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6" r:id="rId4"/>
    <p:sldId id="257" r:id="rId5"/>
    <p:sldId id="259" r:id="rId6"/>
    <p:sldId id="260" r:id="rId7"/>
    <p:sldId id="263" r:id="rId8"/>
    <p:sldId id="270" r:id="rId9"/>
    <p:sldId id="261" r:id="rId10"/>
    <p:sldId id="264" r:id="rId11"/>
    <p:sldId id="265" r:id="rId12"/>
    <p:sldId id="267" r:id="rId13"/>
    <p:sldId id="262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4660"/>
  </p:normalViewPr>
  <p:slideViewPr>
    <p:cSldViewPr>
      <p:cViewPr>
        <p:scale>
          <a:sx n="107" d="100"/>
          <a:sy n="107" d="100"/>
        </p:scale>
        <p:origin x="9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brown@okemosk12.net" TargetMode="External"/><Relationship Id="rId2" Type="http://schemas.openxmlformats.org/officeDocument/2006/relationships/hyperlink" Target="mailto:karyngoven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420888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MACAE Conference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October 16-18, 2016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544" y="476672"/>
            <a:ext cx="4788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Integrating a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Career Pathways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Putting Career Pathways to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Reviewing the 6 Key 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 smtClean="0"/>
              <a:t>Assessment of Career Pathways Key Elements 1-3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 smtClean="0"/>
              <a:t>Partnerships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 smtClean="0"/>
              <a:t>Sector Identification/Employer Engagement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 smtClean="0"/>
              <a:t>Program Design and Delivery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/>
            <a:endParaRPr lang="en-US" sz="1800" dirty="0" smtClean="0"/>
          </a:p>
          <a:p>
            <a:pPr lvl="1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9512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Okemos A+ English Language</a:t>
            </a:r>
            <a:br>
              <a:rPr lang="en-US" dirty="0" smtClean="0"/>
            </a:br>
            <a:r>
              <a:rPr lang="en-US" dirty="0" smtClean="0"/>
              <a:t>	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34072" y="1844824"/>
            <a:ext cx="6686400" cy="4608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Strategic Planning (Spring 2016)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Meeting with local industries: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Meijer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err="1" smtClean="0"/>
              <a:t>Peckham</a:t>
            </a:r>
            <a:endParaRPr lang="en-US" dirty="0" smtClean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Sparrow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dirty="0" smtClean="0"/>
              <a:t>     Cameron Tool and Die Corporation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Looking at Employability Skills/Standards – Kentucky Model to </a:t>
            </a:r>
          </a:p>
          <a:p>
            <a:r>
              <a:rPr lang="en-US" dirty="0" smtClean="0"/>
              <a:t>     integrate in classrooms   (Fall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Creating classrooms to help with ESL/employability and soft skills in the workplace  - </a:t>
            </a:r>
            <a:r>
              <a:rPr lang="en-US" smtClean="0"/>
              <a:t>180 Skills!  </a:t>
            </a:r>
            <a:r>
              <a:rPr lang="en-US" dirty="0" smtClean="0"/>
              <a:t>(January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Working with HR in the program for interviewing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Working with Lansing Community College to create an academic bridge program/shared instruction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5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 of a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Name:  Danny Boy </a:t>
            </a:r>
            <a:r>
              <a:rPr lang="en-US" dirty="0" err="1" smtClean="0"/>
              <a:t>Quimba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881771"/>
            <a:ext cx="5481389" cy="411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05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b="1" dirty="0" err="1" smtClean="0"/>
              <a:t>Karyn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Goven</a:t>
            </a:r>
            <a:endParaRPr lang="en-US" sz="2000" b="1" dirty="0" smtClean="0"/>
          </a:p>
          <a:p>
            <a:r>
              <a:rPr lang="en-US" sz="1600" dirty="0" smtClean="0"/>
              <a:t>Director </a:t>
            </a:r>
          </a:p>
          <a:p>
            <a:r>
              <a:rPr lang="en-US" sz="1600" dirty="0" smtClean="0"/>
              <a:t>Okemos A+ English Language Program</a:t>
            </a:r>
            <a:endParaRPr lang="en-US" sz="1600" dirty="0"/>
          </a:p>
          <a:p>
            <a:r>
              <a:rPr lang="en-US" sz="1600" dirty="0" smtClean="0">
                <a:hlinkClick r:id="rId2"/>
              </a:rPr>
              <a:t>karyngoven@gmail.com</a:t>
            </a:r>
            <a:r>
              <a:rPr lang="en-US" sz="16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Patrick Brown</a:t>
            </a:r>
          </a:p>
          <a:p>
            <a:r>
              <a:rPr lang="en-US" sz="1600" dirty="0" smtClean="0"/>
              <a:t>Program Specialist </a:t>
            </a:r>
          </a:p>
          <a:p>
            <a:r>
              <a:rPr lang="en-US" sz="1600" dirty="0" smtClean="0"/>
              <a:t>Okemos A+ English Language Program </a:t>
            </a:r>
          </a:p>
          <a:p>
            <a:r>
              <a:rPr lang="en-US" sz="1600" dirty="0" smtClean="0">
                <a:hlinkClick r:id="rId3"/>
              </a:rPr>
              <a:t>Patrick.brown@okemosk12.net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033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 of a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Name:  Jose Parra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19" y="1772816"/>
            <a:ext cx="5626662" cy="421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76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WIOA Languages Changes it All!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z="4000" b="1" dirty="0" smtClean="0"/>
              <a:t>WIOA Requires us to: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Work with partners-Michigan Works, Michigan Rehabilitation Services, </a:t>
            </a:r>
            <a:r>
              <a:rPr lang="en-US" altLang="ko-KR" sz="2800" dirty="0"/>
              <a:t>Youth </a:t>
            </a:r>
            <a:r>
              <a:rPr lang="en-US" altLang="ko-KR" sz="2800" dirty="0" smtClean="0"/>
              <a:t>Services &amp;</a:t>
            </a:r>
            <a:endParaRPr lang="en-US" altLang="ko-KR" sz="2800" dirty="0"/>
          </a:p>
          <a:p>
            <a:r>
              <a:rPr lang="en-US" altLang="ko-KR" sz="2800" dirty="0" smtClean="0"/>
              <a:t>  Colleges/Universities/Technical </a:t>
            </a:r>
            <a:r>
              <a:rPr lang="en-US" altLang="ko-KR" sz="2800" dirty="0"/>
              <a:t>Schools </a:t>
            </a:r>
            <a:endParaRPr lang="en-US" altLang="ko-K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Utilize a Career Pathways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Integrate ESL Civics (IELCE)-Integrated English Literacy and Civics Education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National Data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z="3200" b="1" dirty="0" smtClean="0"/>
              <a:t>ESL Information</a:t>
            </a:r>
            <a:endParaRPr lang="en-US" altLang="ko-KR" sz="32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62% of the Foreign Born residents over the age of 16 are 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16.5% of all foreign born residents over the age of 25 have at least a bachelor’s degree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30% of all foreign born residents over the age of 25 have less than a high school degree.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r>
              <a:rPr lang="en-US" sz="900" dirty="0"/>
              <a:t>American Community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34072" y="1844824"/>
            <a:ext cx="6686400" cy="50131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52.5%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of the Foreign Born residents over the age of 16 are 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40%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of all foreign born residents over the age of 25 have at least a bachelor’s degree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22.5%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of all foreign born residents over the age of 25 have less than a high school degree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900" dirty="0" smtClean="0"/>
              <a:t>American Community Survey</a:t>
            </a:r>
            <a:endParaRPr lang="en-US" sz="9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ESL Information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4828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980728"/>
            <a:ext cx="6563072" cy="460648"/>
          </a:xfrm>
        </p:spPr>
        <p:txBody>
          <a:bodyPr/>
          <a:lstStyle/>
          <a:p>
            <a:r>
              <a:rPr lang="en-US" dirty="0" smtClean="0"/>
              <a:t>6 elements</a:t>
            </a:r>
            <a:endParaRPr lang="en-US" dirty="0"/>
          </a:p>
        </p:txBody>
      </p:sp>
      <p:pic>
        <p:nvPicPr>
          <p:cNvPr id="1026" name="Picture 2" descr="Image result for career pathways 6 elements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02" y="1340768"/>
            <a:ext cx="5893504" cy="50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5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Where are you in your program?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level of understanding?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15386263"/>
              </p:ext>
            </p:extLst>
          </p:nvPr>
        </p:nvGraphicFramePr>
        <p:xfrm>
          <a:off x="2483767" y="1772820"/>
          <a:ext cx="5904657" cy="4320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4303"/>
                <a:gridCol w="250856"/>
                <a:gridCol w="250856"/>
                <a:gridCol w="250856"/>
                <a:gridCol w="250856"/>
                <a:gridCol w="250856"/>
                <a:gridCol w="250856"/>
                <a:gridCol w="250856"/>
                <a:gridCol w="326114"/>
                <a:gridCol w="329124"/>
                <a:gridCol w="329124"/>
              </a:tblGrid>
              <a:tr h="818147">
                <a:tc grid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What is the Level of Understanding: 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Career Pathways System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40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What is the</a:t>
                      </a:r>
                      <a:r>
                        <a:rPr lang="en-US" sz="800" u="sng">
                          <a:effectLst/>
                        </a:rPr>
                        <a:t> level of understanding</a:t>
                      </a:r>
                      <a:r>
                        <a:rPr lang="en-US" sz="800">
                          <a:effectLst/>
                        </a:rPr>
                        <a:t> of your Career Pathways System in your program or region?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 anchor="b"/>
                </a:tc>
                <a:tc grid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Low</a:t>
                      </a:r>
                      <a:r>
                        <a:rPr lang="en-US" sz="800">
                          <a:effectLst/>
                          <a:sym typeface="Wingdings"/>
                        </a:rPr>
                        <a:t></a:t>
                      </a:r>
                      <a:r>
                        <a:rPr lang="en-US" sz="800">
                          <a:effectLst/>
                        </a:rPr>
                        <a:t>--------------------------</a:t>
                      </a:r>
                      <a:r>
                        <a:rPr lang="en-US" sz="800">
                          <a:effectLst/>
                          <a:sym typeface="Wingdings"/>
                        </a:rPr>
                        <a:t></a:t>
                      </a:r>
                      <a:r>
                        <a:rPr lang="en-US" sz="800">
                          <a:effectLst/>
                        </a:rPr>
                        <a:t>High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</a:tr>
              <a:tr h="319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Adult Education Administration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</a:tr>
              <a:tr h="319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ABE Staff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</a:tr>
              <a:tr h="319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GED Staff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</a:tr>
              <a:tr h="319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ESOL Staff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</a:tr>
              <a:tr h="319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CTE Faculty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</a:tr>
              <a:tr h="319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Counselors &amp; Advisors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</a:tr>
              <a:tr h="3194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Adult students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</a:tr>
              <a:tr h="31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46257" marR="46257" marT="64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3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Career Pathway?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 New Approach to Program Implementation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79712" y="1844824"/>
            <a:ext cx="6912768" cy="4536504"/>
          </a:xfrm>
        </p:spPr>
        <p:txBody>
          <a:bodyPr/>
          <a:lstStyle/>
          <a:p>
            <a:r>
              <a:rPr lang="en-US" b="1" dirty="0" smtClean="0"/>
              <a:t>True definition of a Career Pathways is a sequence of coursework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Aligns with the skill needs of industries in your region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Involves transition into post secondary, apprenticeship or trainings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Utilizes curriculum that is contextual to develop work readiness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Incorporates</a:t>
            </a:r>
            <a:r>
              <a:rPr lang="en-US" dirty="0"/>
              <a:t> </a:t>
            </a:r>
            <a:r>
              <a:rPr lang="en-US" dirty="0" smtClean="0"/>
              <a:t>appropriate and integrated instruction to accelerate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Leads to an attainment of an industry-recognized degree or credential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Helps worker enter or advance in a specific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academic and career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Meets the needs of the student with help with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Integrates Civics Education (IELCE)</a:t>
            </a:r>
          </a:p>
          <a:p>
            <a:r>
              <a:rPr lang="en-US" b="1" dirty="0" smtClean="0"/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I-Best:  2 Pairs of instructors in the same classroom teaching a job </a:t>
            </a:r>
          </a:p>
          <a:p>
            <a:r>
              <a:rPr lang="en-US" dirty="0" smtClean="0"/>
              <a:t>     (CNA)-One academic, one technical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Alternating Teachers:  Same as above but not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VESL/VABE:  Students prepare to work in a specific field or sector specific -Entire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Cluster VESL/VABE:  Greater variety of students and goals in a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3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in the classroom?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35696" y="1844825"/>
            <a:ext cx="6768752" cy="41044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Intense/streamlined classroom instruction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Development of soft skills need for employment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Sharing a vision and strategies with community partners and within a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Career Pathway aligns with the Michigan Works/top       regional </a:t>
            </a:r>
            <a:r>
              <a:rPr lang="en-US" sz="1800" dirty="0"/>
              <a:t>sector industries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Integrate Employability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Prepare our students to be successful in post-secondary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 contextualized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Include Career/Education next-steps </a:t>
            </a:r>
          </a:p>
        </p:txBody>
      </p:sp>
    </p:spTree>
    <p:extLst>
      <p:ext uri="{BB962C8B-B14F-4D97-AF65-F5344CB8AC3E}">
        <p14:creationId xmlns:p14="http://schemas.microsoft.com/office/powerpoint/2010/main" val="257232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561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PowerPoint Presentation</vt:lpstr>
      <vt:lpstr>A Story of a student</vt:lpstr>
      <vt:lpstr> WIOA Languages Changes it All!</vt:lpstr>
      <vt:lpstr> National Data</vt:lpstr>
      <vt:lpstr>Michigan Data</vt:lpstr>
      <vt:lpstr>Career Pathways</vt:lpstr>
      <vt:lpstr>Where are you in your program?</vt:lpstr>
      <vt:lpstr>What is a Career Pathway?</vt:lpstr>
      <vt:lpstr>The Classroom</vt:lpstr>
      <vt:lpstr>Putting Career Pathways to Work</vt:lpstr>
      <vt:lpstr>Okemos A+ English Language  Program </vt:lpstr>
      <vt:lpstr>A Story of a student</vt:lpstr>
      <vt:lpstr>Contact Information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MACAE Office</cp:lastModifiedBy>
  <cp:revision>76</cp:revision>
  <dcterms:created xsi:type="dcterms:W3CDTF">2014-04-01T16:35:38Z</dcterms:created>
  <dcterms:modified xsi:type="dcterms:W3CDTF">2016-10-27T15:09:47Z</dcterms:modified>
</cp:coreProperties>
</file>