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04" r:id="rId3"/>
    <p:sldId id="285" r:id="rId4"/>
    <p:sldId id="267" r:id="rId5"/>
    <p:sldId id="264" r:id="rId6"/>
    <p:sldId id="322" r:id="rId7"/>
    <p:sldId id="319" r:id="rId8"/>
    <p:sldId id="314" r:id="rId9"/>
    <p:sldId id="318" r:id="rId10"/>
    <p:sldId id="317" r:id="rId11"/>
    <p:sldId id="316" r:id="rId12"/>
    <p:sldId id="321" r:id="rId13"/>
    <p:sldId id="320" r:id="rId14"/>
    <p:sldId id="265" r:id="rId15"/>
    <p:sldId id="293" r:id="rId16"/>
    <p:sldId id="271" r:id="rId17"/>
    <p:sldId id="294" r:id="rId18"/>
    <p:sldId id="270" r:id="rId19"/>
    <p:sldId id="300" r:id="rId20"/>
    <p:sldId id="273" r:id="rId21"/>
    <p:sldId id="296" r:id="rId22"/>
    <p:sldId id="297" r:id="rId23"/>
    <p:sldId id="298" r:id="rId24"/>
    <p:sldId id="302" r:id="rId25"/>
    <p:sldId id="272" r:id="rId26"/>
    <p:sldId id="299" r:id="rId27"/>
    <p:sldId id="323" r:id="rId28"/>
    <p:sldId id="311" r:id="rId29"/>
    <p:sldId id="275" r:id="rId30"/>
    <p:sldId id="274" r:id="rId31"/>
    <p:sldId id="291" r:id="rId32"/>
    <p:sldId id="287" r:id="rId33"/>
    <p:sldId id="324" r:id="rId34"/>
    <p:sldId id="325" r:id="rId35"/>
    <p:sldId id="289" r:id="rId36"/>
    <p:sldId id="288" r:id="rId37"/>
    <p:sldId id="292" r:id="rId38"/>
    <p:sldId id="307" r:id="rId39"/>
    <p:sldId id="306" r:id="rId40"/>
    <p:sldId id="308" r:id="rId41"/>
    <p:sldId id="309" r:id="rId42"/>
    <p:sldId id="312" r:id="rId43"/>
    <p:sldId id="315" r:id="rId44"/>
    <p:sldId id="310" r:id="rId45"/>
    <p:sldId id="263" r:id="rId46"/>
    <p:sldId id="268" r:id="rId47"/>
    <p:sldId id="269" r:id="rId48"/>
    <p:sldId id="279" r:id="rId49"/>
    <p:sldId id="278" r:id="rId50"/>
    <p:sldId id="301" r:id="rId51"/>
    <p:sldId id="280" r:id="rId52"/>
    <p:sldId id="284" r:id="rId53"/>
    <p:sldId id="283" r:id="rId54"/>
    <p:sldId id="328" r:id="rId55"/>
    <p:sldId id="303" r:id="rId56"/>
    <p:sldId id="305" r:id="rId57"/>
    <p:sldId id="329" r:id="rId58"/>
    <p:sldId id="258" r:id="rId5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244"/>
    <a:srgbClr val="7DA74B"/>
    <a:srgbClr val="73B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1" autoAdjust="0"/>
  </p:normalViewPr>
  <p:slideViewPr>
    <p:cSldViewPr>
      <p:cViewPr>
        <p:scale>
          <a:sx n="80" d="100"/>
          <a:sy n="80" d="100"/>
        </p:scale>
        <p:origin x="-62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08C68-70D0-4B72-9600-544B7FFB57D4}" type="doc">
      <dgm:prSet loTypeId="urn:microsoft.com/office/officeart/2009/layout/CircleArrowProcess" loCatId="cycle" qsTypeId="urn:microsoft.com/office/officeart/2005/8/quickstyle/3d1" qsCatId="3D" csTypeId="urn:microsoft.com/office/officeart/2005/8/colors/accent5_2" csCatId="accent5" phldr="1"/>
      <dgm:spPr/>
      <dgm:t>
        <a:bodyPr/>
        <a:lstStyle/>
        <a:p>
          <a:endParaRPr lang="en-US"/>
        </a:p>
      </dgm:t>
    </dgm:pt>
    <dgm:pt modelId="{E729EBA9-EE16-417C-951A-20C1CB786106}">
      <dgm:prSet phldrT="[Text]"/>
      <dgm:spPr/>
      <dgm:t>
        <a:bodyPr/>
        <a:lstStyle/>
        <a:p>
          <a:r>
            <a:rPr lang="en-US" dirty="0" smtClean="0">
              <a:solidFill>
                <a:schemeClr val="tx1"/>
              </a:solidFill>
            </a:rPr>
            <a:t>Under the Workforce Innovation and Opportunity Act (WIOA), the term “Recognized Postsecondary Credential” means a credential consisting of</a:t>
          </a:r>
          <a:endParaRPr lang="en-US" dirty="0">
            <a:solidFill>
              <a:schemeClr val="tx1"/>
            </a:solidFill>
          </a:endParaRPr>
        </a:p>
      </dgm:t>
    </dgm:pt>
    <dgm:pt modelId="{EECE867C-42B7-4EF7-A7A2-8C17ACAF1BB4}" type="parTrans" cxnId="{6F5D6F3D-C907-46D0-B86F-7FC0C5C1FA5C}">
      <dgm:prSet/>
      <dgm:spPr/>
      <dgm:t>
        <a:bodyPr/>
        <a:lstStyle/>
        <a:p>
          <a:endParaRPr lang="en-US"/>
        </a:p>
      </dgm:t>
    </dgm:pt>
    <dgm:pt modelId="{99BC37BD-E09B-4660-9D46-C165509BFA9F}" type="sibTrans" cxnId="{6F5D6F3D-C907-46D0-B86F-7FC0C5C1FA5C}">
      <dgm:prSet/>
      <dgm:spPr/>
      <dgm:t>
        <a:bodyPr/>
        <a:lstStyle/>
        <a:p>
          <a:endParaRPr lang="en-US"/>
        </a:p>
      </dgm:t>
    </dgm:pt>
    <dgm:pt modelId="{86700E64-1B6C-49DB-A375-D045D4E32326}">
      <dgm:prSet custT="1"/>
      <dgm:spPr/>
      <dgm:t>
        <a:bodyPr/>
        <a:lstStyle/>
        <a:p>
          <a:r>
            <a:rPr lang="en-US" sz="1800" dirty="0" smtClean="0">
              <a:solidFill>
                <a:schemeClr val="tx1"/>
              </a:solidFill>
            </a:rPr>
            <a:t>a certificate of completion of an apprenticeship;</a:t>
          </a:r>
        </a:p>
      </dgm:t>
    </dgm:pt>
    <dgm:pt modelId="{245F308D-B391-4FD7-9149-F3D5C83809B1}" type="parTrans" cxnId="{F25491F2-677F-4B57-9B26-DFDAC4C92B67}">
      <dgm:prSet/>
      <dgm:spPr/>
      <dgm:t>
        <a:bodyPr/>
        <a:lstStyle/>
        <a:p>
          <a:endParaRPr lang="en-US"/>
        </a:p>
      </dgm:t>
    </dgm:pt>
    <dgm:pt modelId="{8A9212B1-2131-4D13-948C-4FCBF07D0018}" type="sibTrans" cxnId="{F25491F2-677F-4B57-9B26-DFDAC4C92B67}">
      <dgm:prSet/>
      <dgm:spPr/>
      <dgm:t>
        <a:bodyPr/>
        <a:lstStyle/>
        <a:p>
          <a:endParaRPr lang="en-US"/>
        </a:p>
      </dgm:t>
    </dgm:pt>
    <dgm:pt modelId="{362435CE-4F95-458C-8C25-9D7A89DFB8D3}">
      <dgm:prSet custT="1"/>
      <dgm:spPr/>
      <dgm:t>
        <a:bodyPr/>
        <a:lstStyle/>
        <a:p>
          <a:r>
            <a:rPr lang="en-US" sz="1800" dirty="0" smtClean="0">
              <a:solidFill>
                <a:schemeClr val="tx1"/>
              </a:solidFill>
            </a:rPr>
            <a:t>a license recognized by the state involved or Federal Government; or</a:t>
          </a:r>
        </a:p>
      </dgm:t>
    </dgm:pt>
    <dgm:pt modelId="{F12B4B3D-3093-4591-AE03-460FD1B35459}" type="parTrans" cxnId="{21253511-724A-4507-A267-EF386BE27427}">
      <dgm:prSet/>
      <dgm:spPr/>
      <dgm:t>
        <a:bodyPr/>
        <a:lstStyle/>
        <a:p>
          <a:endParaRPr lang="en-US"/>
        </a:p>
      </dgm:t>
    </dgm:pt>
    <dgm:pt modelId="{31252307-1D57-4BD3-95AB-04A3E0DA6829}" type="sibTrans" cxnId="{21253511-724A-4507-A267-EF386BE27427}">
      <dgm:prSet/>
      <dgm:spPr/>
      <dgm:t>
        <a:bodyPr/>
        <a:lstStyle/>
        <a:p>
          <a:endParaRPr lang="en-US"/>
        </a:p>
      </dgm:t>
    </dgm:pt>
    <dgm:pt modelId="{7177445A-DFF7-4373-BBBC-C274969A3265}">
      <dgm:prSet custT="1"/>
      <dgm:spPr/>
      <dgm:t>
        <a:bodyPr/>
        <a:lstStyle/>
        <a:p>
          <a:r>
            <a:rPr lang="en-US" sz="1800" dirty="0" smtClean="0">
              <a:solidFill>
                <a:schemeClr val="tx1"/>
              </a:solidFill>
            </a:rPr>
            <a:t>an associate or baccalaureate degree.</a:t>
          </a:r>
          <a:endParaRPr lang="en-US" sz="1800" dirty="0">
            <a:solidFill>
              <a:schemeClr val="tx1"/>
            </a:solidFill>
          </a:endParaRPr>
        </a:p>
      </dgm:t>
    </dgm:pt>
    <dgm:pt modelId="{1B3EEBB6-F8ED-407F-AAA1-A703DF130834}" type="parTrans" cxnId="{74004351-EE47-4EF5-918B-A3A8FDD44E8A}">
      <dgm:prSet/>
      <dgm:spPr/>
      <dgm:t>
        <a:bodyPr/>
        <a:lstStyle/>
        <a:p>
          <a:endParaRPr lang="en-US"/>
        </a:p>
      </dgm:t>
    </dgm:pt>
    <dgm:pt modelId="{EC346713-5B9B-4BE6-B811-0876EFD0D351}" type="sibTrans" cxnId="{74004351-EE47-4EF5-918B-A3A8FDD44E8A}">
      <dgm:prSet/>
      <dgm:spPr/>
      <dgm:t>
        <a:bodyPr/>
        <a:lstStyle/>
        <a:p>
          <a:endParaRPr lang="en-US"/>
        </a:p>
      </dgm:t>
    </dgm:pt>
    <dgm:pt modelId="{1C97C403-3E2A-448B-901D-9D7007C563CB}">
      <dgm:prSet phldrT="[Text]" custT="1"/>
      <dgm:spPr/>
      <dgm:t>
        <a:bodyPr/>
        <a:lstStyle/>
        <a:p>
          <a:r>
            <a:rPr lang="en-US" sz="1800" dirty="0" smtClean="0">
              <a:solidFill>
                <a:schemeClr val="tx1"/>
              </a:solidFill>
            </a:rPr>
            <a:t>an industry-recognized certificate or certification;</a:t>
          </a:r>
          <a:endParaRPr lang="en-US" sz="1800" dirty="0">
            <a:solidFill>
              <a:schemeClr val="tx1"/>
            </a:solidFill>
          </a:endParaRPr>
        </a:p>
      </dgm:t>
    </dgm:pt>
    <dgm:pt modelId="{ABD76A6F-27FE-403E-932F-608A064096A2}" type="parTrans" cxnId="{4CEB2C1C-AB10-4763-92E5-90438E8EEF60}">
      <dgm:prSet/>
      <dgm:spPr/>
      <dgm:t>
        <a:bodyPr/>
        <a:lstStyle/>
        <a:p>
          <a:endParaRPr lang="en-US"/>
        </a:p>
      </dgm:t>
    </dgm:pt>
    <dgm:pt modelId="{CA19796A-B0D5-46D6-9709-4D8562165E47}" type="sibTrans" cxnId="{4CEB2C1C-AB10-4763-92E5-90438E8EEF60}">
      <dgm:prSet/>
      <dgm:spPr/>
      <dgm:t>
        <a:bodyPr/>
        <a:lstStyle/>
        <a:p>
          <a:endParaRPr lang="en-US"/>
        </a:p>
      </dgm:t>
    </dgm:pt>
    <dgm:pt modelId="{1E071107-8FF6-4C12-8791-AE68068FEB4B}" type="pres">
      <dgm:prSet presAssocID="{62B08C68-70D0-4B72-9600-544B7FFB57D4}" presName="Name0" presStyleCnt="0">
        <dgm:presLayoutVars>
          <dgm:chMax val="7"/>
          <dgm:chPref val="7"/>
          <dgm:dir/>
          <dgm:animLvl val="lvl"/>
        </dgm:presLayoutVars>
      </dgm:prSet>
      <dgm:spPr/>
      <dgm:t>
        <a:bodyPr/>
        <a:lstStyle/>
        <a:p>
          <a:endParaRPr lang="en-US"/>
        </a:p>
      </dgm:t>
    </dgm:pt>
    <dgm:pt modelId="{18B7D52A-44E5-4D56-A06C-DB9460EEBC32}" type="pres">
      <dgm:prSet presAssocID="{E729EBA9-EE16-417C-951A-20C1CB786106}" presName="Accent1" presStyleCnt="0"/>
      <dgm:spPr/>
      <dgm:t>
        <a:bodyPr/>
        <a:lstStyle/>
        <a:p>
          <a:endParaRPr lang="en-US"/>
        </a:p>
      </dgm:t>
    </dgm:pt>
    <dgm:pt modelId="{44D94ABE-2070-422D-9FFB-259482D97206}" type="pres">
      <dgm:prSet presAssocID="{E729EBA9-EE16-417C-951A-20C1CB786106}" presName="Accent" presStyleLbl="node1" presStyleIdx="0" presStyleCnt="1"/>
      <dgm:spPr/>
      <dgm:t>
        <a:bodyPr/>
        <a:lstStyle/>
        <a:p>
          <a:endParaRPr lang="en-US"/>
        </a:p>
      </dgm:t>
    </dgm:pt>
    <dgm:pt modelId="{96DC8535-2B6A-42E4-82C7-3317E77C0BCA}" type="pres">
      <dgm:prSet presAssocID="{E729EBA9-EE16-417C-951A-20C1CB786106}" presName="Child1" presStyleLbl="revTx" presStyleIdx="0" presStyleCnt="2" custScaleY="150379">
        <dgm:presLayoutVars>
          <dgm:chMax val="0"/>
          <dgm:chPref val="0"/>
          <dgm:bulletEnabled val="1"/>
        </dgm:presLayoutVars>
      </dgm:prSet>
      <dgm:spPr/>
      <dgm:t>
        <a:bodyPr/>
        <a:lstStyle/>
        <a:p>
          <a:endParaRPr lang="en-US"/>
        </a:p>
      </dgm:t>
    </dgm:pt>
    <dgm:pt modelId="{1139DE5E-7619-449E-AB12-E28C20ADCB5A}" type="pres">
      <dgm:prSet presAssocID="{E729EBA9-EE16-417C-951A-20C1CB786106}" presName="Parent1" presStyleLbl="revTx" presStyleIdx="1" presStyleCnt="2">
        <dgm:presLayoutVars>
          <dgm:chMax val="1"/>
          <dgm:chPref val="1"/>
          <dgm:bulletEnabled val="1"/>
        </dgm:presLayoutVars>
      </dgm:prSet>
      <dgm:spPr/>
      <dgm:t>
        <a:bodyPr/>
        <a:lstStyle/>
        <a:p>
          <a:endParaRPr lang="en-US"/>
        </a:p>
      </dgm:t>
    </dgm:pt>
  </dgm:ptLst>
  <dgm:cxnLst>
    <dgm:cxn modelId="{21253511-724A-4507-A267-EF386BE27427}" srcId="{E729EBA9-EE16-417C-951A-20C1CB786106}" destId="{362435CE-4F95-458C-8C25-9D7A89DFB8D3}" srcOrd="2" destOrd="0" parTransId="{F12B4B3D-3093-4591-AE03-460FD1B35459}" sibTransId="{31252307-1D57-4BD3-95AB-04A3E0DA6829}"/>
    <dgm:cxn modelId="{74004351-EE47-4EF5-918B-A3A8FDD44E8A}" srcId="{E729EBA9-EE16-417C-951A-20C1CB786106}" destId="{7177445A-DFF7-4373-BBBC-C274969A3265}" srcOrd="3" destOrd="0" parTransId="{1B3EEBB6-F8ED-407F-AAA1-A703DF130834}" sibTransId="{EC346713-5B9B-4BE6-B811-0876EFD0D351}"/>
    <dgm:cxn modelId="{37DE6A99-5DF5-484A-8F66-DE21703524F3}" type="presOf" srcId="{62B08C68-70D0-4B72-9600-544B7FFB57D4}" destId="{1E071107-8FF6-4C12-8791-AE68068FEB4B}" srcOrd="0" destOrd="0" presId="urn:microsoft.com/office/officeart/2009/layout/CircleArrowProcess"/>
    <dgm:cxn modelId="{31FFDC6A-4967-49D9-8FDD-4634F302BC96}" type="presOf" srcId="{E729EBA9-EE16-417C-951A-20C1CB786106}" destId="{1139DE5E-7619-449E-AB12-E28C20ADCB5A}" srcOrd="0" destOrd="0" presId="urn:microsoft.com/office/officeart/2009/layout/CircleArrowProcess"/>
    <dgm:cxn modelId="{4CEB2C1C-AB10-4763-92E5-90438E8EEF60}" srcId="{E729EBA9-EE16-417C-951A-20C1CB786106}" destId="{1C97C403-3E2A-448B-901D-9D7007C563CB}" srcOrd="0" destOrd="0" parTransId="{ABD76A6F-27FE-403E-932F-608A064096A2}" sibTransId="{CA19796A-B0D5-46D6-9709-4D8562165E47}"/>
    <dgm:cxn modelId="{852C87CC-36AD-41EF-9C02-5F5004E3D6BF}" type="presOf" srcId="{7177445A-DFF7-4373-BBBC-C274969A3265}" destId="{96DC8535-2B6A-42E4-82C7-3317E77C0BCA}" srcOrd="0" destOrd="3" presId="urn:microsoft.com/office/officeart/2009/layout/CircleArrowProcess"/>
    <dgm:cxn modelId="{F25491F2-677F-4B57-9B26-DFDAC4C92B67}" srcId="{E729EBA9-EE16-417C-951A-20C1CB786106}" destId="{86700E64-1B6C-49DB-A375-D045D4E32326}" srcOrd="1" destOrd="0" parTransId="{245F308D-B391-4FD7-9149-F3D5C83809B1}" sibTransId="{8A9212B1-2131-4D13-948C-4FCBF07D0018}"/>
    <dgm:cxn modelId="{0C00ACCC-523D-4C2B-8C53-353A7D86C108}" type="presOf" srcId="{86700E64-1B6C-49DB-A375-D045D4E32326}" destId="{96DC8535-2B6A-42E4-82C7-3317E77C0BCA}" srcOrd="0" destOrd="1" presId="urn:microsoft.com/office/officeart/2009/layout/CircleArrowProcess"/>
    <dgm:cxn modelId="{6F5D6F3D-C907-46D0-B86F-7FC0C5C1FA5C}" srcId="{62B08C68-70D0-4B72-9600-544B7FFB57D4}" destId="{E729EBA9-EE16-417C-951A-20C1CB786106}" srcOrd="0" destOrd="0" parTransId="{EECE867C-42B7-4EF7-A7A2-8C17ACAF1BB4}" sibTransId="{99BC37BD-E09B-4660-9D46-C165509BFA9F}"/>
    <dgm:cxn modelId="{E649C8FC-6685-40E3-8AD9-29218E1DF51F}" type="presOf" srcId="{362435CE-4F95-458C-8C25-9D7A89DFB8D3}" destId="{96DC8535-2B6A-42E4-82C7-3317E77C0BCA}" srcOrd="0" destOrd="2" presId="urn:microsoft.com/office/officeart/2009/layout/CircleArrowProcess"/>
    <dgm:cxn modelId="{EFD0D066-BE9D-400D-B428-34AB2F6DACE5}" type="presOf" srcId="{1C97C403-3E2A-448B-901D-9D7007C563CB}" destId="{96DC8535-2B6A-42E4-82C7-3317E77C0BCA}" srcOrd="0" destOrd="0" presId="urn:microsoft.com/office/officeart/2009/layout/CircleArrowProcess"/>
    <dgm:cxn modelId="{8E34BA0B-79FE-4213-8BAB-B1D1B5CFA39E}" type="presParOf" srcId="{1E071107-8FF6-4C12-8791-AE68068FEB4B}" destId="{18B7D52A-44E5-4D56-A06C-DB9460EEBC32}" srcOrd="0" destOrd="0" presId="urn:microsoft.com/office/officeart/2009/layout/CircleArrowProcess"/>
    <dgm:cxn modelId="{DF0D373E-4501-44EB-B383-25973EA69738}" type="presParOf" srcId="{18B7D52A-44E5-4D56-A06C-DB9460EEBC32}" destId="{44D94ABE-2070-422D-9FFB-259482D97206}" srcOrd="0" destOrd="0" presId="urn:microsoft.com/office/officeart/2009/layout/CircleArrowProcess"/>
    <dgm:cxn modelId="{E9A95E84-7D5A-415E-ABE3-1E7EB3939837}" type="presParOf" srcId="{1E071107-8FF6-4C12-8791-AE68068FEB4B}" destId="{96DC8535-2B6A-42E4-82C7-3317E77C0BCA}" srcOrd="1" destOrd="0" presId="urn:microsoft.com/office/officeart/2009/layout/CircleArrowProcess"/>
    <dgm:cxn modelId="{FD7F2C32-F798-4E00-9B72-F30455575B24}" type="presParOf" srcId="{1E071107-8FF6-4C12-8791-AE68068FEB4B}" destId="{1139DE5E-7619-449E-AB12-E28C20ADCB5A}"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05EB9-B7E8-4B0F-BF75-75A5C68A9F57}"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500901CE-2C04-4836-85FD-DA01F7416EF8}">
      <dgm:prSet custT="1"/>
      <dgm:spPr/>
      <dgm:t>
        <a:bodyPr/>
        <a:lstStyle/>
        <a:p>
          <a:r>
            <a:rPr lang="en-US" sz="1300" dirty="0" smtClean="0"/>
            <a:t>A state educational agency or a state agency responsible for administering vocational and technical education within a state. </a:t>
          </a:r>
          <a:endParaRPr lang="en-US" sz="1300" dirty="0"/>
        </a:p>
      </dgm:t>
    </dgm:pt>
    <dgm:pt modelId="{C7B30B54-9216-424B-9D27-A53AB21764F2}" type="parTrans" cxnId="{6B02247E-3DF6-4C4D-A8BE-43FF878CF95D}">
      <dgm:prSet/>
      <dgm:spPr/>
      <dgm:t>
        <a:bodyPr/>
        <a:lstStyle/>
        <a:p>
          <a:endParaRPr lang="en-US"/>
        </a:p>
      </dgm:t>
    </dgm:pt>
    <dgm:pt modelId="{7F14F5BC-174F-416E-AEAB-8376E11701DB}" type="sibTrans" cxnId="{6B02247E-3DF6-4C4D-A8BE-43FF878CF95D}">
      <dgm:prSet/>
      <dgm:spPr/>
      <dgm:t>
        <a:bodyPr/>
        <a:lstStyle/>
        <a:p>
          <a:endParaRPr lang="en-US"/>
        </a:p>
      </dgm:t>
    </dgm:pt>
    <dgm:pt modelId="{A1F2BFA1-B341-4F3E-8A4D-5D77CE054168}">
      <dgm:prSet custT="1"/>
      <dgm:spPr/>
      <dgm:t>
        <a:bodyPr/>
        <a:lstStyle/>
        <a:p>
          <a:r>
            <a:rPr lang="en-US" sz="1300" dirty="0" smtClean="0"/>
            <a:t>An institution of higher education described in Section 102 of the Higher Education Act that is qualified to participate in the student financial assistance programs authorized by Title IV of that Act.  This includes community colleges, proprietary schools, and all other institutions of higher education that are eligible to participate in federal student financial aid programs. </a:t>
          </a:r>
          <a:endParaRPr lang="en-US" sz="1300" dirty="0"/>
        </a:p>
      </dgm:t>
    </dgm:pt>
    <dgm:pt modelId="{6A04BB84-D063-4D16-97A8-851E0F3F0C29}" type="parTrans" cxnId="{D380F870-9D6D-4E29-98B3-9C2646884994}">
      <dgm:prSet/>
      <dgm:spPr/>
      <dgm:t>
        <a:bodyPr/>
        <a:lstStyle/>
        <a:p>
          <a:endParaRPr lang="en-US"/>
        </a:p>
      </dgm:t>
    </dgm:pt>
    <dgm:pt modelId="{A0C74AAD-FEDB-4442-83E2-0AE20C3BEB2E}" type="sibTrans" cxnId="{D380F870-9D6D-4E29-98B3-9C2646884994}">
      <dgm:prSet/>
      <dgm:spPr/>
      <dgm:t>
        <a:bodyPr/>
        <a:lstStyle/>
        <a:p>
          <a:endParaRPr lang="en-US"/>
        </a:p>
      </dgm:t>
    </dgm:pt>
    <dgm:pt modelId="{D8D0D9E3-9EF7-4DA9-97D8-DCB227063AAD}">
      <dgm:prSet custT="1"/>
      <dgm:spPr/>
      <dgm:t>
        <a:bodyPr/>
        <a:lstStyle/>
        <a:p>
          <a:r>
            <a:rPr lang="en-US" sz="1300" dirty="0" smtClean="0"/>
            <a:t>A professional, industry, or employer organization (e.g., National Institute for Automotive Service Excellence certification, or a National Institute for Metalworking Skills, Inc. Machining Level I credential) or a product manufacturer or developer (e.g., Microsoft Certified Database Administrator, Certified Novell Engineer, or a Sun Certified Java Programmer) using a valid and reliable assessment of an individual’s knowledge, skills and abilities. </a:t>
          </a:r>
          <a:endParaRPr lang="en-US" sz="1300" dirty="0"/>
        </a:p>
      </dgm:t>
    </dgm:pt>
    <dgm:pt modelId="{BC525CD1-6AB2-437C-8E0C-8658ABF6DF8D}" type="parTrans" cxnId="{A1674250-6E37-457A-B6B7-C4A2E50DBC72}">
      <dgm:prSet/>
      <dgm:spPr/>
      <dgm:t>
        <a:bodyPr/>
        <a:lstStyle/>
        <a:p>
          <a:endParaRPr lang="en-US"/>
        </a:p>
      </dgm:t>
    </dgm:pt>
    <dgm:pt modelId="{053AF2EE-E448-47E0-864C-0C632A210E7F}" type="sibTrans" cxnId="{A1674250-6E37-457A-B6B7-C4A2E50DBC72}">
      <dgm:prSet/>
      <dgm:spPr/>
      <dgm:t>
        <a:bodyPr/>
        <a:lstStyle/>
        <a:p>
          <a:endParaRPr lang="en-US"/>
        </a:p>
      </dgm:t>
    </dgm:pt>
    <dgm:pt modelId="{CBE219BC-194C-460C-8376-B3D259EA6C06}">
      <dgm:prSet custT="1"/>
      <dgm:spPr/>
      <dgm:t>
        <a:bodyPr/>
        <a:lstStyle/>
        <a:p>
          <a:r>
            <a:rPr lang="en-US" sz="1300" dirty="0" smtClean="0"/>
            <a:t>Employment and Training Administration’s Office of Apprenticeship or a State Apprenticeship Agency. </a:t>
          </a:r>
          <a:endParaRPr lang="en-US" sz="1300" dirty="0"/>
        </a:p>
      </dgm:t>
    </dgm:pt>
    <dgm:pt modelId="{0E27C7EB-5105-4AD6-AD85-94853C0DCE85}" type="parTrans" cxnId="{E691C768-7063-474F-B153-E37B8CE8FE86}">
      <dgm:prSet/>
      <dgm:spPr/>
      <dgm:t>
        <a:bodyPr/>
        <a:lstStyle/>
        <a:p>
          <a:endParaRPr lang="en-US"/>
        </a:p>
      </dgm:t>
    </dgm:pt>
    <dgm:pt modelId="{C4D6C6F4-AD2F-47F0-91B3-2792CC0E7123}" type="sibTrans" cxnId="{E691C768-7063-474F-B153-E37B8CE8FE86}">
      <dgm:prSet/>
      <dgm:spPr/>
      <dgm:t>
        <a:bodyPr/>
        <a:lstStyle/>
        <a:p>
          <a:endParaRPr lang="en-US"/>
        </a:p>
      </dgm:t>
    </dgm:pt>
    <dgm:pt modelId="{252BDFD9-6733-471B-9D0F-8065C5EE6DCE}">
      <dgm:prSet custT="1"/>
      <dgm:spPr/>
      <dgm:t>
        <a:bodyPr/>
        <a:lstStyle/>
        <a:p>
          <a:r>
            <a:rPr lang="en-US" sz="1300" dirty="0" smtClean="0"/>
            <a:t>A public regulatory agency, upon an individual’s fulfillment of educational, work experience or skill requirements that are legally necessary for an individual to use an occupational or professional title or to practice an occupation or profession (e.g., Federal Aviation Administration aviation mechanic license or a state licensed asbestos inspector). </a:t>
          </a:r>
          <a:endParaRPr lang="en-US" sz="1300" dirty="0"/>
        </a:p>
      </dgm:t>
    </dgm:pt>
    <dgm:pt modelId="{F60DDF62-6E57-4BBA-B782-32C14D91D358}" type="parTrans" cxnId="{7DD63976-CB81-410D-9C35-2A56F3E10014}">
      <dgm:prSet/>
      <dgm:spPr/>
      <dgm:t>
        <a:bodyPr/>
        <a:lstStyle/>
        <a:p>
          <a:endParaRPr lang="en-US"/>
        </a:p>
      </dgm:t>
    </dgm:pt>
    <dgm:pt modelId="{1F3D1A6C-783A-4405-856C-506BCF02497E}" type="sibTrans" cxnId="{7DD63976-CB81-410D-9C35-2A56F3E10014}">
      <dgm:prSet/>
      <dgm:spPr/>
      <dgm:t>
        <a:bodyPr/>
        <a:lstStyle/>
        <a:p>
          <a:endParaRPr lang="en-US"/>
        </a:p>
      </dgm:t>
    </dgm:pt>
    <dgm:pt modelId="{F4D2BFC9-0AFF-4A3A-8D76-24849CED2572}">
      <dgm:prSet custT="1"/>
      <dgm:spPr/>
      <dgm:t>
        <a:bodyPr/>
        <a:lstStyle/>
        <a:p>
          <a:r>
            <a:rPr lang="en-US" sz="1300" dirty="0" smtClean="0"/>
            <a:t>A program that has been approved by the Department of Veterans Affairs to offer education benefits to veterans and other eligible persons. </a:t>
          </a:r>
          <a:endParaRPr lang="en-US" sz="1300" dirty="0"/>
        </a:p>
      </dgm:t>
    </dgm:pt>
    <dgm:pt modelId="{9D345B39-50F6-4CF7-A6CF-409989495CC3}" type="parTrans" cxnId="{B66070C6-4055-4E17-843F-A598A928F4B4}">
      <dgm:prSet/>
      <dgm:spPr/>
      <dgm:t>
        <a:bodyPr/>
        <a:lstStyle/>
        <a:p>
          <a:endParaRPr lang="en-US"/>
        </a:p>
      </dgm:t>
    </dgm:pt>
    <dgm:pt modelId="{C2B59859-684F-4C3D-9B98-0B1E1D68091C}" type="sibTrans" cxnId="{B66070C6-4055-4E17-843F-A598A928F4B4}">
      <dgm:prSet/>
      <dgm:spPr/>
      <dgm:t>
        <a:bodyPr/>
        <a:lstStyle/>
        <a:p>
          <a:endParaRPr lang="en-US"/>
        </a:p>
      </dgm:t>
    </dgm:pt>
    <dgm:pt modelId="{47A52410-CE46-4F02-BF38-B8ECFED37E86}">
      <dgm:prSet custT="1"/>
      <dgm:spPr/>
      <dgm:t>
        <a:bodyPr/>
        <a:lstStyle/>
        <a:p>
          <a:r>
            <a:rPr lang="en-US" sz="1300" dirty="0" smtClean="0"/>
            <a:t>Job Corps centers that issue certificates. </a:t>
          </a:r>
          <a:endParaRPr lang="en-US" sz="1300" dirty="0"/>
        </a:p>
      </dgm:t>
    </dgm:pt>
    <dgm:pt modelId="{CFF0106C-FF97-477D-BD62-49BB0A74F4C8}" type="parTrans" cxnId="{58D36567-4A0A-476D-987C-D235BDDAF59C}">
      <dgm:prSet/>
      <dgm:spPr/>
      <dgm:t>
        <a:bodyPr/>
        <a:lstStyle/>
        <a:p>
          <a:endParaRPr lang="en-US"/>
        </a:p>
      </dgm:t>
    </dgm:pt>
    <dgm:pt modelId="{19BA889D-9446-459E-8526-C78DB1DD219E}" type="sibTrans" cxnId="{58D36567-4A0A-476D-987C-D235BDDAF59C}">
      <dgm:prSet/>
      <dgm:spPr/>
      <dgm:t>
        <a:bodyPr/>
        <a:lstStyle/>
        <a:p>
          <a:endParaRPr lang="en-US"/>
        </a:p>
      </dgm:t>
    </dgm:pt>
    <dgm:pt modelId="{317AF6A7-2E78-41E7-8590-A6E1D5918DEB}">
      <dgm:prSet custT="1"/>
      <dgm:spPr/>
      <dgm:t>
        <a:bodyPr/>
        <a:lstStyle/>
        <a:p>
          <a:r>
            <a:rPr lang="en-US" sz="1300" dirty="0" smtClean="0"/>
            <a:t>An institution of higher education which is formally controlled, or has been formally sanctioned or chartered, by the governing body of an Indian tribe or tribes. </a:t>
          </a:r>
          <a:endParaRPr lang="en-US" sz="1300" dirty="0"/>
        </a:p>
      </dgm:t>
    </dgm:pt>
    <dgm:pt modelId="{35BA9129-F90B-46BE-AE8F-8ACDF3FBA8F5}" type="parTrans" cxnId="{75B268A2-4EE7-4F0E-9731-0BB75B79B0B8}">
      <dgm:prSet/>
      <dgm:spPr/>
      <dgm:t>
        <a:bodyPr/>
        <a:lstStyle/>
        <a:p>
          <a:endParaRPr lang="en-US"/>
        </a:p>
      </dgm:t>
    </dgm:pt>
    <dgm:pt modelId="{CD09ED5A-9D8A-4E01-B727-51215E810E79}" type="sibTrans" cxnId="{75B268A2-4EE7-4F0E-9731-0BB75B79B0B8}">
      <dgm:prSet/>
      <dgm:spPr/>
      <dgm:t>
        <a:bodyPr/>
        <a:lstStyle/>
        <a:p>
          <a:endParaRPr lang="en-US"/>
        </a:p>
      </dgm:t>
    </dgm:pt>
    <dgm:pt modelId="{5B0D2BD8-19A3-4749-B7C2-187CD0D7A853}">
      <dgm:prSet custT="1"/>
      <dgm:spPr/>
      <dgm:t>
        <a:bodyPr/>
        <a:lstStyle/>
        <a:p>
          <a:r>
            <a:rPr lang="en-US" sz="1800" dirty="0" smtClean="0">
              <a:solidFill>
                <a:schemeClr val="tx1"/>
              </a:solidFill>
            </a:rPr>
            <a:t>Organizations and institutions that award industry-recognized credentials include:</a:t>
          </a:r>
          <a:endParaRPr lang="en-US" sz="1800" dirty="0">
            <a:solidFill>
              <a:schemeClr val="tx1"/>
            </a:solidFill>
          </a:endParaRPr>
        </a:p>
      </dgm:t>
    </dgm:pt>
    <dgm:pt modelId="{C9AF6184-8D66-4FB9-A347-5055E9D65AF9}" type="parTrans" cxnId="{7ACFDD58-0F21-4D89-B419-3D8588B67032}">
      <dgm:prSet/>
      <dgm:spPr/>
      <dgm:t>
        <a:bodyPr/>
        <a:lstStyle/>
        <a:p>
          <a:endParaRPr lang="en-US"/>
        </a:p>
      </dgm:t>
    </dgm:pt>
    <dgm:pt modelId="{B5633721-8018-412B-9F0C-0996E11D0161}" type="sibTrans" cxnId="{7ACFDD58-0F21-4D89-B419-3D8588B67032}">
      <dgm:prSet/>
      <dgm:spPr/>
      <dgm:t>
        <a:bodyPr/>
        <a:lstStyle/>
        <a:p>
          <a:endParaRPr lang="en-US"/>
        </a:p>
      </dgm:t>
    </dgm:pt>
    <dgm:pt modelId="{62CA9E9D-359C-439B-A966-A5B162E6379C}" type="pres">
      <dgm:prSet presAssocID="{0A105EB9-B7E8-4B0F-BF75-75A5C68A9F57}" presName="Name0" presStyleCnt="0">
        <dgm:presLayoutVars>
          <dgm:dir/>
          <dgm:animLvl val="lvl"/>
          <dgm:resizeHandles val="exact"/>
        </dgm:presLayoutVars>
      </dgm:prSet>
      <dgm:spPr/>
      <dgm:t>
        <a:bodyPr/>
        <a:lstStyle/>
        <a:p>
          <a:endParaRPr lang="en-US"/>
        </a:p>
      </dgm:t>
    </dgm:pt>
    <dgm:pt modelId="{C02B1DFB-BED5-444C-A001-DBF3CAA11896}" type="pres">
      <dgm:prSet presAssocID="{5B0D2BD8-19A3-4749-B7C2-187CD0D7A853}" presName="linNode" presStyleCnt="0"/>
      <dgm:spPr/>
    </dgm:pt>
    <dgm:pt modelId="{AA7418D4-8551-442F-ABFC-2A12E1FDE751}" type="pres">
      <dgm:prSet presAssocID="{5B0D2BD8-19A3-4749-B7C2-187CD0D7A853}" presName="parTx" presStyleLbl="revTx" presStyleIdx="0" presStyleCnt="1" custScaleX="89489" custScaleY="95605" custLinFactNeighborX="-45455" custLinFactNeighborY="-4274">
        <dgm:presLayoutVars>
          <dgm:chMax val="1"/>
          <dgm:bulletEnabled val="1"/>
        </dgm:presLayoutVars>
      </dgm:prSet>
      <dgm:spPr/>
      <dgm:t>
        <a:bodyPr/>
        <a:lstStyle/>
        <a:p>
          <a:endParaRPr lang="en-US"/>
        </a:p>
      </dgm:t>
    </dgm:pt>
    <dgm:pt modelId="{41DDA1B0-EAA2-43C2-88A5-78F8388FA68A}" type="pres">
      <dgm:prSet presAssocID="{5B0D2BD8-19A3-4749-B7C2-187CD0D7A853}" presName="bracket" presStyleLbl="parChTrans1D1" presStyleIdx="0" presStyleCnt="1"/>
      <dgm:spPr/>
    </dgm:pt>
    <dgm:pt modelId="{D7CC84EC-65B7-40BA-96EC-C90EF8332CDF}" type="pres">
      <dgm:prSet presAssocID="{5B0D2BD8-19A3-4749-B7C2-187CD0D7A853}" presName="spH" presStyleCnt="0"/>
      <dgm:spPr/>
    </dgm:pt>
    <dgm:pt modelId="{D43DF5DE-9EDF-4B60-80D8-92940ECC0001}" type="pres">
      <dgm:prSet presAssocID="{5B0D2BD8-19A3-4749-B7C2-187CD0D7A853}" presName="desTx" presStyleLbl="node1" presStyleIdx="0" presStyleCnt="1" custScaleY="140436">
        <dgm:presLayoutVars>
          <dgm:bulletEnabled val="1"/>
        </dgm:presLayoutVars>
      </dgm:prSet>
      <dgm:spPr/>
      <dgm:t>
        <a:bodyPr/>
        <a:lstStyle/>
        <a:p>
          <a:endParaRPr lang="en-US"/>
        </a:p>
      </dgm:t>
    </dgm:pt>
  </dgm:ptLst>
  <dgm:cxnLst>
    <dgm:cxn modelId="{6BF86AD1-9D20-45B4-8A96-BF0EEDAB7180}" type="presOf" srcId="{0A105EB9-B7E8-4B0F-BF75-75A5C68A9F57}" destId="{62CA9E9D-359C-439B-A966-A5B162E6379C}" srcOrd="0" destOrd="0" presId="urn:diagrams.loki3.com/BracketList+Icon"/>
    <dgm:cxn modelId="{7ACFDD58-0F21-4D89-B419-3D8588B67032}" srcId="{0A105EB9-B7E8-4B0F-BF75-75A5C68A9F57}" destId="{5B0D2BD8-19A3-4749-B7C2-187CD0D7A853}" srcOrd="0" destOrd="0" parTransId="{C9AF6184-8D66-4FB9-A347-5055E9D65AF9}" sibTransId="{B5633721-8018-412B-9F0C-0996E11D0161}"/>
    <dgm:cxn modelId="{C544A691-8E0F-4110-B1FC-484DE8280D83}" type="presOf" srcId="{317AF6A7-2E78-41E7-8590-A6E1D5918DEB}" destId="{D43DF5DE-9EDF-4B60-80D8-92940ECC0001}" srcOrd="0" destOrd="7" presId="urn:diagrams.loki3.com/BracketList+Icon"/>
    <dgm:cxn modelId="{B127B961-E458-44F4-8C42-3782EAFC6681}" type="presOf" srcId="{F4D2BFC9-0AFF-4A3A-8D76-24849CED2572}" destId="{D43DF5DE-9EDF-4B60-80D8-92940ECC0001}" srcOrd="0" destOrd="5" presId="urn:diagrams.loki3.com/BracketList+Icon"/>
    <dgm:cxn modelId="{B4064C4E-A315-4444-9C2E-7E0A07A3ECAB}" type="presOf" srcId="{47A52410-CE46-4F02-BF38-B8ECFED37E86}" destId="{D43DF5DE-9EDF-4B60-80D8-92940ECC0001}" srcOrd="0" destOrd="6" presId="urn:diagrams.loki3.com/BracketList+Icon"/>
    <dgm:cxn modelId="{A1674250-6E37-457A-B6B7-C4A2E50DBC72}" srcId="{5B0D2BD8-19A3-4749-B7C2-187CD0D7A853}" destId="{D8D0D9E3-9EF7-4DA9-97D8-DCB227063AAD}" srcOrd="2" destOrd="0" parTransId="{BC525CD1-6AB2-437C-8E0C-8658ABF6DF8D}" sibTransId="{053AF2EE-E448-47E0-864C-0C632A210E7F}"/>
    <dgm:cxn modelId="{B66070C6-4055-4E17-843F-A598A928F4B4}" srcId="{5B0D2BD8-19A3-4749-B7C2-187CD0D7A853}" destId="{F4D2BFC9-0AFF-4A3A-8D76-24849CED2572}" srcOrd="5" destOrd="0" parTransId="{9D345B39-50F6-4CF7-A6CF-409989495CC3}" sibTransId="{C2B59859-684F-4C3D-9B98-0B1E1D68091C}"/>
    <dgm:cxn modelId="{F5325DF8-B415-499E-B346-2780F2950B3F}" type="presOf" srcId="{5B0D2BD8-19A3-4749-B7C2-187CD0D7A853}" destId="{AA7418D4-8551-442F-ABFC-2A12E1FDE751}" srcOrd="0" destOrd="0" presId="urn:diagrams.loki3.com/BracketList+Icon"/>
    <dgm:cxn modelId="{6B02247E-3DF6-4C4D-A8BE-43FF878CF95D}" srcId="{5B0D2BD8-19A3-4749-B7C2-187CD0D7A853}" destId="{500901CE-2C04-4836-85FD-DA01F7416EF8}" srcOrd="0" destOrd="0" parTransId="{C7B30B54-9216-424B-9D27-A53AB21764F2}" sibTransId="{7F14F5BC-174F-416E-AEAB-8376E11701DB}"/>
    <dgm:cxn modelId="{8CD5D1C2-A2F1-4D8F-BEC8-04DCACF88368}" type="presOf" srcId="{500901CE-2C04-4836-85FD-DA01F7416EF8}" destId="{D43DF5DE-9EDF-4B60-80D8-92940ECC0001}" srcOrd="0" destOrd="0" presId="urn:diagrams.loki3.com/BracketList+Icon"/>
    <dgm:cxn modelId="{EAC688D9-DFD5-4C51-B73F-DB78A8237219}" type="presOf" srcId="{A1F2BFA1-B341-4F3E-8A4D-5D77CE054168}" destId="{D43DF5DE-9EDF-4B60-80D8-92940ECC0001}" srcOrd="0" destOrd="1" presId="urn:diagrams.loki3.com/BracketList+Icon"/>
    <dgm:cxn modelId="{2A4F7AA4-D380-48CD-AF46-6A613B62D311}" type="presOf" srcId="{D8D0D9E3-9EF7-4DA9-97D8-DCB227063AAD}" destId="{D43DF5DE-9EDF-4B60-80D8-92940ECC0001}" srcOrd="0" destOrd="2" presId="urn:diagrams.loki3.com/BracketList+Icon"/>
    <dgm:cxn modelId="{D5B661FD-5306-426C-955B-752ABA596FC8}" type="presOf" srcId="{252BDFD9-6733-471B-9D0F-8065C5EE6DCE}" destId="{D43DF5DE-9EDF-4B60-80D8-92940ECC0001}" srcOrd="0" destOrd="4" presId="urn:diagrams.loki3.com/BracketList+Icon"/>
    <dgm:cxn modelId="{75B268A2-4EE7-4F0E-9731-0BB75B79B0B8}" srcId="{5B0D2BD8-19A3-4749-B7C2-187CD0D7A853}" destId="{317AF6A7-2E78-41E7-8590-A6E1D5918DEB}" srcOrd="7" destOrd="0" parTransId="{35BA9129-F90B-46BE-AE8F-8ACDF3FBA8F5}" sibTransId="{CD09ED5A-9D8A-4E01-B727-51215E810E79}"/>
    <dgm:cxn modelId="{D380F870-9D6D-4E29-98B3-9C2646884994}" srcId="{5B0D2BD8-19A3-4749-B7C2-187CD0D7A853}" destId="{A1F2BFA1-B341-4F3E-8A4D-5D77CE054168}" srcOrd="1" destOrd="0" parTransId="{6A04BB84-D063-4D16-97A8-851E0F3F0C29}" sibTransId="{A0C74AAD-FEDB-4442-83E2-0AE20C3BEB2E}"/>
    <dgm:cxn modelId="{7DD63976-CB81-410D-9C35-2A56F3E10014}" srcId="{5B0D2BD8-19A3-4749-B7C2-187CD0D7A853}" destId="{252BDFD9-6733-471B-9D0F-8065C5EE6DCE}" srcOrd="4" destOrd="0" parTransId="{F60DDF62-6E57-4BBA-B782-32C14D91D358}" sibTransId="{1F3D1A6C-783A-4405-856C-506BCF02497E}"/>
    <dgm:cxn modelId="{69657740-342E-429E-8ECB-3C8DFA501922}" type="presOf" srcId="{CBE219BC-194C-460C-8376-B3D259EA6C06}" destId="{D43DF5DE-9EDF-4B60-80D8-92940ECC0001}" srcOrd="0" destOrd="3" presId="urn:diagrams.loki3.com/BracketList+Icon"/>
    <dgm:cxn modelId="{E691C768-7063-474F-B153-E37B8CE8FE86}" srcId="{5B0D2BD8-19A3-4749-B7C2-187CD0D7A853}" destId="{CBE219BC-194C-460C-8376-B3D259EA6C06}" srcOrd="3" destOrd="0" parTransId="{0E27C7EB-5105-4AD6-AD85-94853C0DCE85}" sibTransId="{C4D6C6F4-AD2F-47F0-91B3-2792CC0E7123}"/>
    <dgm:cxn modelId="{58D36567-4A0A-476D-987C-D235BDDAF59C}" srcId="{5B0D2BD8-19A3-4749-B7C2-187CD0D7A853}" destId="{47A52410-CE46-4F02-BF38-B8ECFED37E86}" srcOrd="6" destOrd="0" parTransId="{CFF0106C-FF97-477D-BD62-49BB0A74F4C8}" sibTransId="{19BA889D-9446-459E-8526-C78DB1DD219E}"/>
    <dgm:cxn modelId="{6E1CFB6C-3343-4DFB-988B-079B9C26EED1}" type="presParOf" srcId="{62CA9E9D-359C-439B-A966-A5B162E6379C}" destId="{C02B1DFB-BED5-444C-A001-DBF3CAA11896}" srcOrd="0" destOrd="0" presId="urn:diagrams.loki3.com/BracketList+Icon"/>
    <dgm:cxn modelId="{2B58E54D-6AEB-4EF4-A6EC-1E16862A560D}" type="presParOf" srcId="{C02B1DFB-BED5-444C-A001-DBF3CAA11896}" destId="{AA7418D4-8551-442F-ABFC-2A12E1FDE751}" srcOrd="0" destOrd="0" presId="urn:diagrams.loki3.com/BracketList+Icon"/>
    <dgm:cxn modelId="{36466CFC-967C-4A1F-9BAF-151F91FF0A90}" type="presParOf" srcId="{C02B1DFB-BED5-444C-A001-DBF3CAA11896}" destId="{41DDA1B0-EAA2-43C2-88A5-78F8388FA68A}" srcOrd="1" destOrd="0" presId="urn:diagrams.loki3.com/BracketList+Icon"/>
    <dgm:cxn modelId="{E22A9A3F-3505-4F3A-BBDB-EA1F5889562C}" type="presParOf" srcId="{C02B1DFB-BED5-444C-A001-DBF3CAA11896}" destId="{D7CC84EC-65B7-40BA-96EC-C90EF8332CDF}" srcOrd="2" destOrd="0" presId="urn:diagrams.loki3.com/BracketList+Icon"/>
    <dgm:cxn modelId="{B85964FA-C894-442A-9913-C078BAAFE03A}" type="presParOf" srcId="{C02B1DFB-BED5-444C-A001-DBF3CAA11896}" destId="{D43DF5DE-9EDF-4B60-80D8-92940ECC000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4ABE-2070-422D-9FFB-259482D97206}">
      <dsp:nvSpPr>
        <dsp:cNvPr id="0" name=""/>
        <dsp:cNvSpPr/>
      </dsp:nvSpPr>
      <dsp:spPr>
        <a:xfrm>
          <a:off x="0" y="23647"/>
          <a:ext cx="5285529" cy="5286705"/>
        </a:xfrm>
        <a:prstGeom prst="circularArrow">
          <a:avLst>
            <a:gd name="adj1" fmla="val 10980"/>
            <a:gd name="adj2" fmla="val 1142322"/>
            <a:gd name="adj3" fmla="val 9000000"/>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DC8535-2B6A-42E4-82C7-3317E77C0BCA}">
      <dsp:nvSpPr>
        <dsp:cNvPr id="0" name=""/>
        <dsp:cNvSpPr/>
      </dsp:nvSpPr>
      <dsp:spPr>
        <a:xfrm>
          <a:off x="5286375" y="1066803"/>
          <a:ext cx="3171825" cy="318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an industry-recognized certificate or certification;</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a certificate of completion of an apprenticeship;</a:t>
          </a:r>
        </a:p>
        <a:p>
          <a:pPr marL="171450" lvl="1" indent="-171450" algn="l" defTabSz="800100">
            <a:lnSpc>
              <a:spcPct val="90000"/>
            </a:lnSpc>
            <a:spcBef>
              <a:spcPct val="0"/>
            </a:spcBef>
            <a:spcAft>
              <a:spcPct val="15000"/>
            </a:spcAft>
            <a:buChar char="••"/>
          </a:pPr>
          <a:r>
            <a:rPr lang="en-US" sz="1800" kern="1200" dirty="0" smtClean="0">
              <a:solidFill>
                <a:schemeClr val="tx1"/>
              </a:solidFill>
            </a:rPr>
            <a:t>a license recognized by the state involved or Federal Government; or</a:t>
          </a:r>
        </a:p>
        <a:p>
          <a:pPr marL="171450" lvl="1" indent="-171450" algn="l" defTabSz="800100">
            <a:lnSpc>
              <a:spcPct val="90000"/>
            </a:lnSpc>
            <a:spcBef>
              <a:spcPct val="0"/>
            </a:spcBef>
            <a:spcAft>
              <a:spcPct val="15000"/>
            </a:spcAft>
            <a:buChar char="••"/>
          </a:pPr>
          <a:r>
            <a:rPr lang="en-US" sz="1800" kern="1200" dirty="0" smtClean="0">
              <a:solidFill>
                <a:schemeClr val="tx1"/>
              </a:solidFill>
            </a:rPr>
            <a:t>an associate or baccalaureate degree.</a:t>
          </a:r>
          <a:endParaRPr lang="en-US" sz="1800" kern="1200" dirty="0">
            <a:solidFill>
              <a:schemeClr val="tx1"/>
            </a:solidFill>
          </a:endParaRPr>
        </a:p>
      </dsp:txBody>
      <dsp:txXfrm>
        <a:off x="5286375" y="1066803"/>
        <a:ext cx="3171825" cy="3180832"/>
      </dsp:txXfrm>
    </dsp:sp>
    <dsp:sp modelId="{1139DE5E-7619-449E-AB12-E28C20ADCB5A}">
      <dsp:nvSpPr>
        <dsp:cNvPr id="0" name=""/>
        <dsp:cNvSpPr/>
      </dsp:nvSpPr>
      <dsp:spPr>
        <a:xfrm>
          <a:off x="1167231" y="1937434"/>
          <a:ext cx="2949374" cy="147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Under the Workforce Innovation and Opportunity Act (WIOA), the term “Recognized Postsecondary Credential” means a credential consisting of</a:t>
          </a:r>
          <a:endParaRPr lang="en-US" sz="1800" kern="1200" dirty="0">
            <a:solidFill>
              <a:schemeClr val="tx1"/>
            </a:solidFill>
          </a:endParaRPr>
        </a:p>
      </dsp:txBody>
      <dsp:txXfrm>
        <a:off x="1167231" y="1937434"/>
        <a:ext cx="2949374" cy="147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FC84B1D6-1DAC-49DE-A8EA-4C0F5AE31B44}" type="datetimeFigureOut">
              <a:rPr lang="en-US" smtClean="0"/>
              <a:t>10/19/2016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AC4C9B4-49DD-4823-9F1E-36E43C09AD4B}" type="slidenum">
              <a:rPr lang="en-US" smtClean="0"/>
              <a:t>‹#›</a:t>
            </a:fld>
            <a:endParaRPr lang="en-US"/>
          </a:p>
        </p:txBody>
      </p:sp>
    </p:spTree>
    <p:extLst>
      <p:ext uri="{BB962C8B-B14F-4D97-AF65-F5344CB8AC3E}">
        <p14:creationId xmlns:p14="http://schemas.microsoft.com/office/powerpoint/2010/main" val="120007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665D35B-8FF7-4508-A814-6EE0C59E2DF5}" type="datetimeFigureOut">
              <a:rPr lang="en-US" smtClean="0"/>
              <a:t>10/19/2016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27366F-06F1-47F5-BB88-104016C70064}" type="slidenum">
              <a:rPr lang="en-US" smtClean="0"/>
              <a:t>‹#›</a:t>
            </a:fld>
            <a:endParaRPr lang="en-US" dirty="0"/>
          </a:p>
        </p:txBody>
      </p:sp>
    </p:spTree>
    <p:extLst>
      <p:ext uri="{BB962C8B-B14F-4D97-AF65-F5344CB8AC3E}">
        <p14:creationId xmlns:p14="http://schemas.microsoft.com/office/powerpoint/2010/main" val="25996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4</a:t>
            </a:fld>
            <a:endParaRPr lang="en-US" dirty="0"/>
          </a:p>
        </p:txBody>
      </p:sp>
    </p:spTree>
    <p:extLst>
      <p:ext uri="{BB962C8B-B14F-4D97-AF65-F5344CB8AC3E}">
        <p14:creationId xmlns:p14="http://schemas.microsoft.com/office/powerpoint/2010/main" val="219385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set of proposed guidelines requesting comments is</a:t>
            </a:r>
            <a:r>
              <a:rPr lang="en-US" baseline="0" dirty="0" smtClean="0"/>
              <a:t> expected to be released soon.</a:t>
            </a:r>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56</a:t>
            </a:fld>
            <a:endParaRPr lang="en-US" dirty="0"/>
          </a:p>
        </p:txBody>
      </p:sp>
    </p:spTree>
    <p:extLst>
      <p:ext uri="{BB962C8B-B14F-4D97-AF65-F5344CB8AC3E}">
        <p14:creationId xmlns:p14="http://schemas.microsoft.com/office/powerpoint/2010/main" val="13048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366F-06F1-47F5-BB88-104016C70064}" type="slidenum">
              <a:rPr lang="en-US" smtClean="0"/>
              <a:t>57</a:t>
            </a:fld>
            <a:endParaRPr lang="en-US" dirty="0"/>
          </a:p>
        </p:txBody>
      </p:sp>
    </p:spTree>
    <p:extLst>
      <p:ext uri="{BB962C8B-B14F-4D97-AF65-F5344CB8AC3E}">
        <p14:creationId xmlns:p14="http://schemas.microsoft.com/office/powerpoint/2010/main" val="244469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5</a:t>
            </a:fld>
            <a:endParaRPr lang="en-US" dirty="0"/>
          </a:p>
        </p:txBody>
      </p:sp>
    </p:spTree>
    <p:extLst>
      <p:ext uri="{BB962C8B-B14F-4D97-AF65-F5344CB8AC3E}">
        <p14:creationId xmlns:p14="http://schemas.microsoft.com/office/powerpoint/2010/main" val="74247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14</a:t>
            </a:fld>
            <a:endParaRPr lang="en-US" dirty="0"/>
          </a:p>
        </p:txBody>
      </p:sp>
    </p:spTree>
    <p:extLst>
      <p:ext uri="{BB962C8B-B14F-4D97-AF65-F5344CB8AC3E}">
        <p14:creationId xmlns:p14="http://schemas.microsoft.com/office/powerpoint/2010/main" val="148639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17</a:t>
            </a:fld>
            <a:endParaRPr lang="en-US" dirty="0"/>
          </a:p>
        </p:txBody>
      </p:sp>
    </p:spTree>
    <p:extLst>
      <p:ext uri="{BB962C8B-B14F-4D97-AF65-F5344CB8AC3E}">
        <p14:creationId xmlns:p14="http://schemas.microsoft.com/office/powerpoint/2010/main" val="399422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19</a:t>
            </a:fld>
            <a:endParaRPr lang="en-US" dirty="0"/>
          </a:p>
        </p:txBody>
      </p:sp>
    </p:spTree>
    <p:extLst>
      <p:ext uri="{BB962C8B-B14F-4D97-AF65-F5344CB8AC3E}">
        <p14:creationId xmlns:p14="http://schemas.microsoft.com/office/powerpoint/2010/main" val="361415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Department</a:t>
            </a:r>
            <a:r>
              <a:rPr lang="en-US" baseline="0" dirty="0" smtClean="0"/>
              <a:t> of Corrections accepts Joint Services Transcripts to meet the 15 credit minimum required to enter the academy.</a:t>
            </a:r>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40</a:t>
            </a:fld>
            <a:endParaRPr lang="en-US" dirty="0"/>
          </a:p>
        </p:txBody>
      </p:sp>
    </p:spTree>
    <p:extLst>
      <p:ext uri="{BB962C8B-B14F-4D97-AF65-F5344CB8AC3E}">
        <p14:creationId xmlns:p14="http://schemas.microsoft.com/office/powerpoint/2010/main" val="158621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6AA88-FB00-4F03-BCF4-EE12C621965C}" type="slidenum">
              <a:rPr lang="en-US" smtClean="0"/>
              <a:t>42</a:t>
            </a:fld>
            <a:endParaRPr lang="en-US" dirty="0"/>
          </a:p>
        </p:txBody>
      </p:sp>
    </p:spTree>
    <p:extLst>
      <p:ext uri="{BB962C8B-B14F-4D97-AF65-F5344CB8AC3E}">
        <p14:creationId xmlns:p14="http://schemas.microsoft.com/office/powerpoint/2010/main" val="317333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January, 2012, Lansing Community College launched an education program specifically designed for military medics and advanced EMT's. The goal was to create a pathway for military medics and Advanced EMT's to transition to paramedics. Those who complete this program are positioned to continue onward to become a nurse, if desired, by entering into the Advanced Standing Nursing Program. </a:t>
            </a:r>
            <a:r>
              <a:rPr lang="en-US" sz="1200" dirty="0" smtClean="0"/>
              <a:t>Paramedics earn a median salary over $32,000, with nurses earning a median salary over $63,000.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43</a:t>
            </a:fld>
            <a:endParaRPr lang="en-US" dirty="0"/>
          </a:p>
        </p:txBody>
      </p:sp>
    </p:spTree>
    <p:extLst>
      <p:ext uri="{BB962C8B-B14F-4D97-AF65-F5344CB8AC3E}">
        <p14:creationId xmlns:p14="http://schemas.microsoft.com/office/powerpoint/2010/main" val="75991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Further, WDB approved credentials will not be found as acceptable source documentation during Data Validation reviews covering Program Year 2015 and forward.  Given that Data Validation reviews cover former participants, Michigan Works! Agency (MWAs) will not be penalized for WDB approved credentials, excluding the NCRC, that meet the requirements as stated in TEGL 15-10, and were attained prior to the implementation of the WIOA.</a:t>
            </a:r>
          </a:p>
          <a:p>
            <a:endParaRPr lang="en-US" dirty="0"/>
          </a:p>
        </p:txBody>
      </p:sp>
      <p:sp>
        <p:nvSpPr>
          <p:cNvPr id="4" name="Slide Number Placeholder 3"/>
          <p:cNvSpPr>
            <a:spLocks noGrp="1"/>
          </p:cNvSpPr>
          <p:nvPr>
            <p:ph type="sldNum" sz="quarter" idx="10"/>
          </p:nvPr>
        </p:nvSpPr>
        <p:spPr/>
        <p:txBody>
          <a:bodyPr/>
          <a:lstStyle/>
          <a:p>
            <a:fld id="{5527366F-06F1-47F5-BB88-104016C70064}" type="slidenum">
              <a:rPr lang="en-US" smtClean="0"/>
              <a:t>55</a:t>
            </a:fld>
            <a:endParaRPr lang="en-US" dirty="0"/>
          </a:p>
        </p:txBody>
      </p:sp>
    </p:spTree>
    <p:extLst>
      <p:ext uri="{BB962C8B-B14F-4D97-AF65-F5344CB8AC3E}">
        <p14:creationId xmlns:p14="http://schemas.microsoft.com/office/powerpoint/2010/main" val="401403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
        <p:nvSpPr>
          <p:cNvPr id="7" name="TextBox 6"/>
          <p:cNvSpPr txBox="1"/>
          <p:nvPr userDrawn="1"/>
        </p:nvSpPr>
        <p:spPr>
          <a:xfrm>
            <a:off x="152400" y="6397823"/>
            <a:ext cx="8763000" cy="307777"/>
          </a:xfrm>
          <a:prstGeom prst="rect">
            <a:avLst/>
          </a:prstGeom>
          <a:noFill/>
        </p:spPr>
        <p:txBody>
          <a:bodyPr wrap="square" rtlCol="0">
            <a:spAutoFit/>
          </a:bodyPr>
          <a:lstStyle/>
          <a:p>
            <a:pPr algn="ctr"/>
            <a:r>
              <a:rPr lang="en-US" sz="1400" i="1" dirty="0" smtClean="0">
                <a:solidFill>
                  <a:schemeClr val="tx1">
                    <a:lumMod val="50000"/>
                    <a:lumOff val="50000"/>
                  </a:schemeClr>
                </a:solidFill>
                <a:latin typeface="+mn-lt"/>
                <a:cs typeface="Arial" pitchFamily="34" charset="0"/>
              </a:rPr>
              <a:t>Promoting</a:t>
            </a:r>
            <a:r>
              <a:rPr lang="en-US" sz="1400" i="1" baseline="0" dirty="0" smtClean="0">
                <a:solidFill>
                  <a:schemeClr val="tx1">
                    <a:lumMod val="50000"/>
                    <a:lumOff val="50000"/>
                  </a:schemeClr>
                </a:solidFill>
                <a:latin typeface="+mn-lt"/>
                <a:cs typeface="Arial" pitchFamily="34" charset="0"/>
              </a:rPr>
              <a:t> a flexible, innovative, and effective workforce system within the State of Michigan.</a:t>
            </a:r>
            <a:endParaRPr lang="en-US" sz="1400" i="1" dirty="0">
              <a:solidFill>
                <a:schemeClr val="tx1">
                  <a:lumMod val="50000"/>
                  <a:lumOff val="50000"/>
                </a:schemeClr>
              </a:solidFill>
              <a:latin typeface="+mn-lt"/>
              <a:cs typeface="Arial" pitchFamily="34" charset="0"/>
            </a:endParaRPr>
          </a:p>
        </p:txBody>
      </p:sp>
      <p:cxnSp>
        <p:nvCxnSpPr>
          <p:cNvPr id="9" name="Straight Connector 8"/>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255570"/>
            <a:ext cx="1524000" cy="363594"/>
          </a:xfrm>
          <a:prstGeom prst="rect">
            <a:avLst/>
          </a:prstGeom>
        </p:spPr>
      </p:pic>
    </p:spTree>
    <p:extLst>
      <p:ext uri="{BB962C8B-B14F-4D97-AF65-F5344CB8AC3E}">
        <p14:creationId xmlns:p14="http://schemas.microsoft.com/office/powerpoint/2010/main" val="261028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7351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5423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599" cy="1066800"/>
          </a:xfrm>
        </p:spPr>
        <p:txBody>
          <a:bodyPr anchor="t"/>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41371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9710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20465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8535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323998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20593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98142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dirty="0"/>
          </a:p>
        </p:txBody>
      </p:sp>
    </p:spTree>
    <p:extLst>
      <p:ext uri="{BB962C8B-B14F-4D97-AF65-F5344CB8AC3E}">
        <p14:creationId xmlns:p14="http://schemas.microsoft.com/office/powerpoint/2010/main" val="16200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2200" y="304800"/>
            <a:ext cx="6324599" cy="1066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491D2-0A4F-4482-8D6C-2810C3C7F923}" type="datetimeFigureOut">
              <a:rPr lang="en-US" smtClean="0"/>
              <a:t>10/19/2016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B9FB-0D37-4CF7-88B3-151F0F17E332}" type="slidenum">
              <a:rPr lang="en-US" smtClean="0"/>
              <a:t>‹#›</a:t>
            </a:fld>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 y="198335"/>
            <a:ext cx="1981200" cy="598487"/>
          </a:xfrm>
          <a:prstGeom prst="rect">
            <a:avLst/>
          </a:prstGeom>
        </p:spPr>
      </p:pic>
      <p:cxnSp>
        <p:nvCxnSpPr>
          <p:cNvPr id="10" name="Straight Connector 9"/>
          <p:cNvCxnSpPr/>
          <p:nvPr/>
        </p:nvCxnSpPr>
        <p:spPr>
          <a:xfrm>
            <a:off x="152400" y="228600"/>
            <a:ext cx="0" cy="6629400"/>
          </a:xfrm>
          <a:prstGeom prst="line">
            <a:avLst/>
          </a:prstGeom>
          <a:ln w="31750">
            <a:gradFill flip="none" rotWithShape="1">
              <a:gsLst>
                <a:gs pos="0">
                  <a:srgbClr val="66A244"/>
                </a:gs>
                <a:gs pos="82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152400"/>
            <a:ext cx="8686800" cy="0"/>
          </a:xfrm>
          <a:prstGeom prst="line">
            <a:avLst/>
          </a:prstGeom>
          <a:ln w="31750">
            <a:gradFill flip="none" rotWithShape="1">
              <a:gsLst>
                <a:gs pos="0">
                  <a:srgbClr val="66A244"/>
                </a:gs>
                <a:gs pos="81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8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p:titleStyle>
    <p:bodyStyle>
      <a:lvl1pPr marL="457200" indent="-457200" algn="l" defTabSz="914400" rtl="0" eaLnBrk="1" latinLnBrk="0" hangingPunct="1">
        <a:spcBef>
          <a:spcPct val="20000"/>
        </a:spcBef>
        <a:buClr>
          <a:schemeClr val="tx1">
            <a:lumMod val="85000"/>
            <a:lumOff val="15000"/>
          </a:schemeClr>
        </a:buClr>
        <a:buFont typeface="Wingdings" pitchFamily="2" charset="2"/>
        <a:buChar char="§"/>
        <a:defRPr sz="2800" kern="1200">
          <a:solidFill>
            <a:schemeClr val="tx1">
              <a:lumMod val="85000"/>
              <a:lumOff val="15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ichigan.gov/documents/careers/MIhotjobs_353112_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mbinternet.state.mi.us/DMB/DTMB_blmisi/home.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midmich.edu/?gid=2&amp;sid=278&amp;pid=37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delta.edu/corporateservices/fast-star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jst.doded.mil/official.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lcc.edu/hhs/programs/militar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www.dantes.doded.mil/troops-to-teachers/troops-to-teacher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dr.doleta.gov/directives/corr_doc.cfm?DOCN=296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https://www.michigan.gov/documents/wda/DRAFT_WIOA_Manual_493068_7.pdf" TargetMode="External"/><Relationship Id="rId4" Type="http://schemas.openxmlformats.org/officeDocument/2006/relationships/hyperlink" Target="https://wdr.doleta.gov/directives/corr_doc.cfm?DOCN=3959"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solidFill>
                  <a:schemeClr val="tx1"/>
                </a:solidFill>
              </a:rPr>
              <a:t>High Quality Credentialing</a:t>
            </a:r>
            <a:endParaRPr lang="en-US" sz="4400" dirty="0">
              <a:solidFill>
                <a:schemeClr val="tx1"/>
              </a:solidFill>
            </a:endParaRPr>
          </a:p>
        </p:txBody>
      </p:sp>
      <p:sp>
        <p:nvSpPr>
          <p:cNvPr id="3" name="Subtitle 2"/>
          <p:cNvSpPr>
            <a:spLocks noGrp="1"/>
          </p:cNvSpPr>
          <p:nvPr>
            <p:ph type="subTitle" idx="1"/>
          </p:nvPr>
        </p:nvSpPr>
        <p:spPr/>
        <p:txBody>
          <a:bodyPr/>
          <a:lstStyle/>
          <a:p>
            <a:r>
              <a:rPr lang="en-US" dirty="0" smtClean="0"/>
              <a:t>MACAE Conference</a:t>
            </a:r>
          </a:p>
          <a:p>
            <a:r>
              <a:rPr lang="en-US" dirty="0" smtClean="0"/>
              <a:t>October 18, 2016</a:t>
            </a:r>
            <a:endParaRPr lang="en-US" dirty="0"/>
          </a:p>
        </p:txBody>
      </p:sp>
    </p:spTree>
    <p:extLst>
      <p:ext uri="{BB962C8B-B14F-4D97-AF65-F5344CB8AC3E}">
        <p14:creationId xmlns:p14="http://schemas.microsoft.com/office/powerpoint/2010/main" val="2719673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362200"/>
            <a:ext cx="4038600" cy="3763963"/>
          </a:xfrm>
        </p:spPr>
        <p:txBody>
          <a:bodyPr>
            <a:normAutofit fontScale="77500" lnSpcReduction="20000"/>
          </a:bodyPr>
          <a:lstStyle/>
          <a:p>
            <a:pPr marL="0" indent="0">
              <a:buNone/>
            </a:pPr>
            <a:r>
              <a:rPr lang="en-US" sz="6400" dirty="0">
                <a:solidFill>
                  <a:schemeClr val="accent5">
                    <a:lumMod val="50000"/>
                  </a:schemeClr>
                </a:solidFill>
              </a:rPr>
              <a:t>Are the skills truly transferrable?</a:t>
            </a:r>
          </a:p>
          <a:p>
            <a:endParaRPr lang="en-US" dirty="0"/>
          </a:p>
        </p:txBody>
      </p:sp>
      <p:sp>
        <p:nvSpPr>
          <p:cNvPr id="5" name="Content Placeholder 4"/>
          <p:cNvSpPr>
            <a:spLocks noGrp="1"/>
          </p:cNvSpPr>
          <p:nvPr>
            <p:ph sz="half" idx="2"/>
          </p:nvPr>
        </p:nvSpPr>
        <p:spPr>
          <a:xfrm>
            <a:off x="4648200" y="1752600"/>
            <a:ext cx="4038600" cy="4373563"/>
          </a:xfrm>
        </p:spPr>
        <p:txBody>
          <a:bodyPr>
            <a:normAutofit fontScale="77500" lnSpcReduction="20000"/>
          </a:bodyPr>
          <a:lstStyle/>
          <a:p>
            <a:endParaRPr lang="en-US" dirty="0"/>
          </a:p>
          <a:p>
            <a:pPr>
              <a:buFont typeface="Wingdings" panose="05000000000000000000" pitchFamily="2" charset="2"/>
              <a:buChar char="ü"/>
            </a:pPr>
            <a:r>
              <a:rPr lang="en-US" dirty="0" smtClean="0">
                <a:solidFill>
                  <a:schemeClr val="tx1"/>
                </a:solidFill>
              </a:rPr>
              <a:t>Employer hiring standards within the industry. </a:t>
            </a:r>
          </a:p>
          <a:p>
            <a:pPr>
              <a:buFont typeface="Wingdings" panose="05000000000000000000" pitchFamily="2" charset="2"/>
              <a:buChar char="ü"/>
            </a:pPr>
            <a:r>
              <a:rPr lang="en-US" dirty="0" smtClean="0">
                <a:solidFill>
                  <a:schemeClr val="tx1"/>
                </a:solidFill>
              </a:rPr>
              <a:t>Evidence of reciprocity across state or regional borders (i.e., no further training is required to secure the same job in another location, or minimal training requirements to account for regulatory differences associated with State licensing and certification laws/regulations.)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762000"/>
            <a:ext cx="1638300" cy="1053973"/>
          </a:xfrm>
          <a:prstGeom prst="rect">
            <a:avLst/>
          </a:prstGeom>
        </p:spPr>
      </p:pic>
    </p:spTree>
    <p:extLst>
      <p:ext uri="{BB962C8B-B14F-4D97-AF65-F5344CB8AC3E}">
        <p14:creationId xmlns:p14="http://schemas.microsoft.com/office/powerpoint/2010/main" val="4047031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599" cy="381000"/>
          </a:xfrm>
        </p:spPr>
        <p:txBody>
          <a:bodyPr>
            <a:normAutofit fontScale="90000"/>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057400"/>
            <a:ext cx="4038600" cy="4068763"/>
          </a:xfrm>
        </p:spPr>
        <p:txBody>
          <a:bodyPr>
            <a:normAutofit fontScale="62500" lnSpcReduction="20000"/>
          </a:bodyPr>
          <a:lstStyle/>
          <a:p>
            <a:pPr marL="0" indent="0">
              <a:buNone/>
            </a:pPr>
            <a:r>
              <a:rPr lang="en-US" sz="5800" dirty="0">
                <a:solidFill>
                  <a:schemeClr val="accent5">
                    <a:lumMod val="50000"/>
                  </a:schemeClr>
                </a:solidFill>
              </a:rPr>
              <a:t>Is there evidence that the program provider will not award the credential should the participant fail to meet required standards?</a:t>
            </a:r>
          </a:p>
          <a:p>
            <a:endParaRPr lang="en-US" dirty="0"/>
          </a:p>
        </p:txBody>
      </p:sp>
      <p:sp>
        <p:nvSpPr>
          <p:cNvPr id="5" name="Content Placeholder 4"/>
          <p:cNvSpPr>
            <a:spLocks noGrp="1"/>
          </p:cNvSpPr>
          <p:nvPr>
            <p:ph sz="half" idx="2"/>
          </p:nvPr>
        </p:nvSpPr>
        <p:spPr>
          <a:xfrm>
            <a:off x="4648200" y="1600200"/>
            <a:ext cx="4038600" cy="4876800"/>
          </a:xfrm>
        </p:spPr>
        <p:txBody>
          <a:bodyPr>
            <a:normAutofit fontScale="62500" lnSpcReduction="20000"/>
          </a:bodyPr>
          <a:lstStyle/>
          <a:p>
            <a:endParaRPr lang="en-US" dirty="0"/>
          </a:p>
          <a:p>
            <a:pPr>
              <a:buFont typeface="Wingdings" panose="05000000000000000000" pitchFamily="2" charset="2"/>
              <a:buChar char="ü"/>
            </a:pPr>
            <a:r>
              <a:rPr lang="en-US" dirty="0" smtClean="0">
                <a:solidFill>
                  <a:schemeClr val="tx1"/>
                </a:solidFill>
              </a:rPr>
              <a:t>Eligibility </a:t>
            </a:r>
            <a:r>
              <a:rPr lang="en-US" dirty="0">
                <a:solidFill>
                  <a:schemeClr val="tx1"/>
                </a:solidFill>
              </a:rPr>
              <a:t>requirements for certificates, licenses or credentials. </a:t>
            </a:r>
          </a:p>
          <a:p>
            <a:pPr>
              <a:buFont typeface="Wingdings" panose="05000000000000000000" pitchFamily="2" charset="2"/>
              <a:buChar char="ü"/>
            </a:pPr>
            <a:r>
              <a:rPr lang="en-US" dirty="0" smtClean="0">
                <a:solidFill>
                  <a:schemeClr val="tx1"/>
                </a:solidFill>
              </a:rPr>
              <a:t>Continuing </a:t>
            </a:r>
            <a:r>
              <a:rPr lang="en-US" dirty="0">
                <a:solidFill>
                  <a:schemeClr val="tx1"/>
                </a:solidFill>
              </a:rPr>
              <a:t>education requirements to renew certificates, licenses or credentials. </a:t>
            </a:r>
          </a:p>
          <a:p>
            <a:pPr>
              <a:buFont typeface="Wingdings" panose="05000000000000000000" pitchFamily="2" charset="2"/>
              <a:buChar char="ü"/>
            </a:pPr>
            <a:r>
              <a:rPr lang="en-US" dirty="0" smtClean="0">
                <a:solidFill>
                  <a:schemeClr val="tx1"/>
                </a:solidFill>
              </a:rPr>
              <a:t>Length </a:t>
            </a:r>
            <a:r>
              <a:rPr lang="en-US" dirty="0">
                <a:solidFill>
                  <a:schemeClr val="tx1"/>
                </a:solidFill>
              </a:rPr>
              <a:t>of time a certificate, license or credential is valid. </a:t>
            </a:r>
          </a:p>
          <a:p>
            <a:pPr>
              <a:buFont typeface="Wingdings" panose="05000000000000000000" pitchFamily="2" charset="2"/>
              <a:buChar char="ü"/>
            </a:pPr>
            <a:r>
              <a:rPr lang="en-US" dirty="0" smtClean="0">
                <a:solidFill>
                  <a:schemeClr val="tx1"/>
                </a:solidFill>
              </a:rPr>
              <a:t>Recertification </a:t>
            </a:r>
            <a:r>
              <a:rPr lang="en-US" dirty="0">
                <a:solidFill>
                  <a:schemeClr val="tx1"/>
                </a:solidFill>
              </a:rPr>
              <a:t>requirements after a certificate, license or credential has expired. </a:t>
            </a:r>
          </a:p>
          <a:p>
            <a:pPr>
              <a:buFont typeface="Wingdings" panose="05000000000000000000" pitchFamily="2" charset="2"/>
              <a:buChar char="ü"/>
            </a:pPr>
            <a:r>
              <a:rPr lang="en-US" dirty="0" smtClean="0">
                <a:solidFill>
                  <a:schemeClr val="tx1"/>
                </a:solidFill>
              </a:rPr>
              <a:t>Employer </a:t>
            </a:r>
            <a:r>
              <a:rPr lang="en-US" dirty="0">
                <a:solidFill>
                  <a:schemeClr val="tx1"/>
                </a:solidFill>
              </a:rPr>
              <a:t>requirements for maintaining current certification, licensure or credentials. </a:t>
            </a:r>
          </a:p>
          <a:p>
            <a:pPr>
              <a:buFont typeface="Wingdings" panose="05000000000000000000" pitchFamily="2" charset="2"/>
              <a:buChar char="ü"/>
            </a:pPr>
            <a:r>
              <a:rPr lang="en-US" dirty="0" smtClean="0">
                <a:solidFill>
                  <a:schemeClr val="tx1"/>
                </a:solidFill>
              </a:rPr>
              <a:t>Employer </a:t>
            </a:r>
            <a:r>
              <a:rPr lang="en-US" dirty="0">
                <a:solidFill>
                  <a:schemeClr val="tx1"/>
                </a:solidFill>
              </a:rPr>
              <a:t>prerequisites to employment that state a preference for applicants with the certificate/credential. </a:t>
            </a:r>
          </a:p>
          <a:p>
            <a:pPr>
              <a:buFont typeface="Wingdings" panose="05000000000000000000" pitchFamily="2" charset="2"/>
              <a:buChar char="ü"/>
            </a:pP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756666"/>
            <a:ext cx="1714500" cy="1102995"/>
          </a:xfrm>
          <a:prstGeom prst="rect">
            <a:avLst/>
          </a:prstGeom>
        </p:spPr>
      </p:pic>
    </p:spTree>
    <p:extLst>
      <p:ext uri="{BB962C8B-B14F-4D97-AF65-F5344CB8AC3E}">
        <p14:creationId xmlns:p14="http://schemas.microsoft.com/office/powerpoint/2010/main" val="1823552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286000"/>
            <a:ext cx="4038600" cy="3840163"/>
          </a:xfrm>
        </p:spPr>
        <p:txBody>
          <a:bodyPr>
            <a:normAutofit fontScale="85000" lnSpcReduction="20000"/>
          </a:bodyPr>
          <a:lstStyle/>
          <a:p>
            <a:pPr marL="0" indent="0">
              <a:buNone/>
            </a:pPr>
            <a:r>
              <a:rPr lang="en-US" sz="4400" dirty="0">
                <a:solidFill>
                  <a:schemeClr val="accent5">
                    <a:lumMod val="50000"/>
                  </a:schemeClr>
                </a:solidFill>
              </a:rPr>
              <a:t>How is successful program completion determined? </a:t>
            </a:r>
          </a:p>
        </p:txBody>
      </p:sp>
      <p:sp>
        <p:nvSpPr>
          <p:cNvPr id="4" name="Content Placeholder 3"/>
          <p:cNvSpPr>
            <a:spLocks noGrp="1"/>
          </p:cNvSpPr>
          <p:nvPr>
            <p:ph sz="half" idx="2"/>
          </p:nvPr>
        </p:nvSpPr>
        <p:spPr/>
        <p:txBody>
          <a:bodyPr>
            <a:normAutofit fontScale="85000" lnSpcReduction="20000"/>
          </a:bodyPr>
          <a:lstStyle/>
          <a:p>
            <a:endParaRPr lang="en-US" dirty="0"/>
          </a:p>
          <a:p>
            <a:pPr>
              <a:buFont typeface="Wingdings" panose="05000000000000000000" pitchFamily="2" charset="2"/>
              <a:buChar char="ü"/>
            </a:pPr>
            <a:r>
              <a:rPr lang="en-US" dirty="0" smtClean="0">
                <a:solidFill>
                  <a:schemeClr val="tx1"/>
                </a:solidFill>
              </a:rPr>
              <a:t>A </a:t>
            </a:r>
            <a:r>
              <a:rPr lang="en-US" dirty="0">
                <a:solidFill>
                  <a:schemeClr val="tx1"/>
                </a:solidFill>
              </a:rPr>
              <a:t>written test must be passed to qualify for a license, certificate or credential. </a:t>
            </a:r>
          </a:p>
          <a:p>
            <a:pPr>
              <a:buFont typeface="Wingdings" panose="05000000000000000000" pitchFamily="2" charset="2"/>
              <a:buChar char="ü"/>
            </a:pPr>
            <a:r>
              <a:rPr lang="en-US" dirty="0" smtClean="0">
                <a:solidFill>
                  <a:schemeClr val="tx1"/>
                </a:solidFill>
              </a:rPr>
              <a:t>A </a:t>
            </a:r>
            <a:r>
              <a:rPr lang="en-US" dirty="0">
                <a:solidFill>
                  <a:schemeClr val="tx1"/>
                </a:solidFill>
              </a:rPr>
              <a:t>practical skills test (if applicable) must be passed to qualify for a license, certificate or credential. </a:t>
            </a:r>
          </a:p>
          <a:p>
            <a:pPr>
              <a:buFont typeface="Wingdings" panose="05000000000000000000" pitchFamily="2" charset="2"/>
              <a:buChar char="ü"/>
            </a:pPr>
            <a:r>
              <a:rPr lang="en-US" dirty="0" smtClean="0">
                <a:solidFill>
                  <a:schemeClr val="tx1"/>
                </a:solidFill>
              </a:rPr>
              <a:t>The </a:t>
            </a:r>
            <a:r>
              <a:rPr lang="en-US" dirty="0">
                <a:solidFill>
                  <a:schemeClr val="tx1"/>
                </a:solidFill>
              </a:rPr>
              <a:t>training program and courses have clearly stated pass-fail criteria that apply to all students.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762000"/>
            <a:ext cx="1790700" cy="1152017"/>
          </a:xfrm>
          <a:prstGeom prst="rect">
            <a:avLst/>
          </a:prstGeom>
        </p:spPr>
      </p:pic>
    </p:spTree>
    <p:extLst>
      <p:ext uri="{BB962C8B-B14F-4D97-AF65-F5344CB8AC3E}">
        <p14:creationId xmlns:p14="http://schemas.microsoft.com/office/powerpoint/2010/main" val="336007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28700"/>
            <a:ext cx="3962400"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057400"/>
            <a:ext cx="4038600" cy="3763963"/>
          </a:xfrm>
        </p:spPr>
        <p:txBody>
          <a:bodyPr>
            <a:normAutofit/>
          </a:bodyPr>
          <a:lstStyle/>
          <a:p>
            <a:pPr marL="0" indent="0">
              <a:buNone/>
            </a:pPr>
            <a:r>
              <a:rPr lang="en-US" sz="4000" dirty="0">
                <a:solidFill>
                  <a:schemeClr val="accent5">
                    <a:lumMod val="50000"/>
                  </a:schemeClr>
                </a:solidFill>
              </a:rPr>
              <a:t>Who issues the certificate or license? </a:t>
            </a:r>
          </a:p>
          <a:p>
            <a:pPr marL="0" indent="0">
              <a:buNone/>
            </a:pPr>
            <a:endParaRPr lang="en-US" dirty="0"/>
          </a:p>
        </p:txBody>
      </p:sp>
      <p:sp>
        <p:nvSpPr>
          <p:cNvPr id="4" name="Content Placeholder 3"/>
          <p:cNvSpPr>
            <a:spLocks noGrp="1"/>
          </p:cNvSpPr>
          <p:nvPr>
            <p:ph sz="half" idx="2"/>
          </p:nvPr>
        </p:nvSpPr>
        <p:spPr>
          <a:xfrm>
            <a:off x="4648200" y="2057400"/>
            <a:ext cx="4038600" cy="4068763"/>
          </a:xfrm>
        </p:spPr>
        <p:txBody>
          <a:bodyPr>
            <a:normAutofit/>
          </a:bodyPr>
          <a:lstStyle/>
          <a:p>
            <a:pPr>
              <a:buFont typeface="Wingdings" panose="05000000000000000000" pitchFamily="2" charset="2"/>
              <a:buChar char="ü"/>
            </a:pPr>
            <a:r>
              <a:rPr lang="en-US" dirty="0" smtClean="0">
                <a:solidFill>
                  <a:schemeClr val="tx1"/>
                </a:solidFill>
              </a:rPr>
              <a:t>Is the issuing party listed in Training and Employment Guidance Letter (TEGL) 15-10?</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5" y="838200"/>
            <a:ext cx="1562100" cy="1004951"/>
          </a:xfrm>
          <a:prstGeom prst="rect">
            <a:avLst/>
          </a:prstGeom>
        </p:spPr>
      </p:pic>
    </p:spTree>
    <p:extLst>
      <p:ext uri="{BB962C8B-B14F-4D97-AF65-F5344CB8AC3E}">
        <p14:creationId xmlns:p14="http://schemas.microsoft.com/office/powerpoint/2010/main" val="226011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Issuing Parties</a:t>
            </a:r>
            <a:endParaRPr lang="en-US" dirty="0">
              <a:solidFill>
                <a:schemeClr val="tx1"/>
              </a:solidFill>
            </a:endParaRPr>
          </a:p>
        </p:txBody>
      </p:sp>
      <p:sp>
        <p:nvSpPr>
          <p:cNvPr id="3" name="Content Placeholder 2"/>
          <p:cNvSpPr>
            <a:spLocks noGrp="1"/>
          </p:cNvSpPr>
          <p:nvPr>
            <p:ph idx="1"/>
          </p:nvPr>
        </p:nvSpPr>
        <p:spPr>
          <a:xfrm>
            <a:off x="533400" y="1143000"/>
            <a:ext cx="8229600" cy="4525963"/>
          </a:xfrm>
        </p:spPr>
        <p:txBody>
          <a:bodyPr/>
          <a:lstStyle/>
          <a:p>
            <a:pPr marL="0" indent="0">
              <a:buNone/>
            </a:pPr>
            <a:endParaRPr lang="en-US" dirty="0" smtClean="0"/>
          </a:p>
          <a:p>
            <a:endParaRPr lang="en-US" dirty="0" smtClean="0"/>
          </a:p>
          <a:p>
            <a:endParaRPr lang="en-US" dirty="0"/>
          </a:p>
        </p:txBody>
      </p:sp>
      <p:graphicFrame>
        <p:nvGraphicFramePr>
          <p:cNvPr id="6" name="Diagram 5"/>
          <p:cNvGraphicFramePr/>
          <p:nvPr>
            <p:extLst>
              <p:ext uri="{D42A27DB-BD31-4B8C-83A1-F6EECF244321}">
                <p14:modId xmlns:p14="http://schemas.microsoft.com/office/powerpoint/2010/main" val="2339770891"/>
              </p:ext>
            </p:extLst>
          </p:nvPr>
        </p:nvGraphicFramePr>
        <p:xfrm>
          <a:off x="304800" y="1066800"/>
          <a:ext cx="83820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45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Credentials Matter</a:t>
            </a:r>
            <a:endParaRPr lang="en-US" dirty="0">
              <a:solidFill>
                <a:schemeClr val="tx1"/>
              </a:solidFill>
            </a:endParaRPr>
          </a:p>
        </p:txBody>
      </p:sp>
      <p:sp>
        <p:nvSpPr>
          <p:cNvPr id="3" name="Content Placeholder 2"/>
          <p:cNvSpPr>
            <a:spLocks noGrp="1"/>
          </p:cNvSpPr>
          <p:nvPr>
            <p:ph idx="1"/>
          </p:nvPr>
        </p:nvSpPr>
        <p:spPr>
          <a:xfrm>
            <a:off x="457200" y="990600"/>
            <a:ext cx="8229600" cy="4525963"/>
          </a:xfrm>
        </p:spPr>
        <p:txBody>
          <a:bodyPr>
            <a:normAutofit/>
          </a:bodyPr>
          <a:lstStyle/>
          <a:p>
            <a:pPr marL="0" indent="0">
              <a:lnSpc>
                <a:spcPct val="100000"/>
              </a:lnSpc>
              <a:spcBef>
                <a:spcPts val="2400"/>
              </a:spcBef>
              <a:buNone/>
            </a:pPr>
            <a:r>
              <a:rPr lang="en-US" dirty="0">
                <a:solidFill>
                  <a:schemeClr val="tx1"/>
                </a:solidFill>
              </a:rPr>
              <a:t>By 2018, over two-thirds of American jobs will require some post-secondary education or training, with nearly one-third of all jobs available to those with an associate’s degree</a:t>
            </a:r>
            <a:r>
              <a:rPr lang="en-US" dirty="0" smtClean="0">
                <a:solidFill>
                  <a:schemeClr val="tx1"/>
                </a:solidFill>
              </a:rPr>
              <a:t>.</a:t>
            </a:r>
            <a:endParaRPr lang="en-US" dirty="0">
              <a:solidFill>
                <a:schemeClr val="tx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048000"/>
            <a:ext cx="5638800" cy="3656589"/>
          </a:xfrm>
          <a:prstGeom prst="rect">
            <a:avLst/>
          </a:prstGeom>
        </p:spPr>
      </p:pic>
      <p:sp>
        <p:nvSpPr>
          <p:cNvPr id="5" name="TextBox 4"/>
          <p:cNvSpPr txBox="1"/>
          <p:nvPr/>
        </p:nvSpPr>
        <p:spPr>
          <a:xfrm>
            <a:off x="762000" y="3429000"/>
            <a:ext cx="2057400" cy="1754326"/>
          </a:xfrm>
          <a:prstGeom prst="rect">
            <a:avLst/>
          </a:prstGeom>
          <a:noFill/>
        </p:spPr>
        <p:txBody>
          <a:bodyPr wrap="square" rtlCol="0">
            <a:spAutoFit/>
          </a:bodyPr>
          <a:lstStyle/>
          <a:p>
            <a:r>
              <a:rPr lang="en-US" dirty="0">
                <a:solidFill>
                  <a:srgbClr val="0070C0"/>
                </a:solidFill>
              </a:rPr>
              <a:t>Which states will lead the nation in job openings requiring postsecondary education?</a:t>
            </a:r>
          </a:p>
        </p:txBody>
      </p:sp>
    </p:spTree>
    <p:extLst>
      <p:ext uri="{BB962C8B-B14F-4D97-AF65-F5344CB8AC3E}">
        <p14:creationId xmlns:p14="http://schemas.microsoft.com/office/powerpoint/2010/main" val="3591279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599" cy="762000"/>
          </a:xfrm>
        </p:spPr>
        <p:txBody>
          <a:bodyPr/>
          <a:lstStyle/>
          <a:p>
            <a:r>
              <a:rPr lang="en-US" dirty="0" smtClean="0">
                <a:solidFill>
                  <a:schemeClr val="tx1"/>
                </a:solidFill>
              </a:rPr>
              <a:t>Why Credentials Matter</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5105400" cy="5077619"/>
          </a:xfrm>
        </p:spPr>
      </p:pic>
      <p:sp>
        <p:nvSpPr>
          <p:cNvPr id="5" name="TextBox 4"/>
          <p:cNvSpPr txBox="1"/>
          <p:nvPr/>
        </p:nvSpPr>
        <p:spPr>
          <a:xfrm>
            <a:off x="5257800" y="1143000"/>
            <a:ext cx="3657600" cy="3108543"/>
          </a:xfrm>
          <a:prstGeom prst="rect">
            <a:avLst/>
          </a:prstGeom>
          <a:noFill/>
        </p:spPr>
        <p:txBody>
          <a:bodyPr wrap="square" rtlCol="0">
            <a:spAutoFit/>
          </a:bodyPr>
          <a:lstStyle/>
          <a:p>
            <a:pPr marL="274320" indent="-274320">
              <a:spcBef>
                <a:spcPts val="2400"/>
              </a:spcBef>
            </a:pPr>
            <a:r>
              <a:rPr lang="en-US" sz="2800" dirty="0" smtClean="0"/>
              <a:t>	Jobs requiring post-secondary education </a:t>
            </a:r>
            <a:r>
              <a:rPr lang="en-US" sz="2800" dirty="0"/>
              <a:t>pay a significant premium over many jobs open to those with just a high school degree.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736" y="4648200"/>
            <a:ext cx="3728089" cy="2013168"/>
          </a:xfrm>
          <a:prstGeom prst="rect">
            <a:avLst/>
          </a:prstGeom>
        </p:spPr>
      </p:pic>
    </p:spTree>
    <p:extLst>
      <p:ext uri="{BB962C8B-B14F-4D97-AF65-F5344CB8AC3E}">
        <p14:creationId xmlns:p14="http://schemas.microsoft.com/office/powerpoint/2010/main" val="246070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228600"/>
            <a:ext cx="6781800" cy="838200"/>
          </a:xfrm>
        </p:spPr>
        <p:txBody>
          <a:bodyPr>
            <a:noAutofit/>
          </a:bodyPr>
          <a:lstStyle/>
          <a:p>
            <a:r>
              <a:rPr lang="en-US" sz="2400" b="1" dirty="0">
                <a:latin typeface="Freestyle Script" panose="030804020302050B0404" pitchFamily="66" charset="0"/>
              </a:rPr>
              <a:t>Begin challenging your own assumptions. Your assumptions are your windows on the world. Scrub them off every once in while, or the light won't come in</a:t>
            </a:r>
            <a:r>
              <a:rPr lang="en-US" sz="2400" b="1" dirty="0" smtClean="0">
                <a:latin typeface="Freestyle Script" panose="030804020302050B0404" pitchFamily="66" charset="0"/>
              </a:rPr>
              <a:t>.</a:t>
            </a:r>
            <a:r>
              <a:rPr lang="en-US" sz="2400" b="1" dirty="0">
                <a:latin typeface="Freestyle Script" panose="030804020302050B0404" pitchFamily="66" charset="0"/>
              </a:rPr>
              <a:t> </a:t>
            </a:r>
            <a:r>
              <a:rPr lang="en-US" sz="2400" b="1" dirty="0" smtClean="0">
                <a:latin typeface="Freestyle Script" panose="030804020302050B0404" pitchFamily="66" charset="0"/>
              </a:rPr>
              <a:t>–Alan Alda</a:t>
            </a:r>
            <a:endParaRPr lang="en-US" sz="2400" b="1" dirty="0">
              <a:latin typeface="Freestyle Script" panose="030804020302050B0404" pitchFamily="66" charset="0"/>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1518" y="1371600"/>
            <a:ext cx="3417563" cy="4525963"/>
          </a:xfrm>
        </p:spPr>
      </p:pic>
      <p:sp>
        <p:nvSpPr>
          <p:cNvPr id="6" name="Content Placeholder 5"/>
          <p:cNvSpPr>
            <a:spLocks noGrp="1"/>
          </p:cNvSpPr>
          <p:nvPr>
            <p:ph sz="half" idx="2"/>
          </p:nvPr>
        </p:nvSpPr>
        <p:spPr>
          <a:xfrm>
            <a:off x="4648200" y="1371600"/>
            <a:ext cx="4038600" cy="4525963"/>
          </a:xfrm>
        </p:spPr>
        <p:txBody>
          <a:bodyPr>
            <a:normAutofit fontScale="92500" lnSpcReduction="20000"/>
          </a:bodyPr>
          <a:lstStyle/>
          <a:p>
            <a:pPr marL="0" indent="0">
              <a:buNone/>
            </a:pPr>
            <a:r>
              <a:rPr lang="en-US" dirty="0" smtClean="0">
                <a:solidFill>
                  <a:schemeClr val="tx1"/>
                </a:solidFill>
              </a:rPr>
              <a:t>Colleges </a:t>
            </a:r>
            <a:r>
              <a:rPr lang="en-US" dirty="0">
                <a:solidFill>
                  <a:schemeClr val="tx1"/>
                </a:solidFill>
              </a:rPr>
              <a:t>and universities represent only 35 percent of the entire postsecondary education and training system. </a:t>
            </a:r>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The </a:t>
            </a:r>
            <a:r>
              <a:rPr lang="en-US" dirty="0">
                <a:solidFill>
                  <a:schemeClr val="tx1"/>
                </a:solidFill>
              </a:rPr>
              <a:t>rest consists of </a:t>
            </a:r>
            <a:r>
              <a:rPr lang="en-US" dirty="0" smtClean="0">
                <a:solidFill>
                  <a:schemeClr val="tx1"/>
                </a:solidFill>
              </a:rPr>
              <a:t>on-the-job </a:t>
            </a:r>
            <a:r>
              <a:rPr lang="en-US" dirty="0">
                <a:solidFill>
                  <a:schemeClr val="tx1"/>
                </a:solidFill>
              </a:rPr>
              <a:t>training, formal employer-provided education programs, military training, apprenticeships, and a variety of other </a:t>
            </a:r>
            <a:r>
              <a:rPr lang="en-US" dirty="0" smtClean="0">
                <a:solidFill>
                  <a:schemeClr val="tx1"/>
                </a:solidFill>
              </a:rPr>
              <a:t>programs.</a:t>
            </a:r>
            <a:endParaRPr lang="en-US" dirty="0">
              <a:solidFill>
                <a:schemeClr val="tx1"/>
              </a:solidFill>
            </a:endParaRPr>
          </a:p>
        </p:txBody>
      </p:sp>
      <p:sp>
        <p:nvSpPr>
          <p:cNvPr id="2" name="TextBox 1"/>
          <p:cNvSpPr txBox="1"/>
          <p:nvPr/>
        </p:nvSpPr>
        <p:spPr>
          <a:xfrm>
            <a:off x="381000" y="6172200"/>
            <a:ext cx="4038600" cy="246221"/>
          </a:xfrm>
          <a:prstGeom prst="rect">
            <a:avLst/>
          </a:prstGeom>
          <a:noFill/>
        </p:spPr>
        <p:txBody>
          <a:bodyPr wrap="square" rtlCol="0">
            <a:spAutoFit/>
          </a:bodyPr>
          <a:lstStyle/>
          <a:p>
            <a:r>
              <a:rPr lang="en-US" sz="1000" dirty="0"/>
              <a:t>https://cew.georgetown.edu/wp-content/uploads/2014/12/fullreport.pdf</a:t>
            </a:r>
          </a:p>
        </p:txBody>
      </p:sp>
    </p:spTree>
    <p:extLst>
      <p:ext uri="{BB962C8B-B14F-4D97-AF65-F5344CB8AC3E}">
        <p14:creationId xmlns:p14="http://schemas.microsoft.com/office/powerpoint/2010/main" val="3493037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National Dialogue</a:t>
            </a:r>
            <a:endParaRPr lang="en-US" dirty="0">
              <a:solidFill>
                <a:schemeClr val="tx1"/>
              </a:solidFill>
            </a:endParaRPr>
          </a:p>
        </p:txBody>
      </p:sp>
      <p:sp>
        <p:nvSpPr>
          <p:cNvPr id="3" name="Content Placeholder 2"/>
          <p:cNvSpPr>
            <a:spLocks noGrp="1"/>
          </p:cNvSpPr>
          <p:nvPr>
            <p:ph sz="half" idx="1"/>
          </p:nvPr>
        </p:nvSpPr>
        <p:spPr>
          <a:xfrm>
            <a:off x="457200" y="1295401"/>
            <a:ext cx="3733800" cy="4419599"/>
          </a:xfrm>
        </p:spPr>
        <p:txBody>
          <a:bodyPr>
            <a:normAutofit fontScale="70000" lnSpcReduction="20000"/>
          </a:bodyPr>
          <a:lstStyle/>
          <a:p>
            <a:pPr marL="0" indent="0">
              <a:buNone/>
            </a:pPr>
            <a:r>
              <a:rPr lang="en-US" sz="2600" b="1" dirty="0">
                <a:solidFill>
                  <a:schemeClr val="tx1"/>
                </a:solidFill>
              </a:rPr>
              <a:t>Growing Number &amp; Type of Labor Market Credentials:</a:t>
            </a:r>
          </a:p>
          <a:p>
            <a:pPr marL="0" indent="0">
              <a:buNone/>
            </a:pPr>
            <a:r>
              <a:rPr lang="en-US" sz="2600" b="1" dirty="0">
                <a:solidFill>
                  <a:schemeClr val="tx1"/>
                </a:solidFill>
              </a:rPr>
              <a:t>- </a:t>
            </a:r>
            <a:r>
              <a:rPr lang="en-US" sz="2600" dirty="0">
                <a:solidFill>
                  <a:schemeClr val="tx1"/>
                </a:solidFill>
              </a:rPr>
              <a:t>Degrees     	 </a:t>
            </a:r>
            <a:r>
              <a:rPr lang="en-US" sz="2600" b="1" dirty="0">
                <a:solidFill>
                  <a:schemeClr val="tx1"/>
                </a:solidFill>
              </a:rPr>
              <a:t>- </a:t>
            </a:r>
            <a:r>
              <a:rPr lang="en-US" sz="2600" dirty="0" smtClean="0">
                <a:solidFill>
                  <a:schemeClr val="tx1"/>
                </a:solidFill>
              </a:rPr>
              <a:t>Diplomas</a:t>
            </a:r>
            <a:endParaRPr lang="en-US" sz="2600" dirty="0">
              <a:solidFill>
                <a:schemeClr val="tx1"/>
              </a:solidFill>
            </a:endParaRPr>
          </a:p>
          <a:p>
            <a:pPr marL="0" indent="0">
              <a:buNone/>
            </a:pPr>
            <a:r>
              <a:rPr lang="en-US" sz="2600" b="1" dirty="0">
                <a:solidFill>
                  <a:schemeClr val="tx1"/>
                </a:solidFill>
              </a:rPr>
              <a:t>- </a:t>
            </a:r>
            <a:r>
              <a:rPr lang="en-US" sz="2600" dirty="0">
                <a:solidFill>
                  <a:schemeClr val="tx1"/>
                </a:solidFill>
              </a:rPr>
              <a:t>Certifications 	 </a:t>
            </a:r>
            <a:r>
              <a:rPr lang="en-US" sz="2600" b="1" dirty="0">
                <a:solidFill>
                  <a:schemeClr val="tx1"/>
                </a:solidFill>
              </a:rPr>
              <a:t>- </a:t>
            </a:r>
            <a:r>
              <a:rPr lang="en-US" sz="2600" dirty="0">
                <a:solidFill>
                  <a:schemeClr val="tx1"/>
                </a:solidFill>
              </a:rPr>
              <a:t>Licenses</a:t>
            </a:r>
          </a:p>
          <a:p>
            <a:pPr marL="0" indent="0">
              <a:buNone/>
            </a:pPr>
            <a:r>
              <a:rPr lang="en-US" sz="2600" b="1" dirty="0">
                <a:solidFill>
                  <a:schemeClr val="tx1"/>
                </a:solidFill>
              </a:rPr>
              <a:t>- </a:t>
            </a:r>
            <a:r>
              <a:rPr lang="en-US" sz="2600" dirty="0">
                <a:solidFill>
                  <a:schemeClr val="tx1"/>
                </a:solidFill>
              </a:rPr>
              <a:t>Apprenticeships   	 </a:t>
            </a:r>
            <a:r>
              <a:rPr lang="en-US" sz="2600" dirty="0" smtClean="0">
                <a:solidFill>
                  <a:schemeClr val="tx1"/>
                </a:solidFill>
              </a:rPr>
              <a:t> </a:t>
            </a:r>
            <a:endParaRPr lang="en-US" sz="2600" dirty="0">
              <a:solidFill>
                <a:schemeClr val="tx1"/>
              </a:solidFill>
            </a:endParaRPr>
          </a:p>
          <a:p>
            <a:pPr marL="0" indent="0">
              <a:buNone/>
            </a:pPr>
            <a:endParaRPr lang="en-US" sz="2600" dirty="0">
              <a:solidFill>
                <a:schemeClr val="tx1"/>
              </a:solidFill>
            </a:endParaRPr>
          </a:p>
          <a:p>
            <a:pPr marL="0" indent="0">
              <a:buNone/>
            </a:pPr>
            <a:r>
              <a:rPr lang="en-US" sz="2600" b="1" dirty="0">
                <a:solidFill>
                  <a:schemeClr val="tx1"/>
                </a:solidFill>
              </a:rPr>
              <a:t>Growing Uncertainty About </a:t>
            </a:r>
            <a:r>
              <a:rPr lang="en-US" sz="2600" b="1" dirty="0" smtClean="0">
                <a:solidFill>
                  <a:schemeClr val="tx1"/>
                </a:solidFill>
              </a:rPr>
              <a:t>Meaning</a:t>
            </a:r>
            <a:r>
              <a:rPr lang="en-US" sz="2600" b="1" dirty="0">
                <a:solidFill>
                  <a:schemeClr val="tx1"/>
                </a:solidFill>
              </a:rPr>
              <a:t>, Content, Quality, Value: </a:t>
            </a:r>
          </a:p>
          <a:p>
            <a:pPr marL="0" indent="0">
              <a:buNone/>
            </a:pPr>
            <a:r>
              <a:rPr lang="en-US" sz="2600" b="1" dirty="0">
                <a:solidFill>
                  <a:schemeClr val="tx1"/>
                </a:solidFill>
              </a:rPr>
              <a:t>- </a:t>
            </a:r>
            <a:r>
              <a:rPr lang="en-US" sz="2600" dirty="0">
                <a:solidFill>
                  <a:schemeClr val="tx1"/>
                </a:solidFill>
              </a:rPr>
              <a:t>Competency/Credit Hour</a:t>
            </a:r>
          </a:p>
          <a:p>
            <a:pPr marL="0" indent="0">
              <a:buNone/>
            </a:pPr>
            <a:r>
              <a:rPr lang="en-US" sz="2600" b="1" dirty="0">
                <a:solidFill>
                  <a:schemeClr val="tx1"/>
                </a:solidFill>
              </a:rPr>
              <a:t>- </a:t>
            </a:r>
            <a:r>
              <a:rPr lang="en-US" sz="2600" dirty="0">
                <a:solidFill>
                  <a:schemeClr val="tx1"/>
                </a:solidFill>
              </a:rPr>
              <a:t>Prior Learning</a:t>
            </a:r>
          </a:p>
          <a:p>
            <a:pPr marL="0" indent="0">
              <a:buNone/>
            </a:pPr>
            <a:r>
              <a:rPr lang="en-US" sz="2600" b="1" dirty="0">
                <a:solidFill>
                  <a:schemeClr val="tx1"/>
                </a:solidFill>
              </a:rPr>
              <a:t>- </a:t>
            </a:r>
            <a:r>
              <a:rPr lang="en-US" sz="2600" dirty="0">
                <a:solidFill>
                  <a:schemeClr val="tx1"/>
                </a:solidFill>
              </a:rPr>
              <a:t>Multiple Schools</a:t>
            </a:r>
          </a:p>
          <a:p>
            <a:pPr marL="0" indent="0">
              <a:buNone/>
            </a:pPr>
            <a:r>
              <a:rPr lang="en-US" sz="2600" b="1" dirty="0">
                <a:solidFill>
                  <a:schemeClr val="tx1"/>
                </a:solidFill>
              </a:rPr>
              <a:t>- </a:t>
            </a:r>
            <a:r>
              <a:rPr lang="en-US" sz="2600" dirty="0">
                <a:solidFill>
                  <a:schemeClr val="tx1"/>
                </a:solidFill>
              </a:rPr>
              <a:t>Application/Academic</a:t>
            </a:r>
          </a:p>
          <a:p>
            <a:pPr marL="0" indent="0">
              <a:buNone/>
            </a:pPr>
            <a:r>
              <a:rPr lang="en-US" sz="2600" b="1" dirty="0">
                <a:solidFill>
                  <a:schemeClr val="tx1"/>
                </a:solidFill>
              </a:rPr>
              <a:t>- </a:t>
            </a:r>
            <a:r>
              <a:rPr lang="en-US" sz="2600" dirty="0">
                <a:solidFill>
                  <a:schemeClr val="tx1"/>
                </a:solidFill>
              </a:rPr>
              <a:t>On-line</a:t>
            </a:r>
          </a:p>
          <a:p>
            <a:pPr marL="0" indent="0">
              <a:buNone/>
            </a:pPr>
            <a:r>
              <a:rPr lang="en-US" sz="2600" b="1" dirty="0">
                <a:solidFill>
                  <a:schemeClr val="tx1"/>
                </a:solidFill>
              </a:rPr>
              <a:t>- </a:t>
            </a:r>
            <a:r>
              <a:rPr lang="en-US" sz="2600" dirty="0">
                <a:solidFill>
                  <a:schemeClr val="tx1"/>
                </a:solidFill>
              </a:rPr>
              <a:t>Industry Recognized</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4495800" y="1219200"/>
            <a:ext cx="4343400" cy="5257800"/>
          </a:xfrm>
        </p:spPr>
        <p:txBody>
          <a:bodyPr>
            <a:noAutofit/>
          </a:bodyPr>
          <a:lstStyle/>
          <a:p>
            <a:pPr marL="0" lvl="0" indent="0">
              <a:buClr>
                <a:prstClr val="black">
                  <a:lumMod val="85000"/>
                  <a:lumOff val="15000"/>
                </a:prstClr>
              </a:buClr>
              <a:buNone/>
            </a:pPr>
            <a:r>
              <a:rPr lang="en-US" sz="1850" b="1" dirty="0">
                <a:solidFill>
                  <a:schemeClr val="tx1"/>
                </a:solidFill>
              </a:rPr>
              <a:t>Lack of Common Language for Describing/Comparing Credentials Confuses: </a:t>
            </a:r>
          </a:p>
          <a:p>
            <a:pPr marL="0" lvl="0" indent="0">
              <a:spcBef>
                <a:spcPts val="0"/>
              </a:spcBef>
              <a:buClr>
                <a:prstClr val="black">
                  <a:lumMod val="85000"/>
                  <a:lumOff val="15000"/>
                </a:prstClr>
              </a:buClr>
              <a:buNone/>
            </a:pPr>
            <a:r>
              <a:rPr lang="en-US" sz="1850" b="1" dirty="0">
                <a:solidFill>
                  <a:schemeClr val="tx1"/>
                </a:solidFill>
              </a:rPr>
              <a:t>- </a:t>
            </a:r>
            <a:r>
              <a:rPr lang="en-US" sz="1850" dirty="0">
                <a:solidFill>
                  <a:schemeClr val="tx1"/>
                </a:solidFill>
              </a:rPr>
              <a:t>Employers	</a:t>
            </a:r>
            <a:r>
              <a:rPr lang="en-US" sz="1850" b="1" dirty="0">
                <a:solidFill>
                  <a:schemeClr val="tx1"/>
                </a:solidFill>
              </a:rPr>
              <a:t>- </a:t>
            </a:r>
            <a:r>
              <a:rPr lang="en-US" sz="1850" dirty="0">
                <a:solidFill>
                  <a:schemeClr val="tx1"/>
                </a:solidFill>
              </a:rPr>
              <a:t>Educators</a:t>
            </a:r>
          </a:p>
          <a:p>
            <a:pPr marL="0" lvl="0" indent="0">
              <a:spcBef>
                <a:spcPts val="0"/>
              </a:spcBef>
              <a:buClr>
                <a:prstClr val="black">
                  <a:lumMod val="85000"/>
                  <a:lumOff val="15000"/>
                </a:prstClr>
              </a:buClr>
              <a:buNone/>
            </a:pPr>
            <a:r>
              <a:rPr lang="en-US" sz="1850" b="1" dirty="0">
                <a:solidFill>
                  <a:schemeClr val="tx1"/>
                </a:solidFill>
              </a:rPr>
              <a:t>- </a:t>
            </a:r>
            <a:r>
              <a:rPr lang="en-US" sz="1850" dirty="0">
                <a:solidFill>
                  <a:schemeClr val="tx1"/>
                </a:solidFill>
              </a:rPr>
              <a:t>Students	</a:t>
            </a:r>
            <a:r>
              <a:rPr lang="en-US" sz="1850" b="1" dirty="0" smtClean="0">
                <a:solidFill>
                  <a:schemeClr val="tx1"/>
                </a:solidFill>
              </a:rPr>
              <a:t>- </a:t>
            </a:r>
            <a:r>
              <a:rPr lang="en-US" sz="1850" dirty="0">
                <a:solidFill>
                  <a:schemeClr val="tx1"/>
                </a:solidFill>
              </a:rPr>
              <a:t>Job Seekers</a:t>
            </a:r>
          </a:p>
          <a:p>
            <a:pPr marL="0" lvl="0" indent="0">
              <a:spcBef>
                <a:spcPts val="0"/>
              </a:spcBef>
              <a:buClr>
                <a:prstClr val="black">
                  <a:lumMod val="85000"/>
                  <a:lumOff val="15000"/>
                </a:prstClr>
              </a:buClr>
              <a:buNone/>
            </a:pPr>
            <a:r>
              <a:rPr lang="en-US" sz="1850" b="1" dirty="0">
                <a:solidFill>
                  <a:schemeClr val="tx1"/>
                </a:solidFill>
              </a:rPr>
              <a:t>- </a:t>
            </a:r>
            <a:r>
              <a:rPr lang="en-US" sz="1850" dirty="0">
                <a:solidFill>
                  <a:schemeClr val="tx1"/>
                </a:solidFill>
              </a:rPr>
              <a:t>Regulators	</a:t>
            </a:r>
            <a:r>
              <a:rPr lang="en-US" sz="1850" b="1" dirty="0">
                <a:solidFill>
                  <a:schemeClr val="tx1"/>
                </a:solidFill>
              </a:rPr>
              <a:t>- </a:t>
            </a:r>
            <a:r>
              <a:rPr lang="en-US" sz="1850" dirty="0">
                <a:solidFill>
                  <a:schemeClr val="tx1"/>
                </a:solidFill>
              </a:rPr>
              <a:t>Certifiers</a:t>
            </a:r>
          </a:p>
          <a:p>
            <a:pPr marL="0" lvl="0" indent="0">
              <a:buClr>
                <a:prstClr val="black">
                  <a:lumMod val="85000"/>
                  <a:lumOff val="15000"/>
                </a:prstClr>
              </a:buClr>
              <a:buNone/>
            </a:pPr>
            <a:endParaRPr lang="en-US" sz="1850" dirty="0">
              <a:solidFill>
                <a:schemeClr val="tx1"/>
              </a:solidFill>
            </a:endParaRPr>
          </a:p>
          <a:p>
            <a:pPr marL="0" lvl="0" indent="0">
              <a:buClr>
                <a:prstClr val="black">
                  <a:lumMod val="85000"/>
                  <a:lumOff val="15000"/>
                </a:prstClr>
              </a:buClr>
              <a:buNone/>
            </a:pPr>
            <a:r>
              <a:rPr lang="en-US" sz="1850" b="1" dirty="0">
                <a:solidFill>
                  <a:schemeClr val="tx1"/>
                </a:solidFill>
              </a:rPr>
              <a:t>Misalignment &amp; Inefficiencies:</a:t>
            </a:r>
          </a:p>
          <a:p>
            <a:pPr marL="0" indent="0">
              <a:spcBef>
                <a:spcPts val="0"/>
              </a:spcBef>
              <a:buClr>
                <a:prstClr val="black">
                  <a:lumMod val="85000"/>
                  <a:lumOff val="15000"/>
                </a:prstClr>
              </a:buClr>
              <a:buNone/>
            </a:pPr>
            <a:r>
              <a:rPr lang="en-US" sz="1850" b="1" dirty="0" smtClean="0">
                <a:solidFill>
                  <a:schemeClr val="tx1"/>
                </a:solidFill>
              </a:rPr>
              <a:t>-  </a:t>
            </a:r>
            <a:r>
              <a:rPr lang="en-US" sz="1850" dirty="0" smtClean="0">
                <a:solidFill>
                  <a:schemeClr val="tx1"/>
                </a:solidFill>
              </a:rPr>
              <a:t>Misalignment </a:t>
            </a:r>
            <a:r>
              <a:rPr lang="en-US" sz="1850" dirty="0">
                <a:solidFill>
                  <a:schemeClr val="tx1"/>
                </a:solidFill>
              </a:rPr>
              <a:t>of what industry says they </a:t>
            </a:r>
            <a:endParaRPr lang="en-US" sz="1850" dirty="0" smtClean="0">
              <a:solidFill>
                <a:schemeClr val="tx1"/>
              </a:solidFill>
            </a:endParaRPr>
          </a:p>
          <a:p>
            <a:pPr marL="0" indent="0">
              <a:spcBef>
                <a:spcPts val="0"/>
              </a:spcBef>
              <a:buClr>
                <a:prstClr val="black">
                  <a:lumMod val="85000"/>
                  <a:lumOff val="15000"/>
                </a:prstClr>
              </a:buClr>
              <a:buNone/>
            </a:pPr>
            <a:r>
              <a:rPr lang="en-US" sz="1850" dirty="0" smtClean="0">
                <a:solidFill>
                  <a:schemeClr val="tx1"/>
                </a:solidFill>
              </a:rPr>
              <a:t>   need</a:t>
            </a:r>
            <a:r>
              <a:rPr lang="en-US" sz="1850" dirty="0">
                <a:solidFill>
                  <a:schemeClr val="tx1"/>
                </a:solidFill>
              </a:rPr>
              <a:t>, </a:t>
            </a:r>
            <a:r>
              <a:rPr lang="en-US" sz="1850" dirty="0" smtClean="0">
                <a:solidFill>
                  <a:schemeClr val="tx1"/>
                </a:solidFill>
              </a:rPr>
              <a:t>what educational opportunity  </a:t>
            </a:r>
          </a:p>
          <a:p>
            <a:pPr marL="0" indent="0">
              <a:spcBef>
                <a:spcPts val="0"/>
              </a:spcBef>
              <a:buClr>
                <a:prstClr val="black">
                  <a:lumMod val="85000"/>
                  <a:lumOff val="15000"/>
                </a:prstClr>
              </a:buClr>
              <a:buNone/>
            </a:pPr>
            <a:r>
              <a:rPr lang="en-US" sz="1850" dirty="0">
                <a:solidFill>
                  <a:schemeClr val="tx1"/>
                </a:solidFill>
              </a:rPr>
              <a:t> </a:t>
            </a:r>
            <a:r>
              <a:rPr lang="en-US" sz="1850" dirty="0" smtClean="0">
                <a:solidFill>
                  <a:schemeClr val="tx1"/>
                </a:solidFill>
              </a:rPr>
              <a:t>  /training produces </a:t>
            </a:r>
            <a:r>
              <a:rPr lang="en-US" sz="1850" dirty="0">
                <a:solidFill>
                  <a:schemeClr val="tx1"/>
                </a:solidFill>
              </a:rPr>
              <a:t>(</a:t>
            </a:r>
            <a:r>
              <a:rPr lang="en-US" sz="1850" dirty="0" smtClean="0">
                <a:solidFill>
                  <a:schemeClr val="tx1"/>
                </a:solidFill>
              </a:rPr>
              <a:t>outcomes), and </a:t>
            </a:r>
            <a:r>
              <a:rPr lang="en-US" sz="1850" dirty="0">
                <a:solidFill>
                  <a:schemeClr val="tx1"/>
                </a:solidFill>
              </a:rPr>
              <a:t>what </a:t>
            </a:r>
            <a:r>
              <a:rPr lang="en-US" sz="1850" dirty="0" smtClean="0">
                <a:solidFill>
                  <a:schemeClr val="tx1"/>
                </a:solidFill>
              </a:rPr>
              <a:t>  </a:t>
            </a:r>
          </a:p>
          <a:p>
            <a:pPr marL="0" indent="0">
              <a:spcBef>
                <a:spcPts val="0"/>
              </a:spcBef>
              <a:buClr>
                <a:prstClr val="black">
                  <a:lumMod val="85000"/>
                  <a:lumOff val="15000"/>
                </a:prstClr>
              </a:buClr>
              <a:buNone/>
            </a:pPr>
            <a:r>
              <a:rPr lang="en-US" sz="1850" dirty="0">
                <a:solidFill>
                  <a:schemeClr val="tx1"/>
                </a:solidFill>
              </a:rPr>
              <a:t> </a:t>
            </a:r>
            <a:r>
              <a:rPr lang="en-US" sz="1850" dirty="0" smtClean="0">
                <a:solidFill>
                  <a:schemeClr val="tx1"/>
                </a:solidFill>
              </a:rPr>
              <a:t>  the industrial credentialing organizations </a:t>
            </a:r>
          </a:p>
          <a:p>
            <a:pPr marL="0" indent="0">
              <a:spcBef>
                <a:spcPts val="0"/>
              </a:spcBef>
              <a:buClr>
                <a:prstClr val="black">
                  <a:lumMod val="85000"/>
                  <a:lumOff val="15000"/>
                </a:prstClr>
              </a:buClr>
              <a:buNone/>
            </a:pPr>
            <a:r>
              <a:rPr lang="en-US" sz="1850" dirty="0">
                <a:solidFill>
                  <a:schemeClr val="tx1"/>
                </a:solidFill>
              </a:rPr>
              <a:t> </a:t>
            </a:r>
            <a:r>
              <a:rPr lang="en-US" sz="1850" dirty="0" smtClean="0">
                <a:solidFill>
                  <a:schemeClr val="tx1"/>
                </a:solidFill>
              </a:rPr>
              <a:t>  test</a:t>
            </a:r>
            <a:endParaRPr lang="en-US" sz="1850" dirty="0">
              <a:solidFill>
                <a:schemeClr val="tx1"/>
              </a:solidFill>
            </a:endParaRPr>
          </a:p>
          <a:p>
            <a:pPr marL="0" indent="0">
              <a:buNone/>
            </a:pPr>
            <a:endParaRPr lang="en-US" sz="1800" dirty="0"/>
          </a:p>
        </p:txBody>
      </p:sp>
    </p:spTree>
    <p:extLst>
      <p:ext uri="{BB962C8B-B14F-4D97-AF65-F5344CB8AC3E}">
        <p14:creationId xmlns:p14="http://schemas.microsoft.com/office/powerpoint/2010/main" val="132663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324225"/>
            <a:ext cx="836839" cy="1171575"/>
          </a:xfrm>
          <a:prstGeom prst="rect">
            <a:avLst/>
          </a:prstGeom>
        </p:spPr>
      </p:pic>
      <p:sp>
        <p:nvSpPr>
          <p:cNvPr id="2" name="Title 1"/>
          <p:cNvSpPr>
            <a:spLocks noGrp="1"/>
          </p:cNvSpPr>
          <p:nvPr>
            <p:ph type="title"/>
          </p:nvPr>
        </p:nvSpPr>
        <p:spPr/>
        <p:txBody>
          <a:bodyPr>
            <a:normAutofit/>
          </a:bodyPr>
          <a:lstStyle/>
          <a:p>
            <a:r>
              <a:rPr lang="en-US" dirty="0" smtClean="0"/>
              <a:t>What is badging?</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24000" y="1322387"/>
            <a:ext cx="6034617" cy="452596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6475" y="4267200"/>
            <a:ext cx="1428750" cy="14287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762125"/>
            <a:ext cx="1428750" cy="14287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1752600"/>
            <a:ext cx="1428750" cy="14287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5925" y="4114800"/>
            <a:ext cx="1428750" cy="1428750"/>
          </a:xfrm>
          <a:prstGeom prst="rect">
            <a:avLst/>
          </a:prstGeom>
        </p:spPr>
      </p:pic>
      <p:sp>
        <p:nvSpPr>
          <p:cNvPr id="3" name="Rectangle 2"/>
          <p:cNvSpPr/>
          <p:nvPr/>
        </p:nvSpPr>
        <p:spPr>
          <a:xfrm>
            <a:off x="266019" y="5867400"/>
            <a:ext cx="8686800" cy="923330"/>
          </a:xfrm>
          <a:prstGeom prst="rect">
            <a:avLst/>
          </a:prstGeom>
        </p:spPr>
        <p:txBody>
          <a:bodyPr wrap="square">
            <a:spAutoFit/>
          </a:bodyPr>
          <a:lstStyle/>
          <a:p>
            <a:r>
              <a:rPr lang="en-US" dirty="0"/>
              <a:t>Digital badges are a validated indicator of accomplishment, skill, quality or interest that can be earned in various learning </a:t>
            </a:r>
            <a:r>
              <a:rPr lang="en-US" dirty="0" smtClean="0"/>
              <a:t>environments.  We have yet to review a badge, or series of badges, that results in a credential meeting the criteria found in TEGL 15-10.</a:t>
            </a:r>
            <a:endParaRPr lang="en-US" dirty="0"/>
          </a:p>
        </p:txBody>
      </p:sp>
    </p:spTree>
    <p:extLst>
      <p:ext uri="{BB962C8B-B14F-4D97-AF65-F5344CB8AC3E}">
        <p14:creationId xmlns:p14="http://schemas.microsoft.com/office/powerpoint/2010/main" val="36778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3952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09800"/>
            <a:ext cx="2438399" cy="1371600"/>
          </a:xfrm>
        </p:spPr>
        <p:txBody>
          <a:bodyPr>
            <a:noAutofit/>
          </a:bodyPr>
          <a:lstStyle/>
          <a:p>
            <a:r>
              <a:rPr lang="en-US" sz="4000" dirty="0" smtClean="0">
                <a:solidFill>
                  <a:schemeClr val="tx1"/>
                </a:solidFill>
              </a:rPr>
              <a:t>State and Local Dialogue</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hlinkClick r:id="rId2"/>
              </a:rPr>
              <a:t>Download Here</a:t>
            </a:r>
            <a:endParaRPr lang="en-US" sz="4000" dirty="0">
              <a:solidFill>
                <a:schemeClr val="tx1"/>
              </a:solidFill>
            </a:endParaRPr>
          </a:p>
        </p:txBody>
      </p:sp>
      <p:pic>
        <p:nvPicPr>
          <p:cNvPr id="5" name="Content Placeholder 4"/>
          <p:cNvPicPr>
            <a:picLocks noGrp="1" noChangeAspect="1"/>
          </p:cNvPicPr>
          <p:nvPr>
            <p:ph idx="1"/>
          </p:nvPr>
        </p:nvPicPr>
        <p:blipFill>
          <a:blip r:embed="rId3"/>
          <a:stretch>
            <a:fillRect/>
          </a:stretch>
        </p:blipFill>
        <p:spPr>
          <a:xfrm>
            <a:off x="3352800" y="381000"/>
            <a:ext cx="5105400" cy="6240718"/>
          </a:xfrm>
          <a:prstGeom prst="rect">
            <a:avLst/>
          </a:prstGeom>
        </p:spPr>
      </p:pic>
    </p:spTree>
    <p:extLst>
      <p:ext uri="{BB962C8B-B14F-4D97-AF65-F5344CB8AC3E}">
        <p14:creationId xmlns:p14="http://schemas.microsoft.com/office/powerpoint/2010/main" val="3840174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Fast Facts</a:t>
            </a:r>
            <a:endParaRPr lang="en-US" dirty="0">
              <a:solidFill>
                <a:schemeClr val="tx1"/>
              </a:solidFill>
            </a:endParaRPr>
          </a:p>
        </p:txBody>
      </p:sp>
      <p:sp>
        <p:nvSpPr>
          <p:cNvPr id="4" name="Rectangle 3"/>
          <p:cNvSpPr/>
          <p:nvPr/>
        </p:nvSpPr>
        <p:spPr>
          <a:xfrm>
            <a:off x="1447800" y="5943600"/>
            <a:ext cx="6248400" cy="369332"/>
          </a:xfrm>
          <a:prstGeom prst="rect">
            <a:avLst/>
          </a:prstGeom>
        </p:spPr>
        <p:txBody>
          <a:bodyPr wrap="square">
            <a:spAutoFit/>
          </a:bodyPr>
          <a:lstStyle/>
          <a:p>
            <a:pPr algn="ctr"/>
            <a:r>
              <a:rPr lang="en-US" dirty="0" smtClean="0">
                <a:hlinkClick r:id="rId2"/>
              </a:rPr>
              <a:t>Click here to give it a try</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6248400" cy="486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923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400" y="176676"/>
            <a:ext cx="5123809" cy="6681324"/>
          </a:xfrm>
          <a:prstGeom prst="rect">
            <a:avLst/>
          </a:prstGeom>
        </p:spPr>
      </p:pic>
      <p:sp>
        <p:nvSpPr>
          <p:cNvPr id="8" name="Text Placeholder 7"/>
          <p:cNvSpPr>
            <a:spLocks noGrp="1"/>
          </p:cNvSpPr>
          <p:nvPr>
            <p:ph type="body" sz="quarter" idx="3"/>
          </p:nvPr>
        </p:nvSpPr>
        <p:spPr>
          <a:xfrm>
            <a:off x="304800" y="2209800"/>
            <a:ext cx="2819400" cy="1600200"/>
          </a:xfrm>
          <a:solidFill>
            <a:schemeClr val="bg1"/>
          </a:solidFill>
        </p:spPr>
        <p:txBody>
          <a:bodyPr>
            <a:noAutofit/>
          </a:bodyPr>
          <a:lstStyle/>
          <a:p>
            <a:pPr algn="ctr"/>
            <a:endParaRPr lang="en-US" sz="3600" b="0" dirty="0" smtClean="0">
              <a:solidFill>
                <a:schemeClr val="tx1"/>
              </a:solidFill>
            </a:endParaRPr>
          </a:p>
          <a:p>
            <a:pPr algn="ctr"/>
            <a:endParaRPr lang="en-US" sz="3600" b="0" dirty="0">
              <a:solidFill>
                <a:schemeClr val="tx1"/>
              </a:solidFill>
            </a:endParaRPr>
          </a:p>
          <a:p>
            <a:pPr algn="ctr"/>
            <a:endParaRPr lang="en-US" sz="3600" b="0" dirty="0" smtClean="0">
              <a:solidFill>
                <a:schemeClr val="tx1"/>
              </a:solidFill>
            </a:endParaRPr>
          </a:p>
          <a:p>
            <a:pPr algn="ctr"/>
            <a:r>
              <a:rPr lang="en-US" sz="3600" b="0" dirty="0" smtClean="0">
                <a:solidFill>
                  <a:schemeClr val="tx1"/>
                </a:solidFill>
              </a:rPr>
              <a:t>Highlight:</a:t>
            </a:r>
            <a:endParaRPr lang="en-US" sz="3600" b="0" dirty="0">
              <a:solidFill>
                <a:schemeClr val="tx1"/>
              </a:solidFill>
            </a:endParaRPr>
          </a:p>
          <a:p>
            <a:pPr algn="ctr"/>
            <a:r>
              <a:rPr lang="en-US" sz="3600" b="0" dirty="0" smtClean="0">
                <a:solidFill>
                  <a:schemeClr val="tx1"/>
                </a:solidFill>
              </a:rPr>
              <a:t>Regional </a:t>
            </a:r>
          </a:p>
          <a:p>
            <a:pPr algn="ctr"/>
            <a:r>
              <a:rPr lang="en-US" sz="3600" b="0" dirty="0" smtClean="0">
                <a:solidFill>
                  <a:schemeClr val="tx1"/>
                </a:solidFill>
              </a:rPr>
              <a:t>Fast Facts</a:t>
            </a:r>
            <a:endParaRPr lang="en-US" sz="3600" b="0" dirty="0">
              <a:solidFill>
                <a:schemeClr val="tx1"/>
              </a:solidFill>
            </a:endParaRPr>
          </a:p>
        </p:txBody>
      </p:sp>
      <p:sp>
        <p:nvSpPr>
          <p:cNvPr id="12" name="Oval 11"/>
          <p:cNvSpPr/>
          <p:nvPr/>
        </p:nvSpPr>
        <p:spPr>
          <a:xfrm>
            <a:off x="6400800" y="4495800"/>
            <a:ext cx="9144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126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2381250" cy="1676400"/>
          </a:xfrm>
        </p:spPr>
        <p:txBody>
          <a:bodyPr>
            <a:normAutofit fontScale="90000"/>
          </a:bodyPr>
          <a:lstStyle/>
          <a:p>
            <a:r>
              <a:rPr lang="en-US" dirty="0" smtClean="0">
                <a:solidFill>
                  <a:schemeClr val="tx1"/>
                </a:solidFill>
              </a:rPr>
              <a:t>Highlight:</a:t>
            </a:r>
            <a:br>
              <a:rPr lang="en-US" dirty="0" smtClean="0">
                <a:solidFill>
                  <a:schemeClr val="tx1"/>
                </a:solidFill>
              </a:rPr>
            </a:br>
            <a:r>
              <a:rPr lang="en-US" dirty="0" smtClean="0">
                <a:solidFill>
                  <a:schemeClr val="tx1"/>
                </a:solidFill>
              </a:rPr>
              <a:t>Occupation</a:t>
            </a:r>
            <a:br>
              <a:rPr lang="en-US" dirty="0" smtClean="0">
                <a:solidFill>
                  <a:schemeClr val="tx1"/>
                </a:solidFill>
              </a:rPr>
            </a:br>
            <a:r>
              <a:rPr lang="en-US" dirty="0" smtClean="0">
                <a:solidFill>
                  <a:schemeClr val="tx1"/>
                </a:solidFill>
              </a:rPr>
              <a:t>Fast Facts</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3733800" y="294435"/>
            <a:ext cx="5180841" cy="6563566"/>
          </a:xfrm>
          <a:prstGeom prst="rect">
            <a:avLst/>
          </a:prstGeom>
        </p:spPr>
      </p:pic>
      <p:sp>
        <p:nvSpPr>
          <p:cNvPr id="4" name="Oval 3"/>
          <p:cNvSpPr/>
          <p:nvPr/>
        </p:nvSpPr>
        <p:spPr>
          <a:xfrm>
            <a:off x="3962400" y="2743200"/>
            <a:ext cx="21336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93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02433" y="228600"/>
            <a:ext cx="5160601" cy="6557524"/>
          </a:xfrm>
          <a:prstGeom prst="rect">
            <a:avLst/>
          </a:prstGeom>
        </p:spPr>
      </p:pic>
      <p:sp>
        <p:nvSpPr>
          <p:cNvPr id="4" name="TextBox 3"/>
          <p:cNvSpPr txBox="1"/>
          <p:nvPr/>
        </p:nvSpPr>
        <p:spPr>
          <a:xfrm>
            <a:off x="533400" y="2438400"/>
            <a:ext cx="2895600" cy="1077218"/>
          </a:xfrm>
          <a:prstGeom prst="rect">
            <a:avLst/>
          </a:prstGeom>
          <a:noFill/>
        </p:spPr>
        <p:txBody>
          <a:bodyPr wrap="square" rtlCol="0">
            <a:spAutoFit/>
          </a:bodyPr>
          <a:lstStyle/>
          <a:p>
            <a:r>
              <a:rPr lang="en-US" sz="3200" dirty="0" smtClean="0"/>
              <a:t>Career Path Option</a:t>
            </a:r>
            <a:endParaRPr lang="en-US" sz="3200" dirty="0"/>
          </a:p>
        </p:txBody>
      </p:sp>
    </p:spTree>
    <p:extLst>
      <p:ext uri="{BB962C8B-B14F-4D97-AF65-F5344CB8AC3E}">
        <p14:creationId xmlns:p14="http://schemas.microsoft.com/office/powerpoint/2010/main" val="2142169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172199" cy="1219200"/>
          </a:xfrm>
        </p:spPr>
        <p:txBody>
          <a:bodyPr>
            <a:normAutofit/>
          </a:bodyPr>
          <a:lstStyle/>
          <a:p>
            <a:r>
              <a:rPr lang="en-US" dirty="0" smtClean="0">
                <a:solidFill>
                  <a:schemeClr val="tx1"/>
                </a:solidFill>
              </a:rPr>
              <a:t>Is the occupation suitable</a:t>
            </a:r>
            <a:br>
              <a:rPr lang="en-US" dirty="0" smtClean="0">
                <a:solidFill>
                  <a:schemeClr val="tx1"/>
                </a:solidFill>
              </a:rPr>
            </a:br>
            <a:r>
              <a:rPr lang="en-US" dirty="0" smtClean="0">
                <a:solidFill>
                  <a:schemeClr val="tx1"/>
                </a:solidFill>
              </a:rPr>
              <a:t>for the participant?</a:t>
            </a:r>
            <a:endParaRPr lang="en-US"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78807" cy="395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18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2362199" cy="1066800"/>
          </a:xfrm>
        </p:spPr>
        <p:txBody>
          <a:bodyPr>
            <a:normAutofit/>
          </a:bodyPr>
          <a:lstStyle/>
          <a:p>
            <a:r>
              <a:rPr lang="en-US" sz="4800" dirty="0" smtClean="0">
                <a:solidFill>
                  <a:schemeClr val="tx1"/>
                </a:solidFill>
              </a:rPr>
              <a:t>Plan B</a:t>
            </a:r>
            <a:endParaRPr lang="en-US" sz="4800" dirty="0">
              <a:solidFill>
                <a:schemeClr val="tx1"/>
              </a:solidFill>
            </a:endParaRPr>
          </a:p>
        </p:txBody>
      </p:sp>
      <p:pic>
        <p:nvPicPr>
          <p:cNvPr id="4" name="Picture 3"/>
          <p:cNvPicPr>
            <a:picLocks noChangeAspect="1"/>
          </p:cNvPicPr>
          <p:nvPr/>
        </p:nvPicPr>
        <p:blipFill>
          <a:blip r:embed="rId2"/>
          <a:stretch>
            <a:fillRect/>
          </a:stretch>
        </p:blipFill>
        <p:spPr>
          <a:xfrm>
            <a:off x="3581400" y="310000"/>
            <a:ext cx="5167129" cy="6548000"/>
          </a:xfrm>
          <a:prstGeom prst="rect">
            <a:avLst/>
          </a:prstGeom>
        </p:spPr>
      </p:pic>
      <p:sp>
        <p:nvSpPr>
          <p:cNvPr id="5" name="Oval 4"/>
          <p:cNvSpPr/>
          <p:nvPr/>
        </p:nvSpPr>
        <p:spPr>
          <a:xfrm>
            <a:off x="7086600" y="1295400"/>
            <a:ext cx="6858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157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096000" cy="4145280"/>
          </a:xfrm>
        </p:spPr>
      </p:pic>
    </p:spTree>
    <p:extLst>
      <p:ext uri="{BB962C8B-B14F-4D97-AF65-F5344CB8AC3E}">
        <p14:creationId xmlns:p14="http://schemas.microsoft.com/office/powerpoint/2010/main" val="1691340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sz="6600" b="1" dirty="0" smtClean="0">
                <a:latin typeface="Kunstler Script" panose="030304020206070D0D06" pitchFamily="66" charset="0"/>
              </a:rPr>
              <a:t>There is always a way to turn a problem into an opportunity.  </a:t>
            </a:r>
          </a:p>
          <a:p>
            <a:pPr marL="0" indent="0">
              <a:buNone/>
            </a:pPr>
            <a:r>
              <a:rPr lang="en-US" sz="6600" b="1" dirty="0" smtClean="0">
                <a:latin typeface="Kunstler Script" panose="030304020206070D0D06" pitchFamily="66" charset="0"/>
              </a:rPr>
              <a:t>Find it. –Josh Linker</a:t>
            </a:r>
            <a:endParaRPr lang="en-US" sz="6600" b="1" dirty="0">
              <a:latin typeface="Kunstler Script" panose="030304020206070D0D06" pitchFamily="66" charset="0"/>
            </a:endParaRPr>
          </a:p>
        </p:txBody>
      </p:sp>
    </p:spTree>
    <p:extLst>
      <p:ext uri="{BB962C8B-B14F-4D97-AF65-F5344CB8AC3E}">
        <p14:creationId xmlns:p14="http://schemas.microsoft.com/office/powerpoint/2010/main" val="1349600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9019"/>
            <a:ext cx="2895600" cy="4495800"/>
          </a:xfrm>
        </p:spPr>
        <p:txBody>
          <a:bodyPr>
            <a:normAutofit fontScale="90000"/>
          </a:bodyPr>
          <a:lstStyle/>
          <a:p>
            <a:r>
              <a:rPr lang="en-US" sz="2800" dirty="0" smtClean="0">
                <a:solidFill>
                  <a:schemeClr val="tx1"/>
                </a:solidFill>
              </a:rPr>
              <a:t>Best Practice:</a:t>
            </a:r>
            <a:br>
              <a:rPr lang="en-US" sz="2800" dirty="0" smtClean="0">
                <a:solidFill>
                  <a:schemeClr val="tx1"/>
                </a:solidFill>
              </a:rPr>
            </a:br>
            <a:r>
              <a:rPr lang="en-US" sz="2800" dirty="0" smtClean="0">
                <a:solidFill>
                  <a:schemeClr val="tx1"/>
                </a:solidFill>
              </a:rPr>
              <a:t>Michigan Works! Agency in partnership with Mid-Michigan Community College and Montcalm Community College</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View the web page </a:t>
            </a:r>
            <a:r>
              <a:rPr lang="en-US" sz="2800" dirty="0" smtClean="0">
                <a:solidFill>
                  <a:schemeClr val="tx1"/>
                </a:solidFill>
                <a:hlinkClick r:id="rId2"/>
              </a:rPr>
              <a:t>here</a:t>
            </a:r>
            <a:r>
              <a:rPr lang="en-US" sz="2800" dirty="0" smtClean="0">
                <a:solidFill>
                  <a:schemeClr val="tx1"/>
                </a:solidFill>
              </a:rPr>
              <a:t>.</a:t>
            </a:r>
            <a:endParaRPr lang="en-US" sz="28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152400"/>
            <a:ext cx="5755182" cy="6269038"/>
          </a:xfrm>
        </p:spPr>
      </p:pic>
      <p:sp>
        <p:nvSpPr>
          <p:cNvPr id="3" name="Oval 2"/>
          <p:cNvSpPr/>
          <p:nvPr/>
        </p:nvSpPr>
        <p:spPr>
          <a:xfrm>
            <a:off x="3276600" y="3581400"/>
            <a:ext cx="9906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37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733800"/>
            <a:ext cx="4762500" cy="3124200"/>
          </a:xfrm>
          <a:prstGeom prst="rect">
            <a:avLst/>
          </a:prstGeom>
        </p:spPr>
      </p:pic>
      <p:sp>
        <p:nvSpPr>
          <p:cNvPr id="2" name="Title 1"/>
          <p:cNvSpPr>
            <a:spLocks noGrp="1"/>
          </p:cNvSpPr>
          <p:nvPr>
            <p:ph type="title"/>
          </p:nvPr>
        </p:nvSpPr>
        <p:spPr/>
        <p:txBody>
          <a:bodyPr>
            <a:noAutofit/>
          </a:bodyPr>
          <a:lstStyle/>
          <a:p>
            <a:r>
              <a:rPr lang="en-US" spc="-100" dirty="0">
                <a:solidFill>
                  <a:schemeClr val="tx1"/>
                </a:solidFill>
                <a:ea typeface="Calibri"/>
              </a:rPr>
              <a:t>What is an industry recognized credential?</a:t>
            </a:r>
            <a:r>
              <a:rPr lang="en-US" dirty="0">
                <a:solidFill>
                  <a:schemeClr val="tx1"/>
                </a:solidFill>
                <a:ea typeface="Times New Roman"/>
              </a:rPr>
              <a:t/>
            </a:r>
            <a:br>
              <a:rPr lang="en-US" dirty="0">
                <a:solidFill>
                  <a:schemeClr val="tx1"/>
                </a:solidFill>
                <a:ea typeface="Times New Roman"/>
              </a:rPr>
            </a:br>
            <a:endParaRPr lang="en-US" dirty="0">
              <a:solidFill>
                <a:schemeClr val="tx1"/>
              </a:solidFill>
            </a:endParaRPr>
          </a:p>
        </p:txBody>
      </p:sp>
      <p:sp>
        <p:nvSpPr>
          <p:cNvPr id="3" name="Content Placeholder 2"/>
          <p:cNvSpPr>
            <a:spLocks noGrp="1"/>
          </p:cNvSpPr>
          <p:nvPr>
            <p:ph idx="1"/>
          </p:nvPr>
        </p:nvSpPr>
        <p:spPr>
          <a:xfrm>
            <a:off x="457200" y="1752600"/>
            <a:ext cx="8229600" cy="4373563"/>
          </a:xfrm>
        </p:spPr>
        <p:txBody>
          <a:bodyPr/>
          <a:lstStyle/>
          <a:p>
            <a:pPr marL="0" marR="0" indent="0">
              <a:spcBef>
                <a:spcPts val="0"/>
              </a:spcBef>
              <a:spcAft>
                <a:spcPts val="0"/>
              </a:spcAft>
              <a:buNone/>
            </a:pPr>
            <a:r>
              <a:rPr lang="en-US" spc="-100" dirty="0" smtClean="0">
                <a:solidFill>
                  <a:schemeClr val="tx1"/>
                </a:solidFill>
                <a:ea typeface="Calibri"/>
              </a:rPr>
              <a:t>Industry </a:t>
            </a:r>
            <a:r>
              <a:rPr lang="en-US" spc="-100" dirty="0">
                <a:solidFill>
                  <a:schemeClr val="tx1"/>
                </a:solidFill>
                <a:ea typeface="Calibri"/>
              </a:rPr>
              <a:t>recognized credentials are sought or accepted by employers within the industry or sector involved, and are a recognized, preferred, or required credential for recruitment, screening, hiring, </a:t>
            </a:r>
            <a:r>
              <a:rPr lang="en-US" spc="-100" dirty="0" smtClean="0">
                <a:solidFill>
                  <a:schemeClr val="tx1"/>
                </a:solidFill>
                <a:ea typeface="Calibri"/>
              </a:rPr>
              <a:t>retention, </a:t>
            </a:r>
            <a:r>
              <a:rPr lang="en-US" spc="-100" dirty="0">
                <a:solidFill>
                  <a:schemeClr val="tx1"/>
                </a:solidFill>
                <a:ea typeface="Calibri"/>
              </a:rPr>
              <a:t>or advancement purposes.  </a:t>
            </a:r>
            <a:endParaRPr lang="en-US" dirty="0">
              <a:solidFill>
                <a:schemeClr val="tx1"/>
              </a:solidFill>
            </a:endParaRPr>
          </a:p>
        </p:txBody>
      </p:sp>
    </p:spTree>
    <p:extLst>
      <p:ext uri="{BB962C8B-B14F-4D97-AF65-F5344CB8AC3E}">
        <p14:creationId xmlns:p14="http://schemas.microsoft.com/office/powerpoint/2010/main" val="2451203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152400"/>
            <a:ext cx="5234944" cy="6658106"/>
          </a:xfrm>
        </p:spPr>
      </p:pic>
      <p:sp>
        <p:nvSpPr>
          <p:cNvPr id="4" name="Title 1"/>
          <p:cNvSpPr txBox="1">
            <a:spLocks/>
          </p:cNvSpPr>
          <p:nvPr/>
        </p:nvSpPr>
        <p:spPr>
          <a:xfrm>
            <a:off x="266700" y="1676400"/>
            <a:ext cx="2895600" cy="3733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a:lstStyle>
          <a:p>
            <a:r>
              <a:rPr lang="en-US" sz="2800" dirty="0" smtClean="0">
                <a:solidFill>
                  <a:schemeClr val="tx1"/>
                </a:solidFill>
              </a:rPr>
              <a:t>Best Practice Continued</a:t>
            </a:r>
            <a:endParaRPr lang="en-US" sz="2800" dirty="0">
              <a:solidFill>
                <a:schemeClr val="tx1"/>
              </a:solidFill>
            </a:endParaRPr>
          </a:p>
        </p:txBody>
      </p:sp>
    </p:spTree>
    <p:extLst>
      <p:ext uri="{BB962C8B-B14F-4D97-AF65-F5344CB8AC3E}">
        <p14:creationId xmlns:p14="http://schemas.microsoft.com/office/powerpoint/2010/main" val="48164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828800"/>
            <a:ext cx="3581399" cy="1066800"/>
          </a:xfrm>
        </p:spPr>
        <p:txBody>
          <a:bodyPr>
            <a:normAutofit fontScale="90000"/>
          </a:bodyPr>
          <a:lstStyle/>
          <a:p>
            <a:r>
              <a:rPr lang="en-US" sz="4400" dirty="0" smtClean="0">
                <a:solidFill>
                  <a:schemeClr val="tx1"/>
                </a:solidFill>
              </a:rPr>
              <a:t>Rapid Response Recruitment Flyer</a:t>
            </a:r>
            <a:r>
              <a:rPr lang="en-US" dirty="0" smtClean="0"/>
              <a:t/>
            </a:r>
            <a:br>
              <a:rPr lang="en-US" dirty="0" smtClean="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28600"/>
            <a:ext cx="4488757" cy="6568296"/>
          </a:xfrm>
        </p:spPr>
      </p:pic>
    </p:spTree>
    <p:extLst>
      <p:ext uri="{BB962C8B-B14F-4D97-AF65-F5344CB8AC3E}">
        <p14:creationId xmlns:p14="http://schemas.microsoft.com/office/powerpoint/2010/main" val="1447317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2438400" cy="1066800"/>
          </a:xfrm>
        </p:spPr>
        <p:txBody>
          <a:bodyPr>
            <a:normAutofit fontScale="90000"/>
          </a:bodyPr>
          <a:lstStyle/>
          <a:p>
            <a:r>
              <a:rPr lang="en-US" sz="3100" dirty="0">
                <a:solidFill>
                  <a:schemeClr val="tx1"/>
                </a:solidFill>
              </a:rPr>
              <a:t>Best Practice:</a:t>
            </a:r>
            <a:br>
              <a:rPr lang="en-US" sz="3100" dirty="0">
                <a:solidFill>
                  <a:schemeClr val="tx1"/>
                </a:solidFill>
              </a:rPr>
            </a:br>
            <a:r>
              <a:rPr lang="en-US" sz="3100" dirty="0" smtClean="0">
                <a:solidFill>
                  <a:schemeClr val="tx1"/>
                </a:solidFill>
              </a:rPr>
              <a:t>Great Lakes Bay in </a:t>
            </a:r>
            <a:r>
              <a:rPr lang="en-US" sz="3100" dirty="0">
                <a:solidFill>
                  <a:schemeClr val="tx1"/>
                </a:solidFill>
              </a:rPr>
              <a:t>partnership with </a:t>
            </a:r>
            <a:r>
              <a:rPr lang="en-US" sz="3100" dirty="0" smtClean="0">
                <a:solidFill>
                  <a:schemeClr val="tx1"/>
                </a:solidFill>
              </a:rPr>
              <a:t>Delta </a:t>
            </a:r>
            <a:r>
              <a:rPr lang="en-US" sz="3100" dirty="0">
                <a:solidFill>
                  <a:schemeClr val="tx1"/>
                </a:solidFill>
              </a:rPr>
              <a:t>College</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Visit the webpage </a:t>
            </a:r>
            <a:r>
              <a:rPr lang="en-US" sz="2000" dirty="0" smtClean="0">
                <a:solidFill>
                  <a:schemeClr val="tx1"/>
                </a:solidFill>
                <a:hlinkClick r:id="rId2"/>
              </a:rPr>
              <a:t>here</a:t>
            </a:r>
            <a:r>
              <a:rPr lang="en-US" sz="2000" dirty="0" smtClean="0">
                <a:solidFill>
                  <a:schemeClr val="tx1"/>
                </a:solidFill>
              </a:rPr>
              <a:t>.</a:t>
            </a:r>
            <a:br>
              <a:rPr lang="en-US" sz="2000" dirty="0" smtClean="0">
                <a:solidFill>
                  <a:schemeClr val="tx1"/>
                </a:solidFill>
              </a:rPr>
            </a:br>
            <a:endParaRPr lang="en-US" sz="2000" dirty="0">
              <a:solidFill>
                <a:schemeClr val="tx1"/>
              </a:solidFill>
            </a:endParaRPr>
          </a:p>
        </p:txBody>
      </p:sp>
      <p:pic>
        <p:nvPicPr>
          <p:cNvPr id="5" name="Content Placeholder 4"/>
          <p:cNvPicPr>
            <a:picLocks noGrp="1" noChangeAspect="1"/>
          </p:cNvPicPr>
          <p:nvPr>
            <p:ph idx="1"/>
          </p:nvPr>
        </p:nvPicPr>
        <p:blipFill>
          <a:blip r:embed="rId3"/>
          <a:stretch>
            <a:fillRect/>
          </a:stretch>
        </p:blipFill>
        <p:spPr>
          <a:xfrm>
            <a:off x="3581400" y="304800"/>
            <a:ext cx="5483050" cy="6391203"/>
          </a:xfrm>
          <a:prstGeom prst="rect">
            <a:avLst/>
          </a:prstGeom>
        </p:spPr>
      </p:pic>
    </p:spTree>
    <p:extLst>
      <p:ext uri="{BB962C8B-B14F-4D97-AF65-F5344CB8AC3E}">
        <p14:creationId xmlns:p14="http://schemas.microsoft.com/office/powerpoint/2010/main" val="2908778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4191000" cy="642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526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395248"/>
            <a:ext cx="423195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9392" y="3819119"/>
            <a:ext cx="4038600" cy="303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267200" cy="375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932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Fast Start Application</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066800"/>
            <a:ext cx="4102611" cy="54102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143000"/>
            <a:ext cx="3899716" cy="5334000"/>
          </a:xfrm>
        </p:spPr>
      </p:pic>
    </p:spTree>
    <p:extLst>
      <p:ext uri="{BB962C8B-B14F-4D97-AF65-F5344CB8AC3E}">
        <p14:creationId xmlns:p14="http://schemas.microsoft.com/office/powerpoint/2010/main" val="1821877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Start Application Continued</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19200"/>
            <a:ext cx="4293261" cy="531486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295400"/>
            <a:ext cx="4373804" cy="4006205"/>
          </a:xfrm>
        </p:spPr>
      </p:pic>
    </p:spTree>
    <p:extLst>
      <p:ext uri="{BB962C8B-B14F-4D97-AF65-F5344CB8AC3E}">
        <p14:creationId xmlns:p14="http://schemas.microsoft.com/office/powerpoint/2010/main" val="1655481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399" cy="1066800"/>
          </a:xfrm>
        </p:spPr>
        <p:txBody>
          <a:bodyPr>
            <a:normAutofit fontScale="90000"/>
          </a:bodyPr>
          <a:lstStyle/>
          <a:p>
            <a:r>
              <a:rPr lang="en-US" dirty="0" smtClean="0"/>
              <a:t>		Fast Start Results: </a:t>
            </a:r>
            <a:br>
              <a:rPr lang="en-US" dirty="0" smtClean="0"/>
            </a:br>
            <a:r>
              <a:rPr lang="en-US" dirty="0" smtClean="0"/>
              <a:t>October 20</a:t>
            </a:r>
            <a:r>
              <a:rPr lang="en-US" baseline="30000" dirty="0" smtClean="0"/>
              <a:t>th</a:t>
            </a:r>
            <a:r>
              <a:rPr lang="en-US" dirty="0" smtClean="0"/>
              <a:t>, 2008 through August 24, 2015</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110647"/>
              </p:ext>
            </p:extLst>
          </p:nvPr>
        </p:nvGraphicFramePr>
        <p:xfrm>
          <a:off x="457200" y="1600198"/>
          <a:ext cx="8153399" cy="4267202"/>
        </p:xfrm>
        <a:graphic>
          <a:graphicData uri="http://schemas.openxmlformats.org/drawingml/2006/table">
            <a:tbl>
              <a:tblPr>
                <a:tableStyleId>{5C22544A-7EE6-4342-B048-85BDC9FD1C3A}</a:tableStyleId>
              </a:tblPr>
              <a:tblGrid>
                <a:gridCol w="2560639"/>
                <a:gridCol w="121410"/>
                <a:gridCol w="1004388"/>
                <a:gridCol w="51788"/>
                <a:gridCol w="1118440"/>
                <a:gridCol w="51788"/>
                <a:gridCol w="1445877"/>
                <a:gridCol w="58865"/>
                <a:gridCol w="941845"/>
                <a:gridCol w="58865"/>
                <a:gridCol w="739494"/>
              </a:tblGrid>
              <a:tr h="317879">
                <a:tc>
                  <a:txBody>
                    <a:bodyPr/>
                    <a:lstStyle/>
                    <a:p>
                      <a:pPr algn="ctr" fontAlgn="b"/>
                      <a:r>
                        <a:rPr lang="en-US" sz="1400" u="none" strike="noStrike" dirty="0">
                          <a:effectLst/>
                        </a:rPr>
                        <a:t>Fast Start Program</a:t>
                      </a:r>
                      <a:endParaRPr lang="en-US" sz="14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Trained</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Completed</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Credential Rate</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Employed</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EER</a:t>
                      </a:r>
                      <a:endParaRPr lang="en-US" sz="1400" b="1" i="0" u="none" strike="noStrike" dirty="0">
                        <a:solidFill>
                          <a:srgbClr val="000000"/>
                        </a:solidFill>
                        <a:effectLst/>
                        <a:latin typeface="Calibri"/>
                      </a:endParaRPr>
                    </a:p>
                  </a:txBody>
                  <a:tcPr marL="9525" marR="9525" marT="9525" marB="0" anchor="b"/>
                </a:tc>
              </a:tr>
              <a:tr h="236502">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17879">
                <a:tc>
                  <a:txBody>
                    <a:bodyPr/>
                    <a:lstStyle/>
                    <a:p>
                      <a:pPr algn="l" fontAlgn="b"/>
                      <a:r>
                        <a:rPr lang="en-US" sz="1200" u="none" strike="noStrike" dirty="0">
                          <a:effectLst/>
                        </a:rPr>
                        <a:t>Chemical Process Technology</a:t>
                      </a:r>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215</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209</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97.2%</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195</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90.7%</a:t>
                      </a:r>
                      <a:endParaRPr lang="en-US" sz="1400" b="1" i="0" u="none" strike="noStrike" dirty="0">
                        <a:solidFill>
                          <a:srgbClr val="000000"/>
                        </a:solidFill>
                        <a:effectLst/>
                        <a:latin typeface="Calibri"/>
                      </a:endParaRPr>
                    </a:p>
                  </a:txBody>
                  <a:tcPr marL="9525" marR="9525" marT="9525" marB="0" anchor="b"/>
                </a:tc>
              </a:tr>
              <a:tr h="297534">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r>
              <a:tr h="317879">
                <a:tc>
                  <a:txBody>
                    <a:bodyPr/>
                    <a:lstStyle/>
                    <a:p>
                      <a:pPr algn="l" fontAlgn="b"/>
                      <a:r>
                        <a:rPr lang="en-US" sz="1200" u="none" strike="noStrike" dirty="0">
                          <a:effectLst/>
                        </a:rPr>
                        <a:t>Advanced Manufacturing</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132</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127</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96.2%</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97</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73.5%</a:t>
                      </a:r>
                      <a:endParaRPr lang="en-US" sz="1400" b="1" i="0" u="none" strike="noStrike" dirty="0">
                        <a:solidFill>
                          <a:srgbClr val="000000"/>
                        </a:solidFill>
                        <a:effectLst/>
                        <a:latin typeface="Calibri"/>
                      </a:endParaRPr>
                    </a:p>
                  </a:txBody>
                  <a:tcPr marL="9525" marR="9525" marT="9525" marB="0" anchor="b"/>
                </a:tc>
              </a:tr>
              <a:tr h="297534">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r>
              <a:tr h="317879">
                <a:tc>
                  <a:txBody>
                    <a:bodyPr/>
                    <a:lstStyle/>
                    <a:p>
                      <a:pPr algn="l" fontAlgn="b"/>
                      <a:r>
                        <a:rPr lang="en-US" sz="1200" u="none" strike="noStrike" dirty="0">
                          <a:effectLst/>
                        </a:rPr>
                        <a:t>Advanced Battery Manuf. </a:t>
                      </a:r>
                      <a:endParaRPr lang="en-US" sz="12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165</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162</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98.2%</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128</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77.6%</a:t>
                      </a:r>
                      <a:endParaRPr lang="en-US" sz="1400" b="1" i="0" u="none" strike="noStrike" dirty="0">
                        <a:solidFill>
                          <a:srgbClr val="000000"/>
                        </a:solidFill>
                        <a:effectLst/>
                        <a:latin typeface="Calibri"/>
                      </a:endParaRPr>
                    </a:p>
                  </a:txBody>
                  <a:tcPr marL="9525" marR="9525" marT="9525" marB="0" anchor="b"/>
                </a:tc>
              </a:tr>
              <a:tr h="297534">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r>
              <a:tr h="317879">
                <a:tc>
                  <a:txBody>
                    <a:bodyPr/>
                    <a:lstStyle/>
                    <a:p>
                      <a:pPr algn="l" fontAlgn="b"/>
                      <a:r>
                        <a:rPr lang="en-US" sz="1200" u="none" strike="noStrike" dirty="0">
                          <a:effectLst/>
                        </a:rPr>
                        <a:t>Solar Manufacturing </a:t>
                      </a:r>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138</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135</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97.8%</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128</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92.8%</a:t>
                      </a:r>
                      <a:endParaRPr lang="en-US" sz="1400" b="1" i="0" u="none" strike="noStrike" dirty="0">
                        <a:solidFill>
                          <a:srgbClr val="000000"/>
                        </a:solidFill>
                        <a:effectLst/>
                        <a:latin typeface="Calibri"/>
                      </a:endParaRPr>
                    </a:p>
                  </a:txBody>
                  <a:tcPr marL="9525" marR="9525" marT="9525" marB="0" anchor="b"/>
                </a:tc>
              </a:tr>
              <a:tr h="297534">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r>
              <a:tr h="317879">
                <a:tc>
                  <a:txBody>
                    <a:bodyPr/>
                    <a:lstStyle/>
                    <a:p>
                      <a:pPr algn="l" fontAlgn="b"/>
                      <a:r>
                        <a:rPr lang="en-US" sz="1200" u="none" strike="noStrike" dirty="0">
                          <a:effectLst/>
                        </a:rPr>
                        <a:t>Business Process Services </a:t>
                      </a:r>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31</a:t>
                      </a:r>
                      <a:endParaRPr lang="en-US" sz="1400" b="1" i="0" u="none" strike="noStrike" dirty="0">
                        <a:solidFill>
                          <a:srgbClr val="000000"/>
                        </a:solidFill>
                        <a:effectLst/>
                        <a:latin typeface="Calibri"/>
                      </a:endParaRPr>
                    </a:p>
                  </a:txBody>
                  <a:tcPr marL="9525" marR="9525" marT="9525" marB="0" anchor="b"/>
                </a:tc>
                <a:tc>
                  <a:txBody>
                    <a:bodyPr/>
                    <a:lstStyle/>
                    <a:p>
                      <a:pPr algn="ct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31</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100.0%</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28</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90.3%</a:t>
                      </a:r>
                      <a:endParaRPr lang="en-US" sz="1400" b="1" i="0" u="none" strike="noStrike" dirty="0">
                        <a:solidFill>
                          <a:srgbClr val="000000"/>
                        </a:solidFill>
                        <a:effectLst/>
                        <a:latin typeface="Calibri"/>
                      </a:endParaRPr>
                    </a:p>
                  </a:txBody>
                  <a:tcPr marL="9525" marR="9525" marT="9525" marB="0" anchor="b"/>
                </a:tc>
              </a:tr>
              <a:tr h="297534">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9525" marR="9525" marT="9525" marB="0" anchor="ct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r>
              <a:tr h="635756">
                <a:tc>
                  <a:txBody>
                    <a:bodyPr/>
                    <a:lstStyle/>
                    <a:p>
                      <a:pPr algn="r" fontAlgn="b"/>
                      <a:r>
                        <a:rPr lang="en-US" sz="1400" u="none" strike="noStrike" dirty="0">
                          <a:effectLst/>
                        </a:rPr>
                        <a:t>Total Fast Starts</a:t>
                      </a:r>
                      <a:endParaRPr lang="en-US" sz="1400" b="1" i="1"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681</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664</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97.5%</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576</a:t>
                      </a:r>
                      <a:endParaRPr lang="en-US" sz="1400" b="1" i="0" u="none" strike="noStrike" dirty="0">
                        <a:solidFill>
                          <a:srgbClr val="000000"/>
                        </a:solidFill>
                        <a:effectLst/>
                        <a:latin typeface="Calibri"/>
                      </a:endParaRPr>
                    </a:p>
                  </a:txBody>
                  <a:tcPr marL="9525" marR="9525" marT="9525" marB="0" anchor="b"/>
                </a:tc>
                <a:tc>
                  <a:txBody>
                    <a:bodyPr/>
                    <a:lstStyle/>
                    <a:p>
                      <a:pPr algn="r"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84.6%</a:t>
                      </a:r>
                      <a:endParaRPr lang="en-US" sz="14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44025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8600" y="0"/>
            <a:ext cx="8763000" cy="6705600"/>
          </a:xfrm>
          <a:prstGeom prst="rect">
            <a:avLst/>
          </a:prstGeom>
        </p:spPr>
      </p:pic>
      <p:sp>
        <p:nvSpPr>
          <p:cNvPr id="4" name="Title 3"/>
          <p:cNvSpPr>
            <a:spLocks noGrp="1"/>
          </p:cNvSpPr>
          <p:nvPr>
            <p:ph type="title"/>
          </p:nvPr>
        </p:nvSpPr>
        <p:spPr>
          <a:xfrm>
            <a:off x="685800" y="457200"/>
            <a:ext cx="7772400" cy="1362075"/>
          </a:xfrm>
        </p:spPr>
        <p:txBody>
          <a:bodyPr>
            <a:normAutofit/>
          </a:bodyPr>
          <a:lstStyle/>
          <a:p>
            <a:pPr algn="ctr"/>
            <a:r>
              <a:rPr lang="en-US" sz="4400" dirty="0" smtClean="0"/>
              <a:t>Who are we missing?</a:t>
            </a:r>
            <a:endParaRPr lang="en-US" sz="4400" dirty="0"/>
          </a:p>
        </p:txBody>
      </p:sp>
    </p:spTree>
    <p:extLst>
      <p:ext uri="{BB962C8B-B14F-4D97-AF65-F5344CB8AC3E}">
        <p14:creationId xmlns:p14="http://schemas.microsoft.com/office/powerpoint/2010/main" val="428747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Veterans</a:t>
            </a:r>
            <a:endParaRPr lang="en-US" sz="4800"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solidFill>
                  <a:schemeClr val="tx1"/>
                </a:solidFill>
              </a:rPr>
              <a:t>Priority of Service</a:t>
            </a:r>
          </a:p>
          <a:p>
            <a:endParaRPr lang="en-US" b="1" dirty="0" smtClean="0">
              <a:solidFill>
                <a:schemeClr val="tx1"/>
              </a:solidFill>
            </a:endParaRPr>
          </a:p>
          <a:p>
            <a:r>
              <a:rPr lang="en-US" dirty="0" smtClean="0">
                <a:solidFill>
                  <a:schemeClr val="tx1"/>
                </a:solidFill>
              </a:rPr>
              <a:t>Discharged may mean Dislocated Worker</a:t>
            </a:r>
            <a:endParaRPr lang="en-US" dirty="0">
              <a:solidFill>
                <a:schemeClr val="tx1"/>
              </a:solidFill>
            </a:endParaRPr>
          </a:p>
          <a:p>
            <a:pPr marL="0" indent="0">
              <a:buNone/>
            </a:pPr>
            <a:r>
              <a:rPr lang="en-US" dirty="0" smtClean="0">
                <a:solidFill>
                  <a:schemeClr val="tx1"/>
                </a:solidFill>
              </a:rPr>
              <a:t>	Category: Has </a:t>
            </a:r>
            <a:r>
              <a:rPr lang="en-US" dirty="0">
                <a:solidFill>
                  <a:schemeClr val="tx1"/>
                </a:solidFill>
              </a:rPr>
              <a:t>been terminated or laid off or </a:t>
            </a:r>
            <a:r>
              <a:rPr lang="en-US" dirty="0" smtClean="0">
                <a:solidFill>
                  <a:schemeClr val="tx1"/>
                </a:solidFill>
              </a:rPr>
              <a:t>has 	received </a:t>
            </a:r>
            <a:r>
              <a:rPr lang="en-US" dirty="0">
                <a:solidFill>
                  <a:schemeClr val="tx1"/>
                </a:solidFill>
              </a:rPr>
              <a:t>a </a:t>
            </a:r>
            <a:r>
              <a:rPr lang="en-US" dirty="0" smtClean="0">
                <a:solidFill>
                  <a:schemeClr val="tx1"/>
                </a:solidFill>
              </a:rPr>
              <a:t>notice </a:t>
            </a:r>
            <a:r>
              <a:rPr lang="en-US" dirty="0">
                <a:solidFill>
                  <a:schemeClr val="tx1"/>
                </a:solidFill>
              </a:rPr>
              <a:t>of termination or lay-off from </a:t>
            </a:r>
            <a:r>
              <a:rPr lang="en-US" dirty="0" smtClean="0">
                <a:solidFill>
                  <a:schemeClr val="tx1"/>
                </a:solidFill>
              </a:rPr>
              <a:t>	employment</a:t>
            </a:r>
            <a:r>
              <a:rPr lang="en-US" dirty="0">
                <a:solidFill>
                  <a:schemeClr val="tx1"/>
                </a:solidFill>
              </a:rPr>
              <a:t>; </a:t>
            </a:r>
            <a:r>
              <a:rPr lang="en-US" i="1" dirty="0">
                <a:solidFill>
                  <a:schemeClr val="tx1"/>
                </a:solidFill>
              </a:rPr>
              <a:t/>
            </a:r>
            <a:br>
              <a:rPr lang="en-US" i="1" dirty="0">
                <a:solidFill>
                  <a:schemeClr val="tx1"/>
                </a:solidFill>
              </a:rPr>
            </a:br>
            <a:r>
              <a:rPr lang="en-US" i="1" dirty="0">
                <a:solidFill>
                  <a:schemeClr val="tx1"/>
                </a:solidFill>
              </a:rPr>
              <a:t/>
            </a:r>
            <a:br>
              <a:rPr lang="en-US" i="1" dirty="0">
                <a:solidFill>
                  <a:schemeClr val="tx1"/>
                </a:solidFill>
              </a:rPr>
            </a:br>
            <a:r>
              <a:rPr lang="en-US" i="1" dirty="0" smtClean="0">
                <a:solidFill>
                  <a:schemeClr val="tx1"/>
                </a:solidFill>
              </a:rPr>
              <a:t>	</a:t>
            </a:r>
            <a:r>
              <a:rPr lang="en-US" sz="2100" i="1" dirty="0" smtClean="0">
                <a:solidFill>
                  <a:schemeClr val="tx1"/>
                </a:solidFill>
              </a:rPr>
              <a:t>TEGL 22-04 states that a discharge from the military under honorable 	circumstances meets this “termination” criterion.  (Discharge from 	active duty does not necessarily mean retirement, but rather may mean 	recently returned from an active deployment or </a:t>
            </a:r>
            <a:r>
              <a:rPr lang="en-US" sz="2100" i="1" dirty="0">
                <a:solidFill>
                  <a:schemeClr val="tx1"/>
                </a:solidFill>
              </a:rPr>
              <a:t>other</a:t>
            </a:r>
            <a:r>
              <a:rPr lang="en-US" sz="2100" i="1" dirty="0" smtClean="0">
                <a:solidFill>
                  <a:schemeClr val="tx1"/>
                </a:solidFill>
              </a:rPr>
              <a:t>.)</a:t>
            </a:r>
          </a:p>
          <a:p>
            <a:pPr marL="0" indent="0">
              <a:buNone/>
            </a:pPr>
            <a:endParaRPr lang="en-US" sz="2100" dirty="0" smtClean="0">
              <a:solidFill>
                <a:schemeClr val="tx1"/>
              </a:solidFill>
            </a:endParaRPr>
          </a:p>
          <a:p>
            <a:r>
              <a:rPr lang="en-US" dirty="0" smtClean="0">
                <a:solidFill>
                  <a:schemeClr val="tx1"/>
                </a:solidFill>
              </a:rPr>
              <a:t>Joint Service Transcripts (JSTs)</a:t>
            </a:r>
          </a:p>
          <a:p>
            <a:pPr marL="457200" lvl="1" indent="0">
              <a:buNone/>
            </a:pPr>
            <a:r>
              <a:rPr lang="en-US" dirty="0" smtClean="0">
                <a:solidFill>
                  <a:schemeClr val="tx1"/>
                </a:solidFill>
              </a:rPr>
              <a:t>* Download </a:t>
            </a:r>
            <a:r>
              <a:rPr lang="en-US" dirty="0">
                <a:solidFill>
                  <a:schemeClr val="tx1"/>
                </a:solidFill>
              </a:rPr>
              <a:t>at </a:t>
            </a:r>
            <a:r>
              <a:rPr lang="en-US" dirty="0">
                <a:solidFill>
                  <a:schemeClr val="tx1"/>
                </a:solidFill>
                <a:hlinkClick r:id="rId2"/>
              </a:rPr>
              <a:t>https://</a:t>
            </a:r>
            <a:r>
              <a:rPr lang="en-US" dirty="0" smtClean="0">
                <a:solidFill>
                  <a:schemeClr val="tx1"/>
                </a:solidFill>
                <a:hlinkClick r:id="rId2"/>
              </a:rPr>
              <a:t>jst.doded.mil/official.html</a:t>
            </a:r>
            <a:endParaRPr lang="en-US" dirty="0" smtClean="0">
              <a:solidFill>
                <a:schemeClr val="tx1"/>
              </a:solidFill>
            </a:endParaRPr>
          </a:p>
          <a:p>
            <a:pPr marL="457200" lvl="1" indent="0">
              <a:buNone/>
            </a:pPr>
            <a:endParaRPr lang="en-US" dirty="0">
              <a:solidFill>
                <a:schemeClr val="tx1"/>
              </a:solidFill>
            </a:endParaRPr>
          </a:p>
        </p:txBody>
      </p:sp>
    </p:spTree>
    <p:extLst>
      <p:ext uri="{BB962C8B-B14F-4D97-AF65-F5344CB8AC3E}">
        <p14:creationId xmlns:p14="http://schemas.microsoft.com/office/powerpoint/2010/main" val="110625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Defining Credentials</a:t>
            </a:r>
            <a:endParaRPr lang="en-US" dirty="0"/>
          </a:p>
        </p:txBody>
      </p:sp>
      <p:graphicFrame>
        <p:nvGraphicFramePr>
          <p:cNvPr id="4" name="Diagram 3"/>
          <p:cNvGraphicFramePr/>
          <p:nvPr>
            <p:extLst>
              <p:ext uri="{D42A27DB-BD31-4B8C-83A1-F6EECF244321}">
                <p14:modId xmlns:p14="http://schemas.microsoft.com/office/powerpoint/2010/main" val="1751015421"/>
              </p:ext>
            </p:extLst>
          </p:nvPr>
        </p:nvGraphicFramePr>
        <p:xfrm>
          <a:off x="304800" y="11430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781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1066800"/>
            <a:ext cx="4038600" cy="5410200"/>
          </a:xfrm>
        </p:spPr>
        <p:txBody>
          <a:bodyPr>
            <a:normAutofit fontScale="85000" lnSpcReduction="20000"/>
          </a:bodyPr>
          <a:lstStyle/>
          <a:p>
            <a:r>
              <a:rPr lang="en-US" dirty="0" smtClean="0">
                <a:solidFill>
                  <a:schemeClr val="tx1"/>
                </a:solidFill>
              </a:rPr>
              <a:t>The JST is an official transcript tool that validates and documents professional military education, training, and occupational experience of service members and veterans.</a:t>
            </a:r>
          </a:p>
          <a:p>
            <a:r>
              <a:rPr lang="en-US" dirty="0" smtClean="0">
                <a:solidFill>
                  <a:schemeClr val="tx1"/>
                </a:solidFill>
              </a:rPr>
              <a:t>JSTs include </a:t>
            </a:r>
            <a:r>
              <a:rPr lang="en-US" dirty="0">
                <a:solidFill>
                  <a:schemeClr val="tx1"/>
                </a:solidFill>
              </a:rPr>
              <a:t>military schooling and work history.</a:t>
            </a:r>
            <a:endParaRPr lang="en-US" dirty="0" smtClean="0">
              <a:solidFill>
                <a:schemeClr val="tx1"/>
              </a:solidFill>
            </a:endParaRPr>
          </a:p>
          <a:p>
            <a:r>
              <a:rPr lang="en-US" dirty="0" smtClean="0">
                <a:solidFill>
                  <a:schemeClr val="tx1"/>
                </a:solidFill>
              </a:rPr>
              <a:t>Transcripts are certified by American Council on Education, who specializes in translating military training into college credit. </a:t>
            </a:r>
          </a:p>
          <a:p>
            <a:r>
              <a:rPr lang="en-US" dirty="0" smtClean="0">
                <a:solidFill>
                  <a:schemeClr val="tx1"/>
                </a:solidFill>
              </a:rPr>
              <a:t>Free online viewing and ordering service.</a:t>
            </a:r>
            <a:endParaRPr lang="en-US" dirty="0">
              <a:solidFill>
                <a:schemeClr val="tx1"/>
              </a:solidFill>
            </a:endParaRPr>
          </a:p>
        </p:txBody>
      </p:sp>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24467" y="685800"/>
            <a:ext cx="477821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291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6000" dirty="0" smtClean="0"/>
              <a:t>Who is asking veterans for JSTs?</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307080"/>
            <a:ext cx="5143500" cy="3360420"/>
          </a:xfrm>
          <a:prstGeom prst="rect">
            <a:avLst/>
          </a:prstGeom>
        </p:spPr>
      </p:pic>
    </p:spTree>
    <p:extLst>
      <p:ext uri="{BB962C8B-B14F-4D97-AF65-F5344CB8AC3E}">
        <p14:creationId xmlns:p14="http://schemas.microsoft.com/office/powerpoint/2010/main" val="585970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599" cy="685800"/>
          </a:xfrm>
        </p:spPr>
        <p:txBody>
          <a:bodyPr>
            <a:normAutofit/>
          </a:bodyPr>
          <a:lstStyle/>
          <a:p>
            <a:r>
              <a:rPr lang="en-US" dirty="0" smtClean="0"/>
              <a:t>Michigan Legislation</a:t>
            </a:r>
            <a:endParaRPr lang="en-US" dirty="0"/>
          </a:p>
        </p:txBody>
      </p:sp>
      <p:sp>
        <p:nvSpPr>
          <p:cNvPr id="3" name="Content Placeholder 2"/>
          <p:cNvSpPr>
            <a:spLocks noGrp="1"/>
          </p:cNvSpPr>
          <p:nvPr>
            <p:ph sz="half" idx="1"/>
          </p:nvPr>
        </p:nvSpPr>
        <p:spPr>
          <a:xfrm>
            <a:off x="457200" y="1143000"/>
            <a:ext cx="4038600" cy="4983163"/>
          </a:xfrm>
        </p:spPr>
        <p:txBody>
          <a:bodyPr>
            <a:normAutofit fontScale="25000" lnSpcReduction="20000"/>
          </a:bodyPr>
          <a:lstStyle/>
          <a:p>
            <a:pPr marL="0" indent="0">
              <a:buNone/>
            </a:pPr>
            <a:r>
              <a:rPr lang="en-US" sz="4800" b="1" dirty="0" smtClean="0"/>
              <a:t>             </a:t>
            </a:r>
            <a:r>
              <a:rPr lang="en-US" sz="5600" b="1" dirty="0" smtClean="0"/>
              <a:t>Public Act  483 of 2014 (Effective 4/13/2015)</a:t>
            </a:r>
          </a:p>
          <a:p>
            <a:pPr marL="0" indent="0">
              <a:buNone/>
            </a:pPr>
            <a:r>
              <a:rPr lang="en-US" sz="5600" dirty="0"/>
              <a:t>Sec. 123b.</a:t>
            </a:r>
          </a:p>
          <a:p>
            <a:pPr marL="0" indent="0">
              <a:buNone/>
            </a:pPr>
            <a:r>
              <a:rPr lang="en-US" sz="5600" dirty="0"/>
              <a:t>(1) The board of trustees shall ensure that the </a:t>
            </a:r>
            <a:r>
              <a:rPr lang="en-US" sz="5600" b="1" u="sng" dirty="0"/>
              <a:t>community college</a:t>
            </a:r>
            <a:r>
              <a:rPr lang="en-US" sz="5600" dirty="0"/>
              <a:t> does all of the following in its admission application process if it knows that an applicant for admission is currently serving, or has ever served, as a member of the military, the national guard, or the military reserves:</a:t>
            </a:r>
          </a:p>
          <a:p>
            <a:pPr marL="0" indent="0">
              <a:buNone/>
            </a:pPr>
            <a:r>
              <a:rPr lang="en-US" sz="5600" u="sng" dirty="0"/>
              <a:t>(a) Inform the applicant that he or she may receive academic credit for college-level training and education he or she received while serving in the military.</a:t>
            </a:r>
          </a:p>
          <a:p>
            <a:pPr marL="0" indent="0">
              <a:buNone/>
            </a:pPr>
            <a:r>
              <a:rPr lang="en-US" sz="5600" u="sng" dirty="0"/>
              <a:t>(b) Inform the applicant that he or she may submit a transcript of his or her college-level military training and education to the community college</a:t>
            </a:r>
            <a:r>
              <a:rPr lang="en-US" sz="5600" dirty="0"/>
              <a:t>.</a:t>
            </a:r>
          </a:p>
          <a:p>
            <a:pPr marL="0" indent="0">
              <a:buNone/>
            </a:pPr>
            <a:r>
              <a:rPr lang="en-US" sz="5600" dirty="0"/>
              <a:t>(c) If the applicant submits a transcript described in subdivision (b), </a:t>
            </a:r>
            <a:r>
              <a:rPr lang="en-US" sz="5600" b="1" dirty="0"/>
              <a:t>evaluate that transcript</a:t>
            </a:r>
            <a:r>
              <a:rPr lang="en-US" sz="5600" dirty="0"/>
              <a:t> and notify the applicant of what transfer credits are available to the applicant from the community college for his or her college-level military training and education. </a:t>
            </a:r>
          </a:p>
          <a:p>
            <a:pPr marL="0" indent="0">
              <a:buNone/>
            </a:pPr>
            <a:r>
              <a:rPr lang="en-US" sz="5600" dirty="0"/>
              <a:t>(2) As used in this section, "transcript" includes a joint services transcript prepared for the applicant under the American council on education registry of credit recommendations.</a:t>
            </a:r>
          </a:p>
          <a:p>
            <a:endParaRPr lang="en-US" dirty="0"/>
          </a:p>
        </p:txBody>
      </p:sp>
      <p:sp>
        <p:nvSpPr>
          <p:cNvPr id="4" name="Content Placeholder 3"/>
          <p:cNvSpPr>
            <a:spLocks noGrp="1"/>
          </p:cNvSpPr>
          <p:nvPr>
            <p:ph sz="half" idx="2"/>
          </p:nvPr>
        </p:nvSpPr>
        <p:spPr>
          <a:xfrm>
            <a:off x="4648200" y="1066800"/>
            <a:ext cx="4038600" cy="5059363"/>
          </a:xfrm>
        </p:spPr>
        <p:txBody>
          <a:bodyPr>
            <a:noAutofit/>
          </a:bodyPr>
          <a:lstStyle/>
          <a:p>
            <a:pPr marL="0" indent="0">
              <a:buNone/>
            </a:pPr>
            <a:r>
              <a:rPr lang="en-US" sz="1200" b="1" dirty="0" smtClean="0"/>
              <a:t>             </a:t>
            </a:r>
            <a:r>
              <a:rPr lang="en-US" sz="1300" b="1" dirty="0" smtClean="0"/>
              <a:t>Public  Act No. 44 of 2015 (Effective 9/7/2015)</a:t>
            </a:r>
            <a:endParaRPr lang="en-US" sz="1300" b="1" dirty="0"/>
          </a:p>
          <a:p>
            <a:pPr marL="0" indent="0">
              <a:buNone/>
            </a:pPr>
            <a:r>
              <a:rPr lang="en-US" sz="1300" dirty="0" smtClean="0"/>
              <a:t>Sec</a:t>
            </a:r>
            <a:r>
              <a:rPr lang="en-US" sz="1300" dirty="0"/>
              <a:t>. 275b. </a:t>
            </a:r>
            <a:endParaRPr lang="en-US" sz="1300" dirty="0" smtClean="0"/>
          </a:p>
          <a:p>
            <a:pPr marL="0" indent="0">
              <a:buNone/>
            </a:pPr>
            <a:r>
              <a:rPr lang="en-US" sz="1300" dirty="0" smtClean="0"/>
              <a:t>(</a:t>
            </a:r>
            <a:r>
              <a:rPr lang="en-US" sz="1300" dirty="0"/>
              <a:t>1) Each public university receiving funds under section 236 shall ensure that the </a:t>
            </a:r>
            <a:r>
              <a:rPr lang="en-US" sz="1300" b="1" u="sng" dirty="0"/>
              <a:t>public university </a:t>
            </a:r>
            <a:r>
              <a:rPr lang="en-US" sz="1300" dirty="0"/>
              <a:t>does all of the following in its admission application process if it knows that an applicant for admission is currently serving, or has ever served, as a member of the military, the national guard, or the military reserves:</a:t>
            </a:r>
          </a:p>
          <a:p>
            <a:pPr marL="0" indent="0">
              <a:buNone/>
            </a:pPr>
            <a:r>
              <a:rPr lang="en-US" sz="1300" u="sng" dirty="0"/>
              <a:t>(a) Inform the applicant that he or she may receive academic credit for college-level training and education he or she received while serving in the military.</a:t>
            </a:r>
          </a:p>
          <a:p>
            <a:pPr marL="0" indent="0">
              <a:buNone/>
            </a:pPr>
            <a:r>
              <a:rPr lang="en-US" sz="1300" u="sng" dirty="0"/>
              <a:t>(b) Inform the applicant that he or she may submit a transcript of his or her college-level military training and education to the public university.</a:t>
            </a:r>
          </a:p>
          <a:p>
            <a:pPr marL="0" indent="0">
              <a:buNone/>
            </a:pPr>
            <a:r>
              <a:rPr lang="en-US" sz="1300" dirty="0"/>
              <a:t>(c) If the applicant submits a transcript described in subdivision (b), </a:t>
            </a:r>
            <a:r>
              <a:rPr lang="en-US" sz="1300" b="1" dirty="0"/>
              <a:t>evaluate that transcript</a:t>
            </a:r>
            <a:r>
              <a:rPr lang="en-US" sz="1300" dirty="0"/>
              <a:t> and notify the applicant of what transfer credits are available to the applicant from the public university for his or her college-level military training and education.</a:t>
            </a:r>
          </a:p>
          <a:p>
            <a:pPr marL="0" indent="0">
              <a:buNone/>
            </a:pPr>
            <a:r>
              <a:rPr lang="en-US" sz="1300" dirty="0"/>
              <a:t>(2) As used in this section, “transcript” includes a joint services transcript prepared for the applicant under the American council on education registry of credit recommendations.</a:t>
            </a:r>
          </a:p>
        </p:txBody>
      </p:sp>
      <p:sp>
        <p:nvSpPr>
          <p:cNvPr id="5" name="Rectangle 4"/>
          <p:cNvSpPr/>
          <p:nvPr/>
        </p:nvSpPr>
        <p:spPr>
          <a:xfrm>
            <a:off x="457200" y="3933825"/>
            <a:ext cx="3962400" cy="8763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p:cNvSpPr/>
          <p:nvPr/>
        </p:nvSpPr>
        <p:spPr>
          <a:xfrm>
            <a:off x="4648200" y="4038600"/>
            <a:ext cx="4038600" cy="1066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1617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Military Medic </a:t>
            </a:r>
            <a:r>
              <a:rPr lang="en-US" dirty="0" smtClean="0"/>
              <a:t>to </a:t>
            </a:r>
            <a:r>
              <a:rPr lang="en-US" dirty="0"/>
              <a:t>Paramedic</a:t>
            </a:r>
          </a:p>
        </p:txBody>
      </p:sp>
      <p:sp>
        <p:nvSpPr>
          <p:cNvPr id="6" name="Content Placeholder 5"/>
          <p:cNvSpPr>
            <a:spLocks noGrp="1"/>
          </p:cNvSpPr>
          <p:nvPr>
            <p:ph sz="half" idx="1"/>
          </p:nvPr>
        </p:nvSpPr>
        <p:spPr>
          <a:xfrm>
            <a:off x="457200" y="1219200"/>
            <a:ext cx="7772400" cy="3200400"/>
          </a:xfrm>
        </p:spPr>
        <p:txBody>
          <a:bodyPr>
            <a:normAutofit fontScale="47500" lnSpcReduction="20000"/>
          </a:bodyPr>
          <a:lstStyle/>
          <a:p>
            <a:r>
              <a:rPr lang="en-US" sz="3400" dirty="0" smtClean="0">
                <a:solidFill>
                  <a:schemeClr val="tx1"/>
                </a:solidFill>
              </a:rPr>
              <a:t>Launched in </a:t>
            </a:r>
            <a:r>
              <a:rPr lang="en-US" sz="3400" dirty="0">
                <a:solidFill>
                  <a:schemeClr val="tx1"/>
                </a:solidFill>
              </a:rPr>
              <a:t>January, </a:t>
            </a:r>
            <a:r>
              <a:rPr lang="en-US" sz="3400" dirty="0" smtClean="0">
                <a:solidFill>
                  <a:schemeClr val="tx1"/>
                </a:solidFill>
              </a:rPr>
              <a:t>2012 by Lansing Community College</a:t>
            </a:r>
          </a:p>
          <a:p>
            <a:r>
              <a:rPr lang="en-US" sz="3400" dirty="0" smtClean="0">
                <a:solidFill>
                  <a:schemeClr val="tx1"/>
                </a:solidFill>
              </a:rPr>
              <a:t>Paramedic </a:t>
            </a:r>
            <a:r>
              <a:rPr lang="en-US" sz="3400" dirty="0">
                <a:solidFill>
                  <a:schemeClr val="tx1"/>
                </a:solidFill>
              </a:rPr>
              <a:t>and nursing employment is currently strong, with projected demand for the next decade. </a:t>
            </a:r>
          </a:p>
          <a:p>
            <a:r>
              <a:rPr lang="en-US" sz="3400" dirty="0">
                <a:solidFill>
                  <a:schemeClr val="tx1"/>
                </a:solidFill>
              </a:rPr>
              <a:t>Students in the program are eligible for GI-bill funds, Military Tuition Assistance (TA) and traditional Title IV financial aid.</a:t>
            </a:r>
          </a:p>
          <a:p>
            <a:pPr marL="0" indent="0">
              <a:buNone/>
            </a:pPr>
            <a:endParaRPr lang="en-US" sz="3400" b="1" dirty="0" smtClean="0">
              <a:solidFill>
                <a:schemeClr val="tx1"/>
              </a:solidFill>
            </a:endParaRPr>
          </a:p>
          <a:p>
            <a:pPr marL="0" indent="0">
              <a:buNone/>
            </a:pPr>
            <a:r>
              <a:rPr lang="en-US" sz="3400" b="1" dirty="0" smtClean="0">
                <a:solidFill>
                  <a:schemeClr val="tx1"/>
                </a:solidFill>
              </a:rPr>
              <a:t>General </a:t>
            </a:r>
            <a:r>
              <a:rPr lang="en-US" sz="3400" b="1" dirty="0">
                <a:solidFill>
                  <a:schemeClr val="tx1"/>
                </a:solidFill>
              </a:rPr>
              <a:t>Program Information</a:t>
            </a:r>
          </a:p>
          <a:p>
            <a:r>
              <a:rPr lang="en-US" sz="3400" dirty="0">
                <a:solidFill>
                  <a:schemeClr val="tx1"/>
                </a:solidFill>
              </a:rPr>
              <a:t>The program is comprised of two stages: </a:t>
            </a:r>
          </a:p>
          <a:p>
            <a:r>
              <a:rPr lang="en-US" sz="3400" dirty="0">
                <a:solidFill>
                  <a:schemeClr val="tx1"/>
                </a:solidFill>
              </a:rPr>
              <a:t>Military Medic and Advanced EMT to Paramedic </a:t>
            </a:r>
          </a:p>
          <a:p>
            <a:r>
              <a:rPr lang="en-US" sz="3400" dirty="0">
                <a:solidFill>
                  <a:schemeClr val="tx1"/>
                </a:solidFill>
              </a:rPr>
              <a:t>Paramedic to Registered Nurse (Advanced Standing RN Program) </a:t>
            </a:r>
          </a:p>
          <a:p>
            <a:r>
              <a:rPr lang="en-US" sz="3400" dirty="0">
                <a:solidFill>
                  <a:schemeClr val="tx1"/>
                </a:solidFill>
              </a:rPr>
              <a:t>Students who complete the first stage will be prepared to take the </a:t>
            </a:r>
            <a:endParaRPr lang="en-US" sz="3400" dirty="0" smtClean="0">
              <a:solidFill>
                <a:schemeClr val="tx1"/>
              </a:solidFill>
            </a:endParaRPr>
          </a:p>
          <a:p>
            <a:pPr marL="0" indent="0">
              <a:buNone/>
            </a:pPr>
            <a:r>
              <a:rPr lang="en-US" sz="3400" dirty="0" smtClean="0">
                <a:solidFill>
                  <a:schemeClr val="tx1"/>
                </a:solidFill>
              </a:rPr>
              <a:t>national </a:t>
            </a:r>
            <a:r>
              <a:rPr lang="en-US" sz="3400" dirty="0">
                <a:solidFill>
                  <a:schemeClr val="tx1"/>
                </a:solidFill>
              </a:rPr>
              <a:t>paramedic licensing </a:t>
            </a:r>
            <a:r>
              <a:rPr lang="en-US" sz="3400" dirty="0" smtClean="0">
                <a:solidFill>
                  <a:schemeClr val="tx1"/>
                </a:solidFill>
              </a:rPr>
              <a:t>exam. </a:t>
            </a:r>
            <a:r>
              <a:rPr lang="en-US" sz="3400" dirty="0">
                <a:solidFill>
                  <a:schemeClr val="tx1"/>
                </a:solidFill>
              </a:rPr>
              <a:t>After the second stage a </a:t>
            </a:r>
            <a:r>
              <a:rPr lang="en-US" sz="3400" dirty="0" smtClean="0">
                <a:solidFill>
                  <a:schemeClr val="tx1"/>
                </a:solidFill>
              </a:rPr>
              <a:t>graduate </a:t>
            </a:r>
          </a:p>
          <a:p>
            <a:pPr marL="0" indent="0">
              <a:buNone/>
            </a:pPr>
            <a:r>
              <a:rPr lang="en-US" sz="3400" dirty="0" smtClean="0">
                <a:solidFill>
                  <a:schemeClr val="tx1"/>
                </a:solidFill>
              </a:rPr>
              <a:t>will </a:t>
            </a:r>
            <a:r>
              <a:rPr lang="en-US" sz="3400" dirty="0">
                <a:solidFill>
                  <a:schemeClr val="tx1"/>
                </a:solidFill>
              </a:rPr>
              <a:t>be prepared to take the national RN nursing licensing </a:t>
            </a:r>
            <a:r>
              <a:rPr lang="en-US" sz="3400" dirty="0" smtClean="0">
                <a:solidFill>
                  <a:schemeClr val="tx1"/>
                </a:solidFill>
              </a:rPr>
              <a:t>exam. </a:t>
            </a:r>
            <a:endParaRPr lang="en-US" sz="3400" b="1" dirty="0" smtClean="0">
              <a:solidFill>
                <a:schemeClr val="tx1"/>
              </a:solidFill>
            </a:endParaRPr>
          </a:p>
          <a:p>
            <a:pPr marL="0" indent="0">
              <a:buNone/>
            </a:pPr>
            <a:endParaRPr lang="en-US" dirty="0"/>
          </a:p>
        </p:txBody>
      </p:sp>
      <p:sp>
        <p:nvSpPr>
          <p:cNvPr id="7" name="Content Placeholder 6"/>
          <p:cNvSpPr>
            <a:spLocks noGrp="1"/>
          </p:cNvSpPr>
          <p:nvPr>
            <p:ph sz="half" idx="2"/>
          </p:nvPr>
        </p:nvSpPr>
        <p:spPr>
          <a:xfrm>
            <a:off x="457200" y="4876800"/>
            <a:ext cx="8229600" cy="1524000"/>
          </a:xfrm>
        </p:spPr>
        <p:txBody>
          <a:bodyPr numCol="2">
            <a:normAutofit fontScale="47500" lnSpcReduction="20000"/>
          </a:bodyPr>
          <a:lstStyle/>
          <a:p>
            <a:pPr marL="0" indent="0">
              <a:buNone/>
            </a:pPr>
            <a:r>
              <a:rPr lang="en-US" sz="3400" b="1" dirty="0"/>
              <a:t>Military Medic </a:t>
            </a:r>
            <a:r>
              <a:rPr lang="en-US" sz="3400" b="1" dirty="0" smtClean="0"/>
              <a:t>to </a:t>
            </a:r>
            <a:r>
              <a:rPr lang="en-US" sz="3400" b="1" dirty="0"/>
              <a:t>Paramedic Program</a:t>
            </a:r>
          </a:p>
          <a:p>
            <a:r>
              <a:rPr lang="en-US" sz="3400" dirty="0"/>
              <a:t>28 weeks to complete </a:t>
            </a:r>
            <a:r>
              <a:rPr lang="en-US" sz="3400" dirty="0" smtClean="0"/>
              <a:t>(</a:t>
            </a:r>
            <a:r>
              <a:rPr lang="en-US" sz="3400" dirty="0"/>
              <a:t>Traditional </a:t>
            </a:r>
            <a:r>
              <a:rPr lang="en-US" sz="3400" dirty="0" smtClean="0"/>
              <a:t> program </a:t>
            </a:r>
            <a:r>
              <a:rPr lang="en-US" sz="3400" dirty="0"/>
              <a:t>11-12 months) </a:t>
            </a:r>
          </a:p>
          <a:p>
            <a:r>
              <a:rPr lang="en-US" sz="3400" dirty="0"/>
              <a:t>Student awarded credit for previous military education and experience </a:t>
            </a:r>
          </a:p>
          <a:p>
            <a:pPr marL="0" indent="0">
              <a:buNone/>
            </a:pPr>
            <a:endParaRPr lang="en-US" sz="3400" b="1" dirty="0" smtClean="0"/>
          </a:p>
          <a:p>
            <a:pPr marL="0" indent="0">
              <a:buNone/>
            </a:pPr>
            <a:r>
              <a:rPr lang="en-US" sz="3400" b="1" dirty="0" smtClean="0"/>
              <a:t>Paramedic </a:t>
            </a:r>
            <a:r>
              <a:rPr lang="en-US" sz="3400" b="1" dirty="0"/>
              <a:t>to Nurse Program</a:t>
            </a:r>
          </a:p>
          <a:p>
            <a:r>
              <a:rPr lang="en-US" sz="3400" dirty="0"/>
              <a:t>Advanced Standing Track takes three semesters to complete (Traditional program 2 years</a:t>
            </a:r>
            <a:r>
              <a:rPr lang="en-US" sz="3400" dirty="0" smtClean="0"/>
              <a:t>)</a:t>
            </a:r>
          </a:p>
          <a:p>
            <a:r>
              <a:rPr lang="en-US" sz="3400" dirty="0" smtClean="0"/>
              <a:t>Student </a:t>
            </a:r>
            <a:r>
              <a:rPr lang="en-US" sz="3400" dirty="0"/>
              <a:t>awarded credit for paramedic education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347912"/>
            <a:ext cx="1952625" cy="2409825"/>
          </a:xfrm>
          <a:prstGeom prst="rect">
            <a:avLst/>
          </a:prstGeom>
        </p:spPr>
      </p:pic>
      <p:sp>
        <p:nvSpPr>
          <p:cNvPr id="3" name="TextBox 2"/>
          <p:cNvSpPr txBox="1"/>
          <p:nvPr/>
        </p:nvSpPr>
        <p:spPr>
          <a:xfrm>
            <a:off x="1219200" y="6400800"/>
            <a:ext cx="4038600" cy="369332"/>
          </a:xfrm>
          <a:prstGeom prst="rect">
            <a:avLst/>
          </a:prstGeom>
          <a:noFill/>
        </p:spPr>
        <p:txBody>
          <a:bodyPr wrap="square" rtlCol="0">
            <a:spAutoFit/>
          </a:bodyPr>
          <a:lstStyle/>
          <a:p>
            <a:r>
              <a:rPr lang="en-US" dirty="0" smtClean="0"/>
              <a:t>View the webpage </a:t>
            </a:r>
            <a:r>
              <a:rPr lang="en-US" dirty="0" smtClean="0">
                <a:hlinkClick r:id="rId4"/>
              </a:rPr>
              <a:t>here</a:t>
            </a:r>
            <a:r>
              <a:rPr lang="en-US" dirty="0" smtClean="0"/>
              <a:t>.</a:t>
            </a:r>
            <a:endParaRPr lang="en-US" dirty="0"/>
          </a:p>
        </p:txBody>
      </p:sp>
    </p:spTree>
    <p:extLst>
      <p:ext uri="{BB962C8B-B14F-4D97-AF65-F5344CB8AC3E}">
        <p14:creationId xmlns:p14="http://schemas.microsoft.com/office/powerpoint/2010/main" val="1612526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8766" y="228600"/>
            <a:ext cx="6325234" cy="4953000"/>
          </a:xfrm>
          <a:prstGeom prst="rect">
            <a:avLst/>
          </a:prstGeom>
        </p:spPr>
      </p:pic>
      <p:pic>
        <p:nvPicPr>
          <p:cNvPr id="6" name="Picture 5"/>
          <p:cNvPicPr>
            <a:picLocks noChangeAspect="1"/>
          </p:cNvPicPr>
          <p:nvPr/>
        </p:nvPicPr>
        <p:blipFill>
          <a:blip r:embed="rId3"/>
          <a:stretch>
            <a:fillRect/>
          </a:stretch>
        </p:blipFill>
        <p:spPr>
          <a:xfrm>
            <a:off x="152400" y="1600200"/>
            <a:ext cx="2512362" cy="5105400"/>
          </a:xfrm>
          <a:prstGeom prst="rect">
            <a:avLst/>
          </a:prstGeom>
        </p:spPr>
      </p:pic>
      <p:sp>
        <p:nvSpPr>
          <p:cNvPr id="7" name="TextBox 6"/>
          <p:cNvSpPr txBox="1"/>
          <p:nvPr/>
        </p:nvSpPr>
        <p:spPr>
          <a:xfrm>
            <a:off x="4572000" y="5715000"/>
            <a:ext cx="3581400" cy="369332"/>
          </a:xfrm>
          <a:prstGeom prst="rect">
            <a:avLst/>
          </a:prstGeom>
          <a:noFill/>
        </p:spPr>
        <p:txBody>
          <a:bodyPr wrap="square" rtlCol="0">
            <a:spAutoFit/>
          </a:bodyPr>
          <a:lstStyle/>
          <a:p>
            <a:r>
              <a:rPr lang="en-US" dirty="0" smtClean="0"/>
              <a:t>View the webpage </a:t>
            </a:r>
            <a:r>
              <a:rPr lang="en-US" dirty="0" smtClean="0">
                <a:hlinkClick r:id="rId4"/>
              </a:rPr>
              <a:t>here</a:t>
            </a:r>
            <a:r>
              <a:rPr lang="en-US" dirty="0" smtClean="0"/>
              <a:t>.</a:t>
            </a:r>
            <a:endParaRPr lang="en-US" dirty="0"/>
          </a:p>
        </p:txBody>
      </p:sp>
    </p:spTree>
    <p:extLst>
      <p:ext uri="{BB962C8B-B14F-4D97-AF65-F5344CB8AC3E}">
        <p14:creationId xmlns:p14="http://schemas.microsoft.com/office/powerpoint/2010/main" val="2637202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Frequently Asked Questions</a:t>
            </a:r>
            <a:endParaRPr lang="en-US" dirty="0">
              <a:solidFill>
                <a:schemeClr val="tx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9171" y="2590800"/>
            <a:ext cx="4266629" cy="251460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80045"/>
            <a:ext cx="4038600" cy="2536809"/>
          </a:xfrm>
        </p:spPr>
      </p:pic>
    </p:spTree>
    <p:extLst>
      <p:ext uri="{BB962C8B-B14F-4D97-AF65-F5344CB8AC3E}">
        <p14:creationId xmlns:p14="http://schemas.microsoft.com/office/powerpoint/2010/main" val="2979349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5" name="Content Placeholder 4"/>
          <p:cNvSpPr>
            <a:spLocks noGrp="1"/>
          </p:cNvSpPr>
          <p:nvPr>
            <p:ph idx="1"/>
          </p:nvPr>
        </p:nvSpPr>
        <p:spPr/>
        <p:txBody>
          <a:bodyPr>
            <a:normAutofit fontScale="85000" lnSpcReduction="10000"/>
          </a:bodyPr>
          <a:lstStyle/>
          <a:p>
            <a:pPr marL="0" marR="0" indent="0">
              <a:spcBef>
                <a:spcPts val="0"/>
              </a:spcBef>
              <a:spcAft>
                <a:spcPts val="0"/>
              </a:spcAft>
              <a:buNone/>
            </a:pPr>
            <a:r>
              <a:rPr lang="en-US" b="1" dirty="0">
                <a:ea typeface="Calibri"/>
              </a:rPr>
              <a:t>Q</a:t>
            </a:r>
            <a:r>
              <a:rPr lang="en-US" dirty="0">
                <a:ea typeface="Calibri"/>
              </a:rPr>
              <a:t>: May the National Career Readiness Certificate (NCRC) be reported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No.  Following the Michigan 2015 consolidated review, conducted by USDOL, a finding stated the following:</a:t>
            </a:r>
            <a:endParaRPr lang="en-US" dirty="0">
              <a:ea typeface="Times New Roman"/>
            </a:endParaRPr>
          </a:p>
          <a:p>
            <a:pPr marL="0" marR="0" indent="0">
              <a:spcBef>
                <a:spcPts val="0"/>
              </a:spcBef>
              <a:spcAft>
                <a:spcPts val="0"/>
              </a:spcAft>
              <a:buNone/>
            </a:pPr>
            <a:r>
              <a:rPr lang="en-US" i="1" dirty="0">
                <a:ea typeface="Calibri"/>
              </a:rPr>
              <a:t>Training and Employment Guidance Letter 15-10 states work readiness certificates and Workforce Development Board issued certificates are not recognized as credentials.  The ETA considers the National Career Readiness Certificate (NCRC) to be work readiness and therefore cannot be counted as a credential.  The State must ensure no NCRC is counted as a credential when reporting to the ETA for Program Year 2014, the time period of October 1, 2013 – September 30, 2014.  </a:t>
            </a:r>
            <a:endParaRPr lang="en-US" dirty="0">
              <a:ea typeface="Times New Roman"/>
            </a:endParaRPr>
          </a:p>
          <a:p>
            <a:pPr marL="0" marR="0" indent="0">
              <a:spcBef>
                <a:spcPts val="0"/>
              </a:spcBef>
              <a:spcAft>
                <a:spcPts val="0"/>
              </a:spcAft>
              <a:buNone/>
            </a:pPr>
            <a:endParaRPr lang="en-US" dirty="0" smtClean="0">
              <a:ea typeface="Calibri"/>
            </a:endParaRPr>
          </a:p>
          <a:p>
            <a:endParaRPr lang="en-US" dirty="0"/>
          </a:p>
        </p:txBody>
      </p:sp>
    </p:spTree>
    <p:extLst>
      <p:ext uri="{BB962C8B-B14F-4D97-AF65-F5344CB8AC3E}">
        <p14:creationId xmlns:p14="http://schemas.microsoft.com/office/powerpoint/2010/main" val="13583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5" name="Content Placeholder 4"/>
          <p:cNvSpPr>
            <a:spLocks noGrp="1"/>
          </p:cNvSpPr>
          <p:nvPr>
            <p:ph idx="1"/>
          </p:nvPr>
        </p:nvSpPr>
        <p:spPr/>
        <p:txBody>
          <a:bodyPr/>
          <a:lstStyle/>
          <a:p>
            <a:pPr marL="0" marR="0" indent="0">
              <a:spcBef>
                <a:spcPts val="0"/>
              </a:spcBef>
              <a:spcAft>
                <a:spcPts val="0"/>
              </a:spcAft>
              <a:buNone/>
            </a:pPr>
            <a:r>
              <a:rPr lang="en-US" b="1" dirty="0">
                <a:ea typeface="Calibri"/>
              </a:rPr>
              <a:t>Q</a:t>
            </a:r>
            <a:r>
              <a:rPr lang="en-US" dirty="0">
                <a:ea typeface="Calibri"/>
              </a:rPr>
              <a:t>: Does completion of On-the-Job Training (OJT) count as a credential? </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Completion of an OJT does not automatically count as a credential. If, however, the individual receives an industry-recognized certificate demonstrating attainment of technical or occupational skills as a result of the OJT, that certificate will count.</a:t>
            </a:r>
            <a:endParaRPr lang="en-US" dirty="0">
              <a:ea typeface="Times New Roman"/>
            </a:endParaRPr>
          </a:p>
          <a:p>
            <a:pPr marL="0" indent="0">
              <a:buNone/>
            </a:pPr>
            <a:endParaRPr lang="en-US" dirty="0"/>
          </a:p>
        </p:txBody>
      </p:sp>
    </p:spTree>
    <p:extLst>
      <p:ext uri="{BB962C8B-B14F-4D97-AF65-F5344CB8AC3E}">
        <p14:creationId xmlns:p14="http://schemas.microsoft.com/office/powerpoint/2010/main" val="17720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dirty="0">
                <a:ea typeface="Calibri"/>
              </a:rPr>
              <a:t>Q</a:t>
            </a:r>
            <a:r>
              <a:rPr lang="en-US" dirty="0">
                <a:ea typeface="Calibri"/>
              </a:rPr>
              <a:t>: Can a certificate of attendance or a sign-in sheet be used to verify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Because skills gained must be measurable, a certificate of attendance or sign in sheet </a:t>
            </a:r>
            <a:r>
              <a:rPr lang="en-US" u="sng" dirty="0">
                <a:ea typeface="Calibri"/>
              </a:rPr>
              <a:t>does</a:t>
            </a:r>
            <a:r>
              <a:rPr lang="en-US" dirty="0">
                <a:ea typeface="Calibri"/>
              </a:rPr>
              <a:t> </a:t>
            </a:r>
            <a:r>
              <a:rPr lang="en-US" u="sng" dirty="0">
                <a:ea typeface="Calibri"/>
              </a:rPr>
              <a:t>not</a:t>
            </a:r>
            <a:r>
              <a:rPr lang="en-US" dirty="0">
                <a:ea typeface="Calibri"/>
              </a:rPr>
              <a:t> verify credential attainment.</a:t>
            </a:r>
            <a:endParaRPr lang="en-US" dirty="0">
              <a:ea typeface="Times New Roman"/>
            </a:endParaRPr>
          </a:p>
          <a:p>
            <a:pPr marL="0" indent="0">
              <a:buNone/>
            </a:pPr>
            <a:endParaRPr lang="en-US" dirty="0"/>
          </a:p>
        </p:txBody>
      </p:sp>
    </p:spTree>
    <p:extLst>
      <p:ext uri="{BB962C8B-B14F-4D97-AF65-F5344CB8AC3E}">
        <p14:creationId xmlns:p14="http://schemas.microsoft.com/office/powerpoint/2010/main" val="286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normAutofit fontScale="85000" lnSpcReduction="10000"/>
          </a:bodyPr>
          <a:lstStyle/>
          <a:p>
            <a:pPr marL="0" marR="0" indent="0">
              <a:spcBef>
                <a:spcPts val="0"/>
              </a:spcBef>
              <a:spcAft>
                <a:spcPts val="0"/>
              </a:spcAft>
              <a:buNone/>
            </a:pPr>
            <a:r>
              <a:rPr lang="en-US" b="1" dirty="0">
                <a:ea typeface="Calibri"/>
              </a:rPr>
              <a:t>Q</a:t>
            </a:r>
            <a:r>
              <a:rPr lang="en-US" dirty="0">
                <a:ea typeface="Calibri"/>
              </a:rPr>
              <a:t>: Does a Cardiopulmonary Resuscitation (CPR) certificate or Occupational Safety and Health Administration (OSHA) certificate count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marR="0" indent="0">
              <a:spcBef>
                <a:spcPts val="0"/>
              </a:spcBef>
              <a:spcAft>
                <a:spcPts val="0"/>
              </a:spcAft>
              <a:buNone/>
            </a:pPr>
            <a:r>
              <a:rPr lang="en-US" b="1" dirty="0">
                <a:solidFill>
                  <a:srgbClr val="00B0F0"/>
                </a:solidFill>
                <a:ea typeface="Calibri"/>
              </a:rPr>
              <a:t>A</a:t>
            </a:r>
            <a:r>
              <a:rPr lang="en-US" dirty="0">
                <a:ea typeface="Calibri"/>
              </a:rPr>
              <a:t>: No. While CPR or OSHA training may provide benefit to participants as they begin to gain general knowledge about occupations and occupational standards, participants are unlikely to gain employment or advance within an occupation based solely upon receiving a CPR or OSHA certificate.  For all participants enrolled as of November 19, 2014, </a:t>
            </a:r>
            <a:r>
              <a:rPr lang="en-US" dirty="0" smtClean="0">
                <a:ea typeface="Calibri"/>
              </a:rPr>
              <a:t>CPR </a:t>
            </a:r>
            <a:r>
              <a:rPr lang="en-US" dirty="0">
                <a:ea typeface="Calibri"/>
              </a:rPr>
              <a:t>and OSHA certificates may not be reported as credentials. </a:t>
            </a:r>
            <a:endParaRPr lang="en-US" dirty="0" smtClean="0">
              <a:ea typeface="Calibri"/>
            </a:endParaRPr>
          </a:p>
          <a:p>
            <a:pPr marL="0" marR="0" indent="0">
              <a:spcBef>
                <a:spcPts val="0"/>
              </a:spcBef>
              <a:spcAft>
                <a:spcPts val="0"/>
              </a:spcAft>
              <a:buNone/>
            </a:pPr>
            <a:endParaRPr lang="en-US" dirty="0">
              <a:ea typeface="Calibri"/>
            </a:endParaRPr>
          </a:p>
          <a:p>
            <a:pPr marL="0" marR="0" indent="0">
              <a:spcBef>
                <a:spcPts val="0"/>
              </a:spcBef>
              <a:spcAft>
                <a:spcPts val="0"/>
              </a:spcAft>
              <a:buNone/>
            </a:pPr>
            <a:r>
              <a:rPr lang="en-US" dirty="0" smtClean="0">
                <a:ea typeface="Calibri"/>
              </a:rPr>
              <a:t> However,..</a:t>
            </a:r>
            <a:endParaRPr lang="en-US" dirty="0">
              <a:ea typeface="Times New Roman"/>
            </a:endParaRPr>
          </a:p>
          <a:p>
            <a:pPr marL="0" indent="0">
              <a:buNone/>
            </a:pPr>
            <a:endParaRPr lang="en-US" dirty="0"/>
          </a:p>
        </p:txBody>
      </p:sp>
    </p:spTree>
    <p:extLst>
      <p:ext uri="{BB962C8B-B14F-4D97-AF65-F5344CB8AC3E}">
        <p14:creationId xmlns:p14="http://schemas.microsoft.com/office/powerpoint/2010/main" val="9879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Criteria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21426687"/>
              </p:ext>
            </p:extLst>
          </p:nvPr>
        </p:nvGraphicFramePr>
        <p:xfrm>
          <a:off x="457200" y="1371600"/>
          <a:ext cx="8229600" cy="5394960"/>
        </p:xfrm>
        <a:graphic>
          <a:graphicData uri="http://schemas.openxmlformats.org/drawingml/2006/table">
            <a:tbl>
              <a:tblPr firstRow="1" firstCol="1" bandRow="1">
                <a:tableStyleId>{7DF18680-E054-41AD-8BC1-D1AEF772440D}</a:tableStyleId>
              </a:tblPr>
              <a:tblGrid>
                <a:gridCol w="2054822"/>
                <a:gridCol w="2054822"/>
                <a:gridCol w="2065134"/>
                <a:gridCol w="2054822"/>
              </a:tblGrid>
              <a:tr h="446827">
                <a:tc>
                  <a:txBody>
                    <a:bodyPr/>
                    <a:lstStyle/>
                    <a:p>
                      <a:pPr marL="0" marR="0">
                        <a:spcBef>
                          <a:spcPts val="300"/>
                        </a:spcBef>
                        <a:spcAft>
                          <a:spcPts val="300"/>
                        </a:spcAft>
                      </a:pPr>
                      <a:r>
                        <a:rPr lang="en-US" sz="1600" dirty="0">
                          <a:effectLst/>
                        </a:rPr>
                        <a:t>1. Industry-Recognized</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2. Portable</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3. Third Party Validated/Accredited</a:t>
                      </a:r>
                      <a:endParaRPr lang="en-US" sz="1600" dirty="0">
                        <a:effectLst/>
                        <a:latin typeface="Times New Roman"/>
                        <a:ea typeface="Times New Roman"/>
                      </a:endParaRPr>
                    </a:p>
                  </a:txBody>
                  <a:tcPr marL="59727" marR="59727" marT="0" marB="0"/>
                </a:tc>
                <a:tc>
                  <a:txBody>
                    <a:bodyPr/>
                    <a:lstStyle/>
                    <a:p>
                      <a:pPr marL="0" marR="0">
                        <a:spcBef>
                          <a:spcPts val="300"/>
                        </a:spcBef>
                        <a:spcAft>
                          <a:spcPts val="300"/>
                        </a:spcAft>
                      </a:pPr>
                      <a:r>
                        <a:rPr lang="en-US" sz="1600" dirty="0">
                          <a:effectLst/>
                        </a:rPr>
                        <a:t>4. Stackable</a:t>
                      </a:r>
                      <a:endParaRPr lang="en-US" sz="1600" dirty="0">
                        <a:effectLst/>
                        <a:latin typeface="Times New Roman"/>
                        <a:ea typeface="Times New Roman"/>
                      </a:endParaRPr>
                    </a:p>
                  </a:txBody>
                  <a:tcPr marL="59727" marR="59727" marT="0" marB="0"/>
                </a:tc>
              </a:tr>
              <a:tr h="4887173">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Either created or endorsed by industry, a nationally-recognized industry association or organization that represents a large portion of the industry with clear preference among local employers and regional training programs.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A credential that is sought or accepted by companies within the industry for hiring or recruitment.</a:t>
                      </a:r>
                    </a:p>
                    <a:p>
                      <a:pPr marL="0" marR="0">
                        <a:spcBef>
                          <a:spcPts val="0"/>
                        </a:spcBef>
                        <a:spcAft>
                          <a:spcPts val="0"/>
                        </a:spcAft>
                      </a:pPr>
                      <a:r>
                        <a:rPr lang="en-US" sz="1400" dirty="0">
                          <a:effectLst/>
                        </a:rPr>
                        <a:t> </a:t>
                      </a: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Recognized and accepted in settings other than in which it was earned:</a:t>
                      </a:r>
                    </a:p>
                    <a:p>
                      <a:pPr marL="0" marR="0">
                        <a:spcBef>
                          <a:spcPts val="0"/>
                        </a:spcBef>
                        <a:spcAft>
                          <a:spcPts val="0"/>
                        </a:spcAft>
                      </a:pPr>
                      <a:r>
                        <a:rPr lang="en-US" sz="1400" dirty="0">
                          <a:effectLst/>
                        </a:rPr>
                        <a:t> </a:t>
                      </a:r>
                    </a:p>
                    <a:p>
                      <a:pPr marL="342900" marR="0" lvl="0" indent="-342900">
                        <a:spcBef>
                          <a:spcPts val="0"/>
                        </a:spcBef>
                        <a:spcAft>
                          <a:spcPts val="0"/>
                        </a:spcAft>
                        <a:buFont typeface="Symbol"/>
                        <a:buChar char=""/>
                      </a:pPr>
                      <a:r>
                        <a:rPr lang="en-US" sz="1400" dirty="0">
                          <a:effectLst/>
                        </a:rPr>
                        <a:t>In other geographic locations</a:t>
                      </a:r>
                    </a:p>
                    <a:p>
                      <a:pPr marL="342900" marR="0" lvl="0" indent="-342900">
                        <a:spcBef>
                          <a:spcPts val="0"/>
                        </a:spcBef>
                        <a:spcAft>
                          <a:spcPts val="0"/>
                        </a:spcAft>
                        <a:buFont typeface="Symbol"/>
                        <a:buChar char=""/>
                      </a:pPr>
                      <a:r>
                        <a:rPr lang="en-US" sz="1400" dirty="0">
                          <a:effectLst/>
                        </a:rPr>
                        <a:t>At other educational institutions</a:t>
                      </a:r>
                    </a:p>
                    <a:p>
                      <a:pPr marL="342900" marR="0" lvl="0" indent="-342900">
                        <a:spcBef>
                          <a:spcPts val="0"/>
                        </a:spcBef>
                        <a:spcAft>
                          <a:spcPts val="0"/>
                        </a:spcAft>
                        <a:buFont typeface="Symbol"/>
                        <a:buChar char=""/>
                      </a:pPr>
                      <a:r>
                        <a:rPr lang="en-US" sz="1400" dirty="0">
                          <a:effectLst/>
                        </a:rPr>
                        <a:t>By other industries</a:t>
                      </a:r>
                    </a:p>
                    <a:p>
                      <a:pPr marL="342900" marR="0" lvl="0" indent="-342900">
                        <a:spcBef>
                          <a:spcPts val="0"/>
                        </a:spcBef>
                        <a:spcAft>
                          <a:spcPts val="0"/>
                        </a:spcAft>
                        <a:buFont typeface="Symbol"/>
                        <a:buChar char=""/>
                      </a:pPr>
                      <a:r>
                        <a:rPr lang="en-US" sz="1400" dirty="0">
                          <a:effectLst/>
                        </a:rPr>
                        <a:t>By other companies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Recognized broadly (not only locally), among both employers and educational institutions, for the purposes of further education leading to additional advanced certificates.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Credentials are held to a higher standard of quality when they are accredited, for much the same reasons that the federal government requires third-party accreditation of colleges to be financial aid eligible.  </a:t>
                      </a:r>
                    </a:p>
                    <a:p>
                      <a:pPr marL="0" marR="0">
                        <a:spcBef>
                          <a:spcPts val="0"/>
                        </a:spcBef>
                        <a:spcAft>
                          <a:spcPts val="0"/>
                        </a:spcAft>
                      </a:pPr>
                      <a:r>
                        <a:rPr lang="en-US" sz="1400" dirty="0">
                          <a:effectLst/>
                        </a:rPr>
                        <a:t> </a:t>
                      </a:r>
                      <a:endParaRPr lang="en-US" sz="1400" dirty="0">
                        <a:effectLst/>
                        <a:latin typeface="Times New Roman"/>
                        <a:ea typeface="Times New Roman"/>
                      </a:endParaRPr>
                    </a:p>
                  </a:txBody>
                  <a:tcPr marL="59727" marR="59727" marT="0" marB="0"/>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A credential that is a part of a sequence of credentials that can be accumulated over time to build an individual’s qualifications and help them move along a career path to different and potentially higher-paying jobs.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In the most basic sense, this refers to the career pathways concept that credentials should be linked, with lower-level content stacking to upper-level content, allowing an individual to earn further education and progress to higher paying jobs over time. </a:t>
                      </a:r>
                    </a:p>
                  </a:txBody>
                  <a:tcPr marL="59727" marR="59727" marT="0" marB="0"/>
                </a:tc>
              </a:tr>
            </a:tbl>
          </a:graphicData>
        </a:graphic>
      </p:graphicFrame>
    </p:spTree>
    <p:extLst>
      <p:ext uri="{BB962C8B-B14F-4D97-AF65-F5344CB8AC3E}">
        <p14:creationId xmlns:p14="http://schemas.microsoft.com/office/powerpoint/2010/main" val="1822234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In addition to industry-recognized credentials, stackable occupational certificates add to a </a:t>
            </a:r>
            <a:r>
              <a:rPr lang="en-US" sz="2800" dirty="0" smtClean="0">
                <a:solidFill>
                  <a:schemeClr val="tx1"/>
                </a:solidFill>
              </a:rPr>
              <a:t>young adult’s portfolio.</a:t>
            </a: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457199" y="2362200"/>
            <a:ext cx="8229600" cy="3840163"/>
          </a:xfrm>
        </p:spPr>
        <p:txBody>
          <a:bodyPr/>
          <a:lstStyle/>
          <a:p>
            <a:pPr marL="457200" lvl="1" indent="0">
              <a:lnSpc>
                <a:spcPct val="100000"/>
              </a:lnSpc>
              <a:spcBef>
                <a:spcPts val="0"/>
              </a:spcBef>
              <a:spcAft>
                <a:spcPts val="600"/>
              </a:spcAft>
              <a:buNone/>
            </a:pPr>
            <a:r>
              <a:rPr lang="en-US" sz="1900" dirty="0" smtClean="0"/>
              <a:t>Examples:</a:t>
            </a:r>
          </a:p>
          <a:p>
            <a:pPr lvl="1">
              <a:lnSpc>
                <a:spcPct val="100000"/>
              </a:lnSpc>
              <a:spcBef>
                <a:spcPts val="0"/>
              </a:spcBef>
              <a:spcAft>
                <a:spcPts val="600"/>
              </a:spcAft>
            </a:pPr>
            <a:r>
              <a:rPr lang="en-US" sz="1900" dirty="0" smtClean="0"/>
              <a:t>Workplace </a:t>
            </a:r>
            <a:r>
              <a:rPr lang="en-US" sz="1900" dirty="0"/>
              <a:t>Readiness “Bring Your A Game to Work”</a:t>
            </a:r>
          </a:p>
          <a:p>
            <a:pPr lvl="1">
              <a:lnSpc>
                <a:spcPct val="100000"/>
              </a:lnSpc>
              <a:spcBef>
                <a:spcPts val="0"/>
              </a:spcBef>
              <a:spcAft>
                <a:spcPts val="600"/>
              </a:spcAft>
            </a:pPr>
            <a:r>
              <a:rPr lang="en-US" sz="1900" dirty="0"/>
              <a:t>CPR/ First Aid                                          </a:t>
            </a:r>
          </a:p>
          <a:p>
            <a:pPr lvl="1">
              <a:lnSpc>
                <a:spcPct val="100000"/>
              </a:lnSpc>
              <a:spcBef>
                <a:spcPts val="0"/>
              </a:spcBef>
              <a:spcAft>
                <a:spcPts val="600"/>
              </a:spcAft>
            </a:pPr>
            <a:r>
              <a:rPr lang="en-US" sz="1900" dirty="0"/>
              <a:t>OSHA 10                                               </a:t>
            </a:r>
          </a:p>
          <a:p>
            <a:pPr lvl="1">
              <a:lnSpc>
                <a:spcPct val="100000"/>
              </a:lnSpc>
              <a:spcBef>
                <a:spcPts val="0"/>
              </a:spcBef>
              <a:spcAft>
                <a:spcPts val="600"/>
              </a:spcAft>
            </a:pPr>
            <a:r>
              <a:rPr lang="en-US" sz="1900" dirty="0" smtClean="0"/>
              <a:t>Intro </a:t>
            </a:r>
            <a:r>
              <a:rPr lang="en-US" sz="1900" dirty="0"/>
              <a:t>to Manufacturing		</a:t>
            </a:r>
          </a:p>
          <a:p>
            <a:pPr lvl="1">
              <a:lnSpc>
                <a:spcPct val="100000"/>
              </a:lnSpc>
              <a:spcBef>
                <a:spcPts val="0"/>
              </a:spcBef>
              <a:spcAft>
                <a:spcPts val="600"/>
              </a:spcAft>
            </a:pPr>
            <a:r>
              <a:rPr lang="en-US" sz="1900" dirty="0"/>
              <a:t>Intro to Health</a:t>
            </a:r>
          </a:p>
          <a:p>
            <a:pPr lvl="1">
              <a:lnSpc>
                <a:spcPct val="100000"/>
              </a:lnSpc>
              <a:spcBef>
                <a:spcPts val="0"/>
              </a:spcBef>
              <a:spcAft>
                <a:spcPts val="600"/>
              </a:spcAft>
            </a:pPr>
            <a:r>
              <a:rPr lang="en-US" sz="1900" dirty="0"/>
              <a:t>Intro to Trades</a:t>
            </a:r>
          </a:p>
          <a:p>
            <a:pPr lvl="1">
              <a:lnSpc>
                <a:spcPct val="100000"/>
              </a:lnSpc>
              <a:spcBef>
                <a:spcPts val="0"/>
              </a:spcBef>
              <a:spcAft>
                <a:spcPts val="600"/>
              </a:spcAft>
            </a:pPr>
            <a:r>
              <a:rPr lang="en-US" sz="1900" dirty="0"/>
              <a:t>Customer Service</a:t>
            </a:r>
          </a:p>
          <a:p>
            <a:endParaRPr lang="en-US" dirty="0"/>
          </a:p>
        </p:txBody>
      </p:sp>
    </p:spTree>
    <p:extLst>
      <p:ext uri="{BB962C8B-B14F-4D97-AF65-F5344CB8AC3E}">
        <p14:creationId xmlns:p14="http://schemas.microsoft.com/office/powerpoint/2010/main" val="418727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Frequently Asked Questions</a:t>
            </a:r>
            <a:endParaRPr lang="en-US" dirty="0"/>
          </a:p>
        </p:txBody>
      </p:sp>
      <p:sp>
        <p:nvSpPr>
          <p:cNvPr id="3" name="Content Placeholder 2"/>
          <p:cNvSpPr>
            <a:spLocks noGrp="1"/>
          </p:cNvSpPr>
          <p:nvPr>
            <p:ph idx="1"/>
          </p:nvPr>
        </p:nvSpPr>
        <p:spPr/>
        <p:txBody>
          <a:bodyPr>
            <a:normAutofit fontScale="92500"/>
          </a:bodyPr>
          <a:lstStyle/>
          <a:p>
            <a:pPr marL="0" marR="0" indent="0">
              <a:spcBef>
                <a:spcPts val="0"/>
              </a:spcBef>
              <a:spcAft>
                <a:spcPts val="0"/>
              </a:spcAft>
              <a:buNone/>
            </a:pPr>
            <a:r>
              <a:rPr lang="en-US" b="1" dirty="0">
                <a:ea typeface="Calibri"/>
              </a:rPr>
              <a:t>Q</a:t>
            </a:r>
            <a:r>
              <a:rPr lang="en-US" dirty="0">
                <a:ea typeface="Calibri"/>
              </a:rPr>
              <a:t>:  Does a ServSafe certificate count as a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indent="0">
              <a:spcBef>
                <a:spcPts val="0"/>
              </a:spcBef>
              <a:buNone/>
            </a:pPr>
            <a:r>
              <a:rPr lang="en-US" b="1" dirty="0">
                <a:solidFill>
                  <a:srgbClr val="00B0F0"/>
                </a:solidFill>
                <a:ea typeface="Calibri"/>
              </a:rPr>
              <a:t>A</a:t>
            </a:r>
            <a:r>
              <a:rPr lang="en-US" b="1" dirty="0">
                <a:solidFill>
                  <a:srgbClr val="31849B"/>
                </a:solidFill>
                <a:ea typeface="Calibri"/>
              </a:rPr>
              <a:t>:</a:t>
            </a:r>
            <a:r>
              <a:rPr lang="en-US" dirty="0">
                <a:ea typeface="Calibri"/>
              </a:rPr>
              <a:t> There are multiple certificates and certifications from </a:t>
            </a:r>
            <a:r>
              <a:rPr lang="en-US" dirty="0" smtClean="0">
                <a:ea typeface="Calibri"/>
              </a:rPr>
              <a:t>ServSafe</a:t>
            </a:r>
            <a:r>
              <a:rPr lang="en-US" dirty="0">
                <a:ea typeface="Calibri"/>
              </a:rPr>
              <a:t>.  The Food Handler certification does not meet the required DOL criteria of </a:t>
            </a:r>
            <a:r>
              <a:rPr lang="en-US" dirty="0" smtClean="0">
                <a:ea typeface="Calibri"/>
              </a:rPr>
              <a:t>a credential</a:t>
            </a:r>
            <a:r>
              <a:rPr lang="en-US" dirty="0">
                <a:ea typeface="Calibri"/>
              </a:rPr>
              <a:t>. Therefore, for those participants enrolled in WIOA, ServSafe Food Handler certificates may not be reported as credentials</a:t>
            </a:r>
            <a:r>
              <a:rPr lang="en-US" dirty="0" smtClean="0">
                <a:ea typeface="Calibri"/>
              </a:rPr>
              <a:t>.</a:t>
            </a:r>
            <a:endParaRPr lang="en-US" dirty="0">
              <a:ea typeface="Calibri"/>
            </a:endParaRPr>
          </a:p>
          <a:p>
            <a:pPr marL="0" marR="0" indent="0">
              <a:spcBef>
                <a:spcPts val="0"/>
              </a:spcBef>
              <a:spcAft>
                <a:spcPts val="0"/>
              </a:spcAft>
              <a:buNone/>
            </a:pPr>
            <a:endParaRPr lang="en-US" dirty="0" smtClean="0">
              <a:ea typeface="Calibri"/>
            </a:endParaRPr>
          </a:p>
          <a:p>
            <a:pPr marL="0" marR="0" indent="0">
              <a:spcBef>
                <a:spcPts val="0"/>
              </a:spcBef>
              <a:spcAft>
                <a:spcPts val="0"/>
              </a:spcAft>
              <a:buNone/>
            </a:pPr>
            <a:r>
              <a:rPr lang="en-US" dirty="0" smtClean="0">
                <a:ea typeface="Calibri"/>
              </a:rPr>
              <a:t>However</a:t>
            </a:r>
            <a:r>
              <a:rPr lang="en-US" dirty="0">
                <a:ea typeface="Calibri"/>
              </a:rPr>
              <a:t>, the ServSafe Food Protection Manager certification has been determined to meet the DOL definition for credential. </a:t>
            </a:r>
            <a:endParaRPr lang="en-US" dirty="0"/>
          </a:p>
        </p:txBody>
      </p:sp>
    </p:spTree>
    <p:extLst>
      <p:ext uri="{BB962C8B-B14F-4D97-AF65-F5344CB8AC3E}">
        <p14:creationId xmlns:p14="http://schemas.microsoft.com/office/powerpoint/2010/main" val="28705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spc="-100" dirty="0">
                <a:ea typeface="Calibri"/>
              </a:rPr>
              <a:t>Q</a:t>
            </a:r>
            <a:r>
              <a:rPr lang="en-US" spc="-100" dirty="0">
                <a:ea typeface="Calibri"/>
              </a:rPr>
              <a:t>: Does a National Retail Federation certification count as a credential?</a:t>
            </a:r>
            <a:endParaRPr lang="en-US" dirty="0">
              <a:ea typeface="Times New Roman"/>
            </a:endParaRPr>
          </a:p>
          <a:p>
            <a:pPr marL="0" marR="0" indent="0">
              <a:spcBef>
                <a:spcPts val="0"/>
              </a:spcBef>
              <a:spcAft>
                <a:spcPts val="0"/>
              </a:spcAft>
              <a:buNone/>
            </a:pPr>
            <a:r>
              <a:rPr lang="en-US" spc="-100" dirty="0">
                <a:ea typeface="Calibri"/>
              </a:rPr>
              <a:t> </a:t>
            </a:r>
            <a:endParaRPr lang="en-US" dirty="0">
              <a:ea typeface="Times New Roman"/>
            </a:endParaRPr>
          </a:p>
          <a:p>
            <a:pPr marL="0" marR="0" indent="0">
              <a:spcBef>
                <a:spcPts val="0"/>
              </a:spcBef>
              <a:spcAft>
                <a:spcPts val="0"/>
              </a:spcAft>
              <a:buNone/>
            </a:pPr>
            <a:r>
              <a:rPr lang="en-US" b="1" spc="-100" dirty="0">
                <a:solidFill>
                  <a:srgbClr val="00B0F0"/>
                </a:solidFill>
                <a:ea typeface="Calibri"/>
              </a:rPr>
              <a:t>A</a:t>
            </a:r>
            <a:r>
              <a:rPr lang="en-US" spc="-100" dirty="0">
                <a:ea typeface="Calibri"/>
              </a:rPr>
              <a:t>: Yes.  Per USDOL correspondence, this certification is an acceptable credential.</a:t>
            </a:r>
            <a:endParaRPr lang="en-US" dirty="0">
              <a:ea typeface="Times New Roman"/>
            </a:endParaRPr>
          </a:p>
          <a:p>
            <a:endParaRPr lang="en-US" dirty="0"/>
          </a:p>
        </p:txBody>
      </p:sp>
    </p:spTree>
    <p:extLst>
      <p:ext uri="{BB962C8B-B14F-4D97-AF65-F5344CB8AC3E}">
        <p14:creationId xmlns:p14="http://schemas.microsoft.com/office/powerpoint/2010/main" val="28551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dirty="0">
                <a:ea typeface="Calibri"/>
              </a:rPr>
              <a:t>Q</a:t>
            </a:r>
            <a:r>
              <a:rPr lang="en-US" dirty="0">
                <a:ea typeface="Calibri"/>
              </a:rPr>
              <a:t>: Is a Certificate of Completion issued by a high school in lieu of a high school diploma an acceptable credential?</a:t>
            </a:r>
            <a:endParaRPr lang="en-US" dirty="0">
              <a:ea typeface="Times New Roman"/>
            </a:endParaRPr>
          </a:p>
          <a:p>
            <a:pPr marL="0" marR="0" indent="0">
              <a:spcBef>
                <a:spcPts val="0"/>
              </a:spcBef>
              <a:spcAft>
                <a:spcPts val="0"/>
              </a:spcAft>
              <a:buNone/>
            </a:pPr>
            <a:r>
              <a:rPr lang="en-US" dirty="0">
                <a:ea typeface="Calibri"/>
              </a:rPr>
              <a:t> </a:t>
            </a:r>
            <a:endParaRPr lang="en-US" dirty="0">
              <a:ea typeface="Times New Roman"/>
            </a:endParaRPr>
          </a:p>
          <a:p>
            <a:pPr marL="0" indent="0">
              <a:buNone/>
            </a:pPr>
            <a:r>
              <a:rPr lang="en-US" b="1" dirty="0">
                <a:solidFill>
                  <a:srgbClr val="00B0F0"/>
                </a:solidFill>
                <a:ea typeface="Calibri"/>
              </a:rPr>
              <a:t>A</a:t>
            </a:r>
            <a:r>
              <a:rPr lang="en-US" dirty="0">
                <a:ea typeface="Calibri"/>
              </a:rPr>
              <a:t>: No.  The only equivalent that Michigan recognizes is a GED.  This question often arises when providing services to students with disabilities.</a:t>
            </a:r>
            <a:endParaRPr lang="en-US" dirty="0"/>
          </a:p>
        </p:txBody>
      </p:sp>
    </p:spTree>
    <p:extLst>
      <p:ext uri="{BB962C8B-B14F-4D97-AF65-F5344CB8AC3E}">
        <p14:creationId xmlns:p14="http://schemas.microsoft.com/office/powerpoint/2010/main" val="27357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Frequently Asked Questions</a:t>
            </a:r>
            <a:endParaRPr lang="en-US" dirty="0"/>
          </a:p>
        </p:txBody>
      </p:sp>
      <p:sp>
        <p:nvSpPr>
          <p:cNvPr id="3" name="Content Placeholder 2"/>
          <p:cNvSpPr>
            <a:spLocks noGrp="1"/>
          </p:cNvSpPr>
          <p:nvPr>
            <p:ph idx="1"/>
          </p:nvPr>
        </p:nvSpPr>
        <p:spPr/>
        <p:txBody>
          <a:bodyPr/>
          <a:lstStyle/>
          <a:p>
            <a:pPr marL="0" indent="0">
              <a:buNone/>
            </a:pPr>
            <a:r>
              <a:rPr lang="en-US" b="1" dirty="0" smtClean="0"/>
              <a:t>Q</a:t>
            </a:r>
            <a:r>
              <a:rPr lang="en-US" dirty="0" smtClean="0"/>
              <a:t>: What if I have a homeschooled participant?</a:t>
            </a:r>
          </a:p>
          <a:p>
            <a:pPr marL="0" indent="0">
              <a:buNone/>
            </a:pPr>
            <a:endParaRPr lang="en-US" dirty="0"/>
          </a:p>
          <a:p>
            <a:pPr marL="0" indent="0">
              <a:buNone/>
            </a:pPr>
            <a:r>
              <a:rPr lang="en-US" b="1" dirty="0" smtClean="0">
                <a:solidFill>
                  <a:srgbClr val="00B0F0"/>
                </a:solidFill>
              </a:rPr>
              <a:t>A</a:t>
            </a:r>
            <a:r>
              <a:rPr lang="en-US" dirty="0" smtClean="0"/>
              <a:t>: A </a:t>
            </a:r>
            <a:r>
              <a:rPr lang="en-US" dirty="0"/>
              <a:t>parent signed diploma is a recognized credential for a homeschooled participant.</a:t>
            </a:r>
          </a:p>
          <a:p>
            <a:endParaRPr lang="en-US" dirty="0"/>
          </a:p>
        </p:txBody>
      </p:sp>
    </p:spTree>
    <p:extLst>
      <p:ext uri="{BB962C8B-B14F-4D97-AF65-F5344CB8AC3E}">
        <p14:creationId xmlns:p14="http://schemas.microsoft.com/office/powerpoint/2010/main" val="10983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rPr>
              <a:t>Performance Reporting: </a:t>
            </a:r>
            <a:r>
              <a:rPr lang="en-US" sz="4000" dirty="0">
                <a:solidFill>
                  <a:schemeClr val="tx1"/>
                </a:solidFill>
              </a:rPr>
              <a:t/>
            </a:r>
            <a:br>
              <a:rPr lang="en-US" sz="4000" dirty="0">
                <a:solidFill>
                  <a:schemeClr val="tx1"/>
                </a:solidFill>
              </a:rPr>
            </a:br>
            <a:r>
              <a:rPr lang="en-US" sz="4000" dirty="0" smtClean="0">
                <a:solidFill>
                  <a:schemeClr val="tx1"/>
                </a:solidFill>
              </a:rPr>
              <a:t>From WIA to WIOA</a:t>
            </a:r>
            <a:endParaRPr lang="en-US" sz="4000" dirty="0">
              <a:solidFill>
                <a:schemeClr val="tx1"/>
              </a:solidFill>
            </a:endParaRPr>
          </a:p>
        </p:txBody>
      </p:sp>
      <p:sp>
        <p:nvSpPr>
          <p:cNvPr id="3" name="Content Placeholder 2"/>
          <p:cNvSpPr>
            <a:spLocks noGrp="1"/>
          </p:cNvSpPr>
          <p:nvPr>
            <p:ph idx="1"/>
          </p:nvPr>
        </p:nvSpPr>
        <p:spPr>
          <a:xfrm>
            <a:off x="457200" y="1905000"/>
            <a:ext cx="8229600" cy="4221163"/>
          </a:xfrm>
        </p:spPr>
        <p:txBody>
          <a:bodyPr/>
          <a:lstStyle/>
          <a:p>
            <a:pPr marL="0" indent="0">
              <a:buNone/>
            </a:pPr>
            <a:r>
              <a:rPr lang="en-US" dirty="0">
                <a:solidFill>
                  <a:schemeClr val="tx1"/>
                </a:solidFill>
              </a:rPr>
              <a:t>As of </a:t>
            </a:r>
            <a:r>
              <a:rPr lang="en-US" dirty="0" smtClean="0">
                <a:solidFill>
                  <a:schemeClr val="tx1"/>
                </a:solidFill>
              </a:rPr>
              <a:t>July 1, 2015</a:t>
            </a:r>
            <a:r>
              <a:rPr lang="en-US" dirty="0">
                <a:solidFill>
                  <a:schemeClr val="tx1"/>
                </a:solidFill>
              </a:rPr>
              <a:t>, with the implementation of WIOA, </a:t>
            </a:r>
            <a:r>
              <a:rPr lang="en-US" dirty="0" smtClean="0">
                <a:solidFill>
                  <a:schemeClr val="tx1"/>
                </a:solidFill>
              </a:rPr>
              <a:t>WDB </a:t>
            </a:r>
            <a:r>
              <a:rPr lang="en-US" dirty="0">
                <a:solidFill>
                  <a:schemeClr val="tx1"/>
                </a:solidFill>
              </a:rPr>
              <a:t>approved credentials </a:t>
            </a:r>
            <a:r>
              <a:rPr lang="en-US" dirty="0" smtClean="0">
                <a:solidFill>
                  <a:schemeClr val="tx1"/>
                </a:solidFill>
              </a:rPr>
              <a:t>do not </a:t>
            </a:r>
            <a:r>
              <a:rPr lang="en-US" dirty="0">
                <a:solidFill>
                  <a:schemeClr val="tx1"/>
                </a:solidFill>
              </a:rPr>
              <a:t>count toward positive performance calculations, even if there is local policy stating otherwise</a:t>
            </a:r>
            <a:r>
              <a:rPr lang="en-US" dirty="0" smtClean="0">
                <a:solidFill>
                  <a:schemeClr val="tx1"/>
                </a:solidFill>
              </a:rPr>
              <a:t>.</a:t>
            </a:r>
          </a:p>
          <a:p>
            <a:pPr marL="0" indent="0">
              <a:buNone/>
            </a:pPr>
            <a:endParaRPr lang="en-US" dirty="0"/>
          </a:p>
        </p:txBody>
      </p:sp>
    </p:spTree>
    <p:extLst>
      <p:ext uri="{BB962C8B-B14F-4D97-AF65-F5344CB8AC3E}">
        <p14:creationId xmlns:p14="http://schemas.microsoft.com/office/powerpoint/2010/main" val="2193993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Performance Reporting</a:t>
            </a:r>
            <a:endParaRPr lang="en-US" dirty="0"/>
          </a:p>
        </p:txBody>
      </p:sp>
      <p:sp>
        <p:nvSpPr>
          <p:cNvPr id="10" name="Content Placeholder 9"/>
          <p:cNvSpPr>
            <a:spLocks noGrp="1"/>
          </p:cNvSpPr>
          <p:nvPr>
            <p:ph idx="1"/>
          </p:nvPr>
        </p:nvSpPr>
        <p:spPr/>
        <p:txBody>
          <a:bodyPr>
            <a:normAutofit fontScale="70000" lnSpcReduction="20000"/>
          </a:bodyPr>
          <a:lstStyle/>
          <a:p>
            <a:pPr marL="0" indent="0">
              <a:buNone/>
            </a:pPr>
            <a:r>
              <a:rPr lang="en-US" dirty="0" smtClean="0">
                <a:solidFill>
                  <a:schemeClr val="tx1"/>
                </a:solidFill>
              </a:rPr>
              <a:t>What we know: The credential measure started July 1, 2016.</a:t>
            </a:r>
          </a:p>
          <a:p>
            <a:pPr marL="0" indent="0">
              <a:buNone/>
            </a:pPr>
            <a:endParaRPr lang="en-US" dirty="0">
              <a:solidFill>
                <a:schemeClr val="tx1"/>
              </a:solidFill>
            </a:endParaRPr>
          </a:p>
          <a:p>
            <a:pPr marL="0" indent="0">
              <a:buNone/>
            </a:pPr>
            <a:r>
              <a:rPr lang="en-US" dirty="0" smtClean="0">
                <a:solidFill>
                  <a:schemeClr val="tx1"/>
                </a:solidFill>
              </a:rPr>
              <a:t>Participants </a:t>
            </a:r>
            <a:r>
              <a:rPr lang="en-US" dirty="0">
                <a:solidFill>
                  <a:schemeClr val="tx1"/>
                </a:solidFill>
              </a:rPr>
              <a:t>Earning a Credential (Numerator)</a:t>
            </a:r>
          </a:p>
          <a:p>
            <a:pPr marL="0" indent="0">
              <a:buNone/>
            </a:pPr>
            <a:endParaRPr lang="en-US" dirty="0" smtClean="0">
              <a:solidFill>
                <a:schemeClr val="tx1"/>
              </a:solidFill>
            </a:endParaRPr>
          </a:p>
          <a:p>
            <a:pPr marL="0" indent="0">
              <a:buNone/>
            </a:pPr>
            <a:r>
              <a:rPr lang="en-US" dirty="0" smtClean="0">
                <a:solidFill>
                  <a:schemeClr val="tx1"/>
                </a:solidFill>
              </a:rPr>
              <a:t>Number </a:t>
            </a:r>
            <a:r>
              <a:rPr lang="en-US" dirty="0">
                <a:solidFill>
                  <a:schemeClr val="tx1"/>
                </a:solidFill>
              </a:rPr>
              <a:t>of </a:t>
            </a:r>
            <a:r>
              <a:rPr lang="en-US" dirty="0" err="1">
                <a:solidFill>
                  <a:schemeClr val="tx1"/>
                </a:solidFill>
              </a:rPr>
              <a:t>exiters</a:t>
            </a:r>
            <a:r>
              <a:rPr lang="en-US" dirty="0">
                <a:solidFill>
                  <a:schemeClr val="tx1"/>
                </a:solidFill>
              </a:rPr>
              <a:t> enrolled in postsecondary education or training that obtained credential during participation or within 1 year after exit. OR Number of </a:t>
            </a:r>
            <a:r>
              <a:rPr lang="en-US" dirty="0" err="1">
                <a:solidFill>
                  <a:schemeClr val="tx1"/>
                </a:solidFill>
              </a:rPr>
              <a:t>exiters</a:t>
            </a:r>
            <a:r>
              <a:rPr lang="en-US" dirty="0">
                <a:solidFill>
                  <a:schemeClr val="tx1"/>
                </a:solidFill>
              </a:rPr>
              <a:t> enrolled in secondary education program and obtained secondary school diploma or equivalent during participation or within 1 year of exit AND were also employed or enrolled in education/training leading to a credential within 1 year after exit. </a:t>
            </a:r>
          </a:p>
          <a:p>
            <a:pPr marL="0" indent="0">
              <a:buNone/>
            </a:pPr>
            <a:r>
              <a:rPr lang="en-US" dirty="0">
                <a:solidFill>
                  <a:schemeClr val="tx1"/>
                </a:solidFill>
              </a:rPr>
              <a:t>________________________________________</a:t>
            </a:r>
          </a:p>
          <a:p>
            <a:pPr marL="0" indent="0">
              <a:buNone/>
            </a:pPr>
            <a:r>
              <a:rPr lang="en-US" dirty="0">
                <a:solidFill>
                  <a:schemeClr val="tx1"/>
                </a:solidFill>
              </a:rPr>
              <a:t>Total Participants in a Training or Education Program (Denominator)</a:t>
            </a:r>
          </a:p>
          <a:p>
            <a:pPr marL="0" indent="0">
              <a:buNone/>
            </a:pPr>
            <a:endParaRPr lang="en-US" dirty="0">
              <a:solidFill>
                <a:schemeClr val="tx1"/>
              </a:solidFill>
            </a:endParaRPr>
          </a:p>
          <a:p>
            <a:pPr marL="0" indent="0">
              <a:buNone/>
            </a:pPr>
            <a:r>
              <a:rPr lang="en-US" dirty="0">
                <a:solidFill>
                  <a:schemeClr val="tx1"/>
                </a:solidFill>
              </a:rPr>
              <a:t>Number of </a:t>
            </a:r>
            <a:r>
              <a:rPr lang="en-US" dirty="0" err="1">
                <a:solidFill>
                  <a:schemeClr val="tx1"/>
                </a:solidFill>
              </a:rPr>
              <a:t>exiters</a:t>
            </a:r>
            <a:r>
              <a:rPr lang="en-US" dirty="0">
                <a:solidFill>
                  <a:schemeClr val="tx1"/>
                </a:solidFill>
              </a:rPr>
              <a:t> enrolled in education/training program (excluding those in OJT or customized training</a:t>
            </a:r>
            <a:r>
              <a:rPr lang="en-US" dirty="0" smtClean="0">
                <a:solidFill>
                  <a:schemeClr val="tx1"/>
                </a:solidFill>
              </a:rPr>
              <a:t>). </a:t>
            </a:r>
            <a:r>
              <a:rPr lang="en-US" dirty="0">
                <a:solidFill>
                  <a:schemeClr val="tx1"/>
                </a:solidFill>
              </a:rPr>
              <a:t>Including Number of </a:t>
            </a:r>
            <a:r>
              <a:rPr lang="en-US" dirty="0" err="1">
                <a:solidFill>
                  <a:schemeClr val="tx1"/>
                </a:solidFill>
              </a:rPr>
              <a:t>exiters</a:t>
            </a:r>
            <a:r>
              <a:rPr lang="en-US" dirty="0">
                <a:solidFill>
                  <a:schemeClr val="tx1"/>
                </a:solidFill>
              </a:rPr>
              <a:t> enrolled in secondary school program at or above 9th grade level. (High School)</a:t>
            </a:r>
          </a:p>
          <a:p>
            <a:pPr marL="0" indent="0">
              <a:buNone/>
            </a:pPr>
            <a:endParaRPr lang="en-US" dirty="0">
              <a:solidFill>
                <a:schemeClr val="tx1"/>
              </a:solidFill>
            </a:endParaRPr>
          </a:p>
        </p:txBody>
      </p:sp>
    </p:spTree>
    <p:extLst>
      <p:ext uri="{BB962C8B-B14F-4D97-AF65-F5344CB8AC3E}">
        <p14:creationId xmlns:p14="http://schemas.microsoft.com/office/powerpoint/2010/main" val="1080720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Resources</a:t>
            </a:r>
            <a:endParaRPr lang="en-US" sz="4800" dirty="0"/>
          </a:p>
        </p:txBody>
      </p:sp>
      <p:sp>
        <p:nvSpPr>
          <p:cNvPr id="3" name="Content Placeholder 2"/>
          <p:cNvSpPr>
            <a:spLocks noGrp="1"/>
          </p:cNvSpPr>
          <p:nvPr>
            <p:ph idx="1"/>
          </p:nvPr>
        </p:nvSpPr>
        <p:spPr/>
        <p:txBody>
          <a:bodyPr/>
          <a:lstStyle/>
          <a:p>
            <a:r>
              <a:rPr lang="en-US" dirty="0" smtClean="0">
                <a:hlinkClick r:id="rId3"/>
              </a:rPr>
              <a:t>TEGL 15-10</a:t>
            </a:r>
            <a:endParaRPr lang="en-US" dirty="0" smtClean="0"/>
          </a:p>
          <a:p>
            <a:r>
              <a:rPr lang="en-US" dirty="0" smtClean="0">
                <a:hlinkClick r:id="rId4"/>
              </a:rPr>
              <a:t>TEGL 22-15</a:t>
            </a:r>
            <a:endParaRPr lang="en-US" dirty="0" smtClean="0"/>
          </a:p>
          <a:p>
            <a:r>
              <a:rPr lang="en-US" dirty="0" smtClean="0">
                <a:hlinkClick r:id="rId5"/>
              </a:rPr>
              <a:t>WIOA Manual</a:t>
            </a:r>
            <a:r>
              <a:rPr lang="en-US" dirty="0" smtClean="0"/>
              <a:t>- Chapter 8</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5" y="4115068"/>
            <a:ext cx="2209800" cy="2209800"/>
          </a:xfrm>
          <a:prstGeom prst="rect">
            <a:avLst/>
          </a:prstGeom>
        </p:spPr>
      </p:pic>
      <p:sp>
        <p:nvSpPr>
          <p:cNvPr id="5" name="TextBox 4"/>
          <p:cNvSpPr txBox="1"/>
          <p:nvPr/>
        </p:nvSpPr>
        <p:spPr>
          <a:xfrm>
            <a:off x="2743200" y="4876800"/>
            <a:ext cx="4953000"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Performance TEGL- To Be Released</a:t>
            </a:r>
          </a:p>
        </p:txBody>
      </p:sp>
    </p:spTree>
    <p:extLst>
      <p:ext uri="{BB962C8B-B14F-4D97-AF65-F5344CB8AC3E}">
        <p14:creationId xmlns:p14="http://schemas.microsoft.com/office/powerpoint/2010/main" val="1937358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endParaRPr lang="en-US" dirty="0"/>
          </a:p>
        </p:txBody>
      </p:sp>
      <p:sp>
        <p:nvSpPr>
          <p:cNvPr id="3" name="Subtitle 2"/>
          <p:cNvSpPr>
            <a:spLocks noGrp="1"/>
          </p:cNvSpPr>
          <p:nvPr>
            <p:ph type="subTitle" idx="1"/>
          </p:nvPr>
        </p:nvSpPr>
        <p:spPr/>
        <p:txBody>
          <a:bodyPr/>
          <a:lstStyle/>
          <a:p>
            <a:r>
              <a:rPr lang="en-US" dirty="0" smtClean="0">
                <a:solidFill>
                  <a:srgbClr val="0070C0"/>
                </a:solidFill>
              </a:rPr>
              <a:t>Thank you for attending.</a:t>
            </a:r>
          </a:p>
          <a:p>
            <a:r>
              <a:rPr lang="en-US" dirty="0" smtClean="0">
                <a:solidFill>
                  <a:srgbClr val="0070C0"/>
                </a:solidFill>
              </a:rPr>
              <a:t>Chelsea L. Mates</a:t>
            </a:r>
          </a:p>
          <a:p>
            <a:r>
              <a:rPr lang="en-US" dirty="0" smtClean="0">
                <a:solidFill>
                  <a:srgbClr val="0070C0"/>
                </a:solidFill>
              </a:rPr>
              <a:t>matesc@michigan.gov</a:t>
            </a:r>
            <a:endParaRPr lang="en-US" dirty="0">
              <a:solidFill>
                <a:srgbClr val="0070C0"/>
              </a:solidFill>
            </a:endParaRPr>
          </a:p>
        </p:txBody>
      </p:sp>
    </p:spTree>
    <p:extLst>
      <p:ext uri="{BB962C8B-B14F-4D97-AF65-F5344CB8AC3E}">
        <p14:creationId xmlns:p14="http://schemas.microsoft.com/office/powerpoint/2010/main" val="1480431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134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143000"/>
            <a:ext cx="3962400" cy="1066800"/>
          </a:xfrm>
        </p:spPr>
        <p:txBody>
          <a:bodyPr>
            <a:normAutofit/>
          </a:bodyPr>
          <a:lstStyle/>
          <a:p>
            <a:r>
              <a:rPr lang="en-US" sz="4800" dirty="0" smtClean="0">
                <a:solidFill>
                  <a:schemeClr val="tx1"/>
                </a:solidFill>
              </a:rPr>
              <a:t>Ask Yourself</a:t>
            </a:r>
            <a:endParaRPr lang="en-US" sz="4800" dirty="0">
              <a:solidFill>
                <a:schemeClr val="tx1"/>
              </a:solidFill>
            </a:endParaRPr>
          </a:p>
        </p:txBody>
      </p:sp>
      <p:sp>
        <p:nvSpPr>
          <p:cNvPr id="3" name="Content Placeholder 2"/>
          <p:cNvSpPr>
            <a:spLocks noGrp="1"/>
          </p:cNvSpPr>
          <p:nvPr>
            <p:ph sz="half" idx="1"/>
          </p:nvPr>
        </p:nvSpPr>
        <p:spPr>
          <a:xfrm>
            <a:off x="457200" y="2209800"/>
            <a:ext cx="4038600" cy="3916363"/>
          </a:xfrm>
        </p:spPr>
        <p:txBody>
          <a:bodyPr/>
          <a:lstStyle/>
          <a:p>
            <a:pPr marL="0" indent="0">
              <a:buNone/>
            </a:pPr>
            <a:r>
              <a:rPr lang="en-US" sz="4000" dirty="0">
                <a:solidFill>
                  <a:schemeClr val="accent5">
                    <a:lumMod val="50000"/>
                  </a:schemeClr>
                </a:solidFill>
              </a:rPr>
              <a:t>Is the program comprised of more than one course?</a:t>
            </a:r>
          </a:p>
          <a:p>
            <a:pPr marL="0" indent="0">
              <a:buNone/>
            </a:pPr>
            <a:endParaRPr lang="en-US" dirty="0"/>
          </a:p>
        </p:txBody>
      </p:sp>
      <p:sp>
        <p:nvSpPr>
          <p:cNvPr id="4" name="Content Placeholder 3"/>
          <p:cNvSpPr>
            <a:spLocks noGrp="1"/>
          </p:cNvSpPr>
          <p:nvPr>
            <p:ph sz="half" idx="2"/>
          </p:nvPr>
        </p:nvSpPr>
        <p:spPr>
          <a:xfrm>
            <a:off x="4648200" y="2143125"/>
            <a:ext cx="4038600" cy="3983038"/>
          </a:xfrm>
        </p:spPr>
        <p:txBody>
          <a:bodyPr/>
          <a:lstStyle/>
          <a:p>
            <a:pPr>
              <a:buFont typeface="Wingdings" panose="05000000000000000000" pitchFamily="2" charset="2"/>
              <a:buChar char="ü"/>
            </a:pPr>
            <a:r>
              <a:rPr lang="en-US" dirty="0" smtClean="0">
                <a:solidFill>
                  <a:schemeClr val="tx1"/>
                </a:solidFill>
              </a:rPr>
              <a:t>Program descriptions in college or training provider catalogues</a:t>
            </a:r>
          </a:p>
          <a:p>
            <a:pPr>
              <a:buFont typeface="Wingdings" panose="05000000000000000000" pitchFamily="2" charset="2"/>
              <a:buChar char="ü"/>
            </a:pPr>
            <a:r>
              <a:rPr lang="en-US" dirty="0" smtClean="0">
                <a:solidFill>
                  <a:schemeClr val="tx1"/>
                </a:solidFill>
              </a:rPr>
              <a:t>Occupational licensing and certification requirements by the certifying agency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90600"/>
            <a:ext cx="1791490" cy="1152525"/>
          </a:xfrm>
          <a:prstGeom prst="rect">
            <a:avLst/>
          </a:prstGeom>
        </p:spPr>
      </p:pic>
    </p:spTree>
    <p:extLst>
      <p:ext uri="{BB962C8B-B14F-4D97-AF65-F5344CB8AC3E}">
        <p14:creationId xmlns:p14="http://schemas.microsoft.com/office/powerpoint/2010/main" val="1026745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325"/>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2362200"/>
            <a:ext cx="4038600" cy="3763963"/>
          </a:xfrm>
        </p:spPr>
        <p:txBody>
          <a:bodyPr>
            <a:normAutofit fontScale="70000" lnSpcReduction="20000"/>
          </a:bodyPr>
          <a:lstStyle/>
          <a:p>
            <a:pPr marL="0" indent="0">
              <a:buNone/>
            </a:pPr>
            <a:r>
              <a:rPr lang="en-US" sz="4400" dirty="0" smtClean="0">
                <a:solidFill>
                  <a:schemeClr val="accent5">
                    <a:lumMod val="50000"/>
                  </a:schemeClr>
                </a:solidFill>
              </a:rPr>
              <a:t>Does the training program have a clear structure and standardized mechanism of delivery?</a:t>
            </a:r>
          </a:p>
        </p:txBody>
      </p:sp>
      <p:sp>
        <p:nvSpPr>
          <p:cNvPr id="4" name="Content Placeholder 3"/>
          <p:cNvSpPr>
            <a:spLocks noGrp="1"/>
          </p:cNvSpPr>
          <p:nvPr>
            <p:ph sz="half" idx="2"/>
          </p:nvPr>
        </p:nvSpPr>
        <p:spPr>
          <a:xfrm>
            <a:off x="4648200" y="1828800"/>
            <a:ext cx="4038600" cy="4525963"/>
          </a:xfrm>
        </p:spPr>
        <p:txBody>
          <a:bodyPr>
            <a:normAutofit fontScale="70000" lnSpcReduction="20000"/>
          </a:bodyPr>
          <a:lstStyle/>
          <a:p>
            <a:endParaRPr lang="en-US" dirty="0"/>
          </a:p>
          <a:p>
            <a:pPr>
              <a:buFont typeface="Wingdings" panose="05000000000000000000" pitchFamily="2" charset="2"/>
              <a:buChar char="ü"/>
            </a:pPr>
            <a:r>
              <a:rPr lang="en-US" dirty="0" smtClean="0">
                <a:solidFill>
                  <a:schemeClr val="tx1"/>
                </a:solidFill>
              </a:rPr>
              <a:t>Lesson </a:t>
            </a:r>
            <a:r>
              <a:rPr lang="en-US" dirty="0">
                <a:solidFill>
                  <a:schemeClr val="tx1"/>
                </a:solidFill>
              </a:rPr>
              <a:t>plan(s</a:t>
            </a:r>
            <a:r>
              <a:rPr lang="en-US" dirty="0" smtClean="0">
                <a:solidFill>
                  <a:schemeClr val="tx1"/>
                </a:solidFill>
              </a:rPr>
              <a:t>) and curriculum </a:t>
            </a:r>
            <a:endParaRPr lang="en-US" dirty="0">
              <a:solidFill>
                <a:schemeClr val="tx1"/>
              </a:solidFill>
            </a:endParaRPr>
          </a:p>
          <a:p>
            <a:pPr>
              <a:buFont typeface="Wingdings" panose="05000000000000000000" pitchFamily="2" charset="2"/>
              <a:buChar char="ü"/>
            </a:pPr>
            <a:r>
              <a:rPr lang="en-US" dirty="0" smtClean="0">
                <a:solidFill>
                  <a:schemeClr val="tx1"/>
                </a:solidFill>
              </a:rPr>
              <a:t>Class </a:t>
            </a:r>
            <a:r>
              <a:rPr lang="en-US" dirty="0">
                <a:solidFill>
                  <a:schemeClr val="tx1"/>
                </a:solidFill>
              </a:rPr>
              <a:t>syllabus </a:t>
            </a:r>
          </a:p>
          <a:p>
            <a:pPr>
              <a:buFont typeface="Wingdings" panose="05000000000000000000" pitchFamily="2" charset="2"/>
              <a:buChar char="ü"/>
            </a:pPr>
            <a:r>
              <a:rPr lang="en-US" dirty="0" smtClean="0">
                <a:solidFill>
                  <a:schemeClr val="tx1"/>
                </a:solidFill>
              </a:rPr>
              <a:t>Prerequisites </a:t>
            </a:r>
            <a:r>
              <a:rPr lang="en-US" dirty="0">
                <a:solidFill>
                  <a:schemeClr val="tx1"/>
                </a:solidFill>
              </a:rPr>
              <a:t>- i.e., the program is completed through a series of training activities that build upon each other to expand the student's breadth and depth of knowledge and skills. </a:t>
            </a:r>
          </a:p>
          <a:p>
            <a:pPr>
              <a:buFont typeface="Wingdings" panose="05000000000000000000" pitchFamily="2" charset="2"/>
              <a:buChar char="ü"/>
            </a:pPr>
            <a:r>
              <a:rPr lang="en-US" dirty="0" smtClean="0">
                <a:solidFill>
                  <a:schemeClr val="tx1"/>
                </a:solidFill>
              </a:rPr>
              <a:t>Evidence </a:t>
            </a:r>
            <a:r>
              <a:rPr lang="en-US" dirty="0">
                <a:solidFill>
                  <a:schemeClr val="tx1"/>
                </a:solidFill>
              </a:rPr>
              <a:t>based on lesson plans, curricula, etc. that instructors typically teach the course in the same sequence, according to the same schedule, each time the course is offered.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930910"/>
            <a:ext cx="1528935" cy="983615"/>
          </a:xfrm>
          <a:prstGeom prst="rect">
            <a:avLst/>
          </a:prstGeom>
        </p:spPr>
      </p:pic>
    </p:spTree>
    <p:extLst>
      <p:ext uri="{BB962C8B-B14F-4D97-AF65-F5344CB8AC3E}">
        <p14:creationId xmlns:p14="http://schemas.microsoft.com/office/powerpoint/2010/main" val="187890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90600"/>
            <a:ext cx="6324599" cy="1066800"/>
          </a:xfrm>
        </p:spPr>
        <p:txBody>
          <a:bodyPr/>
          <a:lstStyle/>
          <a:p>
            <a:r>
              <a:rPr lang="en-US" sz="4800" dirty="0">
                <a:solidFill>
                  <a:prstClr val="black"/>
                </a:solidFill>
              </a:rPr>
              <a:t>Ask Yourself</a:t>
            </a:r>
            <a:endParaRPr lang="en-US" dirty="0"/>
          </a:p>
        </p:txBody>
      </p:sp>
      <p:sp>
        <p:nvSpPr>
          <p:cNvPr id="3" name="Content Placeholder 2"/>
          <p:cNvSpPr>
            <a:spLocks noGrp="1"/>
          </p:cNvSpPr>
          <p:nvPr>
            <p:ph sz="half" idx="1"/>
          </p:nvPr>
        </p:nvSpPr>
        <p:spPr>
          <a:xfrm>
            <a:off x="457200" y="1828800"/>
            <a:ext cx="4038600" cy="4297363"/>
          </a:xfrm>
        </p:spPr>
        <p:txBody>
          <a:bodyPr>
            <a:normAutofit fontScale="55000" lnSpcReduction="20000"/>
          </a:bodyPr>
          <a:lstStyle/>
          <a:p>
            <a:pPr marL="0" indent="0">
              <a:buNone/>
            </a:pPr>
            <a:r>
              <a:rPr lang="en-US" sz="4400" dirty="0">
                <a:solidFill>
                  <a:schemeClr val="accent5">
                    <a:lumMod val="50000"/>
                  </a:schemeClr>
                </a:solidFill>
              </a:rPr>
              <a:t>Does the program fulfill a specific set of occupational requirements with clear and measurable goals and objectives</a:t>
            </a:r>
            <a:r>
              <a:rPr lang="en-US" sz="4400" dirty="0" smtClean="0">
                <a:solidFill>
                  <a:schemeClr val="accent5">
                    <a:lumMod val="50000"/>
                  </a:schemeClr>
                </a:solidFill>
              </a:rPr>
              <a:t>?</a:t>
            </a:r>
          </a:p>
          <a:p>
            <a:pPr marL="0" indent="0">
              <a:buNone/>
            </a:pPr>
            <a:endParaRPr lang="en-US" sz="4400" dirty="0" smtClean="0">
              <a:solidFill>
                <a:schemeClr val="accent5">
                  <a:lumMod val="50000"/>
                </a:schemeClr>
              </a:solidFill>
            </a:endParaRPr>
          </a:p>
          <a:p>
            <a:pPr marL="0" indent="0">
              <a:buNone/>
            </a:pPr>
            <a:r>
              <a:rPr lang="en-US" sz="4400" dirty="0" smtClean="0">
                <a:solidFill>
                  <a:schemeClr val="accent5">
                    <a:lumMod val="50000"/>
                  </a:schemeClr>
                </a:solidFill>
              </a:rPr>
              <a:t>Will the credential holder be able to function effectively on the first day on the job/early in employment with minimal supervision?</a:t>
            </a:r>
            <a:endParaRPr lang="en-US" sz="4400" dirty="0">
              <a:solidFill>
                <a:schemeClr val="accent5">
                  <a:lumMod val="50000"/>
                </a:schemeClr>
              </a:solidFill>
            </a:endParaRPr>
          </a:p>
          <a:p>
            <a:endParaRPr lang="en-US" sz="2400" dirty="0">
              <a:solidFill>
                <a:schemeClr val="accent5">
                  <a:lumMod val="50000"/>
                </a:schemeClr>
              </a:solidFill>
            </a:endParaRPr>
          </a:p>
        </p:txBody>
      </p:sp>
      <p:sp>
        <p:nvSpPr>
          <p:cNvPr id="5" name="Content Placeholder 4"/>
          <p:cNvSpPr>
            <a:spLocks noGrp="1"/>
          </p:cNvSpPr>
          <p:nvPr>
            <p:ph sz="half" idx="2"/>
          </p:nvPr>
        </p:nvSpPr>
        <p:spPr>
          <a:xfrm>
            <a:off x="4648200" y="1600200"/>
            <a:ext cx="4038600" cy="4800600"/>
          </a:xfrm>
        </p:spPr>
        <p:txBody>
          <a:bodyPr>
            <a:normAutofit fontScale="55000" lnSpcReduction="20000"/>
          </a:bodyPr>
          <a:lstStyle/>
          <a:p>
            <a:pPr>
              <a:buFont typeface="Wingdings" panose="05000000000000000000" pitchFamily="2" charset="2"/>
              <a:buChar char="ü"/>
            </a:pPr>
            <a:r>
              <a:rPr lang="en-US" sz="3300" dirty="0" smtClean="0"/>
              <a:t>Job </a:t>
            </a:r>
            <a:r>
              <a:rPr lang="en-US" sz="3300" dirty="0"/>
              <a:t>qualifications or pre-requisites (e.g., licensure, certification or any other evidence the prospective employee must provide as evidence of competency in order to be hired). </a:t>
            </a:r>
          </a:p>
          <a:p>
            <a:pPr>
              <a:buFont typeface="Wingdings" panose="05000000000000000000" pitchFamily="2" charset="2"/>
              <a:buChar char="ü"/>
            </a:pPr>
            <a:r>
              <a:rPr lang="en-US" sz="3300" dirty="0" smtClean="0"/>
              <a:t>Once </a:t>
            </a:r>
            <a:r>
              <a:rPr lang="en-US" sz="3300" dirty="0"/>
              <a:t>all training and testing is completed, what does the student obtain for his/her effort? (e.g., license to practice, certificates of competency, eligibility for higher levels of training and education). </a:t>
            </a:r>
          </a:p>
          <a:p>
            <a:pPr>
              <a:buFont typeface="Wingdings" panose="05000000000000000000" pitchFamily="2" charset="2"/>
              <a:buChar char="ü"/>
            </a:pPr>
            <a:r>
              <a:rPr lang="en-US" sz="3300" dirty="0" smtClean="0"/>
              <a:t>The </a:t>
            </a:r>
            <a:r>
              <a:rPr lang="en-US" sz="3300" dirty="0"/>
              <a:t>individual can perform the work required by the occupation without additional training immediately after hiring. For example, an emergency medical technician </a:t>
            </a:r>
            <a:r>
              <a:rPr lang="en-US" sz="3300" dirty="0" smtClean="0"/>
              <a:t>(</a:t>
            </a:r>
            <a:r>
              <a:rPr lang="en-US" sz="3300" dirty="0"/>
              <a:t>EMT) can perform Cardiopulmonary Resuscitation (CPR) on a patient at the time of hiring by an ambulance service.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57200"/>
            <a:ext cx="1673044" cy="1076325"/>
          </a:xfrm>
          <a:prstGeom prst="rect">
            <a:avLst/>
          </a:prstGeom>
        </p:spPr>
      </p:pic>
    </p:spTree>
    <p:extLst>
      <p:ext uri="{BB962C8B-B14F-4D97-AF65-F5344CB8AC3E}">
        <p14:creationId xmlns:p14="http://schemas.microsoft.com/office/powerpoint/2010/main" val="424326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13775</TotalTime>
  <Words>2448</Words>
  <Application>Microsoft Office PowerPoint</Application>
  <PresentationFormat>On-screen Show (4:3)</PresentationFormat>
  <Paragraphs>337</Paragraphs>
  <Slides>58</Slides>
  <Notes>11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High Quality Credentialing</vt:lpstr>
      <vt:lpstr>PowerPoint Presentation</vt:lpstr>
      <vt:lpstr>What is an industry recognized credential? </vt:lpstr>
      <vt:lpstr>   Defining Credentials</vt:lpstr>
      <vt:lpstr>Credential Criteria </vt:lpstr>
      <vt:lpstr>PowerPoint Presentation</vt:lpstr>
      <vt:lpstr>Ask Yourself</vt:lpstr>
      <vt:lpstr>Ask Yourself</vt:lpstr>
      <vt:lpstr>Ask Yourself</vt:lpstr>
      <vt:lpstr>Ask Yourself</vt:lpstr>
      <vt:lpstr>Ask Yourself</vt:lpstr>
      <vt:lpstr>Ask Yourself</vt:lpstr>
      <vt:lpstr>Ask Yourself</vt:lpstr>
      <vt:lpstr>Issuing Parties</vt:lpstr>
      <vt:lpstr>Why Credentials Matter</vt:lpstr>
      <vt:lpstr>Why Credentials Matter</vt:lpstr>
      <vt:lpstr>Begin challenging your own assumptions. Your assumptions are your windows on the world. Scrub them off every once in while, or the light won't come in. –Alan Alda</vt:lpstr>
      <vt:lpstr>National Dialogue</vt:lpstr>
      <vt:lpstr>What is badging?</vt:lpstr>
      <vt:lpstr>State and Local Dialogue  Download Here</vt:lpstr>
      <vt:lpstr>Fast Facts</vt:lpstr>
      <vt:lpstr>PowerPoint Presentation</vt:lpstr>
      <vt:lpstr>Highlight: Occupation Fast Facts</vt:lpstr>
      <vt:lpstr>PowerPoint Presentation</vt:lpstr>
      <vt:lpstr>Is the occupation suitable for the participant?</vt:lpstr>
      <vt:lpstr>Plan B</vt:lpstr>
      <vt:lpstr>PowerPoint Presentation</vt:lpstr>
      <vt:lpstr>PowerPoint Presentation</vt:lpstr>
      <vt:lpstr>Best Practice: Michigan Works! Agency in partnership with Mid-Michigan Community College and Montcalm Community College  View the web page here.</vt:lpstr>
      <vt:lpstr>PowerPoint Presentation</vt:lpstr>
      <vt:lpstr>Rapid Response Recruitment Flyer </vt:lpstr>
      <vt:lpstr>Best Practice: Great Lakes Bay in partnership with Delta College  Visit the webpage here. </vt:lpstr>
      <vt:lpstr>PowerPoint Presentation</vt:lpstr>
      <vt:lpstr>PowerPoint Presentation</vt:lpstr>
      <vt:lpstr>Fast Start Application</vt:lpstr>
      <vt:lpstr>Fast Start Application Continued</vt:lpstr>
      <vt:lpstr>  Fast Start Results:  October 20th, 2008 through August 24, 2015 </vt:lpstr>
      <vt:lpstr>Who are we missing?</vt:lpstr>
      <vt:lpstr>Veterans</vt:lpstr>
      <vt:lpstr>PowerPoint Presentation</vt:lpstr>
      <vt:lpstr>PowerPoint Presentation</vt:lpstr>
      <vt:lpstr>Michigan Legislation</vt:lpstr>
      <vt:lpstr>Military Medic to Paramedic</vt:lpstr>
      <vt:lpstr>PowerPoint Presentation</vt:lpstr>
      <vt:lpstr>Frequently Asked Questions</vt:lpstr>
      <vt:lpstr>Frequently Asked Questions</vt:lpstr>
      <vt:lpstr>Frequently Asked Questions</vt:lpstr>
      <vt:lpstr>Frequently Asked Questions</vt:lpstr>
      <vt:lpstr>Frequently Asked Questions</vt:lpstr>
      <vt:lpstr>In addition to industry-recognized credentials, stackable occupational certificates add to a young adult’s portfolio. </vt:lpstr>
      <vt:lpstr>Frequently Asked Questions</vt:lpstr>
      <vt:lpstr>Frequently Asked Questions</vt:lpstr>
      <vt:lpstr>Frequently Asked Questions</vt:lpstr>
      <vt:lpstr>Frequently Asked Questions</vt:lpstr>
      <vt:lpstr>Performance Reporting:  From WIA to WIOA</vt:lpstr>
      <vt:lpstr>Performance Reporting</vt:lpstr>
      <vt:lpstr>Resources</vt:lpstr>
      <vt:lpstr>Questions?</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 Cindy (WDA)</dc:creator>
  <cp:lastModifiedBy>MACAE Office</cp:lastModifiedBy>
  <cp:revision>126</cp:revision>
  <cp:lastPrinted>2016-10-13T17:00:04Z</cp:lastPrinted>
  <dcterms:created xsi:type="dcterms:W3CDTF">2013-04-17T17:41:18Z</dcterms:created>
  <dcterms:modified xsi:type="dcterms:W3CDTF">2016-10-19T17:38:44Z</dcterms:modified>
</cp:coreProperties>
</file>