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4" r:id="rId3"/>
    <p:sldId id="271" r:id="rId4"/>
    <p:sldId id="316" r:id="rId5"/>
    <p:sldId id="296" r:id="rId6"/>
    <p:sldId id="322" r:id="rId7"/>
    <p:sldId id="293" r:id="rId8"/>
    <p:sldId id="292" r:id="rId9"/>
    <p:sldId id="301" r:id="rId10"/>
    <p:sldId id="295" r:id="rId11"/>
    <p:sldId id="297" r:id="rId12"/>
    <p:sldId id="298" r:id="rId13"/>
    <p:sldId id="323" r:id="rId14"/>
    <p:sldId id="272" r:id="rId15"/>
    <p:sldId id="273" r:id="rId16"/>
    <p:sldId id="257" r:id="rId17"/>
    <p:sldId id="275" r:id="rId18"/>
    <p:sldId id="276" r:id="rId19"/>
    <p:sldId id="304" r:id="rId20"/>
    <p:sldId id="331" r:id="rId21"/>
    <p:sldId id="305" r:id="rId22"/>
    <p:sldId id="319" r:id="rId23"/>
    <p:sldId id="320" r:id="rId24"/>
    <p:sldId id="307" r:id="rId25"/>
    <p:sldId id="308" r:id="rId26"/>
    <p:sldId id="280" r:id="rId27"/>
    <p:sldId id="277" r:id="rId28"/>
    <p:sldId id="318" r:id="rId29"/>
    <p:sldId id="326" r:id="rId30"/>
    <p:sldId id="303" r:id="rId31"/>
    <p:sldId id="324" r:id="rId32"/>
    <p:sldId id="306" r:id="rId33"/>
    <p:sldId id="325" r:id="rId34"/>
    <p:sldId id="327" r:id="rId35"/>
    <p:sldId id="314" r:id="rId36"/>
    <p:sldId id="310" r:id="rId37"/>
    <p:sldId id="302" r:id="rId38"/>
    <p:sldId id="311" r:id="rId39"/>
    <p:sldId id="281" r:id="rId40"/>
    <p:sldId id="282" r:id="rId41"/>
    <p:sldId id="330" r:id="rId42"/>
    <p:sldId id="283" r:id="rId43"/>
    <p:sldId id="3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82446" autoAdjust="0"/>
  </p:normalViewPr>
  <p:slideViewPr>
    <p:cSldViewPr>
      <p:cViewPr varScale="1">
        <p:scale>
          <a:sx n="75" d="100"/>
          <a:sy n="75" d="100"/>
        </p:scale>
        <p:origin x="18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users\tkucharek\tkucharek's%20Documents\Staff\Peter\Copy%20of%20Washtenaw%20Literacy%20Counci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explosion val="25"/>
          <c:dPt>
            <c:idx val="0"/>
            <c:bubble3D val="0"/>
            <c:spPr>
              <a:solidFill>
                <a:schemeClr val="accent5">
                  <a:lumMod val="60000"/>
                  <a:lumOff val="40000"/>
                </a:schemeClr>
              </a:solidFill>
            </c:spPr>
            <c:extLst>
              <c:ext xmlns:c16="http://schemas.microsoft.com/office/drawing/2014/chart" uri="{C3380CC4-5D6E-409C-BE32-E72D297353CC}">
                <c16:uniqueId val="{00000001-6E69-4970-A766-D79239016F53}"/>
              </c:ext>
            </c:extLst>
          </c:dPt>
          <c:dPt>
            <c:idx val="1"/>
            <c:bubble3D val="0"/>
            <c:spPr>
              <a:solidFill>
                <a:srgbClr val="FFC000"/>
              </a:solidFill>
              <a:ln>
                <a:noFill/>
              </a:ln>
            </c:spPr>
            <c:extLst>
              <c:ext xmlns:c16="http://schemas.microsoft.com/office/drawing/2014/chart" uri="{C3380CC4-5D6E-409C-BE32-E72D297353CC}">
                <c16:uniqueId val="{00000003-6E69-4970-A766-D79239016F53}"/>
              </c:ext>
            </c:extLst>
          </c:dPt>
          <c:val>
            <c:numRef>
              <c:f>Sheet1!$E$27:$E$28</c:f>
              <c:numCache>
                <c:formatCode>0%</c:formatCode>
                <c:ptCount val="2"/>
                <c:pt idx="0">
                  <c:v>0.93</c:v>
                </c:pt>
                <c:pt idx="1">
                  <c:v>7.0000000000000007E-2</c:v>
                </c:pt>
              </c:numCache>
            </c:numRef>
          </c:val>
          <c:extLst>
            <c:ext xmlns:c16="http://schemas.microsoft.com/office/drawing/2014/chart" uri="{C3380CC4-5D6E-409C-BE32-E72D297353CC}">
              <c16:uniqueId val="{00000004-6E69-4970-A766-D79239016F5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7777777777778"/>
          <c:y val="4.3650704376238685E-2"/>
          <c:w val="0.58333333333333337"/>
          <c:h val="0.97222222222222221"/>
        </c:manualLayout>
      </c:layout>
      <c:doughnutChart>
        <c:varyColors val="1"/>
        <c:ser>
          <c:idx val="0"/>
          <c:order val="0"/>
          <c:explosion val="25"/>
          <c:dPt>
            <c:idx val="0"/>
            <c:bubble3D val="0"/>
            <c:spPr>
              <a:solidFill>
                <a:schemeClr val="tx2">
                  <a:lumMod val="40000"/>
                  <a:lumOff val="60000"/>
                </a:schemeClr>
              </a:solidFill>
            </c:spPr>
            <c:extLst>
              <c:ext xmlns:c16="http://schemas.microsoft.com/office/drawing/2014/chart" uri="{C3380CC4-5D6E-409C-BE32-E72D297353CC}">
                <c16:uniqueId val="{00000001-FDA3-4054-8E80-81D251B586C5}"/>
              </c:ext>
            </c:extLst>
          </c:dPt>
          <c:dPt>
            <c:idx val="1"/>
            <c:bubble3D val="0"/>
            <c:explosion val="4"/>
            <c:spPr>
              <a:solidFill>
                <a:schemeClr val="accent6">
                  <a:lumMod val="75000"/>
                </a:schemeClr>
              </a:solidFill>
            </c:spPr>
            <c:extLst>
              <c:ext xmlns:c16="http://schemas.microsoft.com/office/drawing/2014/chart" uri="{C3380CC4-5D6E-409C-BE32-E72D297353CC}">
                <c16:uniqueId val="{00000003-FDA3-4054-8E80-81D251B586C5}"/>
              </c:ext>
            </c:extLst>
          </c:dPt>
          <c:val>
            <c:numRef>
              <c:f>Sheet1!$D$27:$D$28</c:f>
              <c:numCache>
                <c:formatCode>0%</c:formatCode>
                <c:ptCount val="2"/>
                <c:pt idx="0">
                  <c:v>0.95</c:v>
                </c:pt>
                <c:pt idx="1">
                  <c:v>0.05</c:v>
                </c:pt>
              </c:numCache>
            </c:numRef>
          </c:val>
          <c:extLst>
            <c:ext xmlns:c16="http://schemas.microsoft.com/office/drawing/2014/chart" uri="{C3380CC4-5D6E-409C-BE32-E72D297353CC}">
              <c16:uniqueId val="{00000004-FDA3-4054-8E80-81D251B586C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AB7-4A4F-9C58-4D7E5C9772D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AB7-4A4F-9C58-4D7E5C9772D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AB7-4A4F-9C58-4D7E5C9772D6}"/>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'2015'!$J$3:$L$3</c:f>
              <c:strCache>
                <c:ptCount val="3"/>
                <c:pt idx="0">
                  <c:v>Remained in Program</c:v>
                </c:pt>
                <c:pt idx="1">
                  <c:v>Completed Program</c:v>
                </c:pt>
                <c:pt idx="2">
                  <c:v>Dropped Out Before Completing</c:v>
                </c:pt>
              </c:strCache>
            </c:strRef>
          </c:cat>
          <c:val>
            <c:numRef>
              <c:f>'2015'!$J$4:$L$4</c:f>
              <c:numCache>
                <c:formatCode>#,##0</c:formatCode>
                <c:ptCount val="3"/>
                <c:pt idx="0">
                  <c:v>1488</c:v>
                </c:pt>
                <c:pt idx="1">
                  <c:v>3236</c:v>
                </c:pt>
                <c:pt idx="2">
                  <c:v>4883</c:v>
                </c:pt>
              </c:numCache>
            </c:numRef>
          </c:val>
          <c:extLst>
            <c:ext xmlns:c16="http://schemas.microsoft.com/office/drawing/2014/chart" uri="{C3380CC4-5D6E-409C-BE32-E72D297353CC}">
              <c16:uniqueId val="{00000006-7AB7-4A4F-9C58-4D7E5C9772D6}"/>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ED9-4A8D-9321-E19A76B39A6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ED9-4A8D-9321-E19A76B39A6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ED9-4A8D-9321-E19A76B39A6C}"/>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'2015'!$J$3:$L$3</c:f>
              <c:strCache>
                <c:ptCount val="3"/>
                <c:pt idx="0">
                  <c:v>Remained in Program</c:v>
                </c:pt>
                <c:pt idx="1">
                  <c:v>Completed Program</c:v>
                </c:pt>
                <c:pt idx="2">
                  <c:v>Dropped Out Before Completing</c:v>
                </c:pt>
              </c:strCache>
            </c:strRef>
          </c:cat>
          <c:val>
            <c:numRef>
              <c:f>'2015'!$J$5:$L$5</c:f>
              <c:numCache>
                <c:formatCode>#,##0</c:formatCode>
                <c:ptCount val="3"/>
                <c:pt idx="0" formatCode="General">
                  <c:v>865</c:v>
                </c:pt>
                <c:pt idx="1">
                  <c:v>1800</c:v>
                </c:pt>
                <c:pt idx="2">
                  <c:v>3382</c:v>
                </c:pt>
              </c:numCache>
            </c:numRef>
          </c:val>
          <c:extLst>
            <c:ext xmlns:c16="http://schemas.microsoft.com/office/drawing/2014/chart" uri="{C3380CC4-5D6E-409C-BE32-E72D297353CC}">
              <c16:uniqueId val="{00000006-8ED9-4A8D-9321-E19A76B39A6C}"/>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7FD-4F08-8940-1A56A7FB546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7FD-4F08-8940-1A56A7FB546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7FD-4F08-8940-1A56A7FB546F}"/>
              </c:ext>
            </c:extLst>
          </c:dPt>
          <c:dLbls>
            <c:dLbl>
              <c:idx val="0"/>
              <c:layout>
                <c:manualLayout>
                  <c:x val="6.6057524059492563E-3"/>
                  <c:y val="0"/>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486767279090113"/>
                      <c:h val="0.18001153906322134"/>
                    </c:manualLayout>
                  </c15:layout>
                </c:ext>
                <c:ext xmlns:c16="http://schemas.microsoft.com/office/drawing/2014/chart" uri="{C3380CC4-5D6E-409C-BE32-E72D297353CC}">
                  <c16:uniqueId val="{00000001-47FD-4F08-8940-1A56A7FB546F}"/>
                </c:ext>
              </c:extLst>
            </c:dLbl>
            <c:dLbl>
              <c:idx val="1"/>
              <c:layout>
                <c:manualLayout>
                  <c:x val="1.0609142607174103E-2"/>
                  <c:y val="0.154722715641027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7FD-4F08-8940-1A56A7FB546F}"/>
                </c:ext>
              </c:extLst>
            </c:dLbl>
            <c:dLbl>
              <c:idx val="2"/>
              <c:layout>
                <c:manualLayout>
                  <c:x val="-2.6388888888888889E-2"/>
                  <c:y val="-0.136703454208050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7FD-4F08-8940-1A56A7FB546F}"/>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'2015'!$J$3:$L$3</c:f>
              <c:strCache>
                <c:ptCount val="3"/>
                <c:pt idx="0">
                  <c:v>Remained in Program</c:v>
                </c:pt>
                <c:pt idx="1">
                  <c:v>Completed Program</c:v>
                </c:pt>
                <c:pt idx="2">
                  <c:v>Dropped Out Before Completing</c:v>
                </c:pt>
              </c:strCache>
            </c:strRef>
          </c:cat>
          <c:val>
            <c:numRef>
              <c:f>'2015'!$J$6:$L$6</c:f>
              <c:numCache>
                <c:formatCode>General</c:formatCode>
                <c:ptCount val="3"/>
                <c:pt idx="0">
                  <c:v>168</c:v>
                </c:pt>
                <c:pt idx="1">
                  <c:v>509</c:v>
                </c:pt>
                <c:pt idx="2" formatCode="#,##0">
                  <c:v>1538</c:v>
                </c:pt>
              </c:numCache>
            </c:numRef>
          </c:val>
          <c:extLst>
            <c:ext xmlns:c16="http://schemas.microsoft.com/office/drawing/2014/chart" uri="{C3380CC4-5D6E-409C-BE32-E72D297353CC}">
              <c16:uniqueId val="{00000006-47FD-4F08-8940-1A56A7FB546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1"/>
            <c:bubble3D val="0"/>
            <c:spPr>
              <a:solidFill>
                <a:srgbClr val="EBF6F9"/>
              </a:solidFill>
            </c:spPr>
            <c:extLst>
              <c:ext xmlns:c16="http://schemas.microsoft.com/office/drawing/2014/chart" uri="{C3380CC4-5D6E-409C-BE32-E72D297353CC}">
                <c16:uniqueId val="{00000001-4801-4870-89A3-8ADD26AD55F1}"/>
              </c:ext>
            </c:extLst>
          </c:dPt>
          <c:val>
            <c:numRef>
              <c:f>Sheet1!$C$27:$C$28</c:f>
              <c:numCache>
                <c:formatCode>0%</c:formatCode>
                <c:ptCount val="2"/>
                <c:pt idx="0">
                  <c:v>0.6</c:v>
                </c:pt>
                <c:pt idx="1">
                  <c:v>0.4</c:v>
                </c:pt>
              </c:numCache>
            </c:numRef>
          </c:val>
          <c:extLst>
            <c:ext xmlns:c16="http://schemas.microsoft.com/office/drawing/2014/chart" uri="{C3380CC4-5D6E-409C-BE32-E72D297353CC}">
              <c16:uniqueId val="{00000002-4801-4870-89A3-8ADD26AD55F1}"/>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E2F7D-090E-4897-B9EE-5039FCACC4A6}" type="datetimeFigureOut">
              <a:rPr lang="en-US" smtClean="0"/>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558AF-E915-40C2-BC5A-E555E6A6F329}" type="slidenum">
              <a:rPr lang="en-US" smtClean="0"/>
              <a:t>‹#›</a:t>
            </a:fld>
            <a:endParaRPr lang="en-US"/>
          </a:p>
        </p:txBody>
      </p:sp>
    </p:spTree>
    <p:extLst>
      <p:ext uri="{BB962C8B-B14F-4D97-AF65-F5344CB8AC3E}">
        <p14:creationId xmlns:p14="http://schemas.microsoft.com/office/powerpoint/2010/main" val="182500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49300"/>
            <a:ext cx="4570413" cy="3429000"/>
          </a:xfrm>
        </p:spPr>
      </p:sp>
      <p:sp>
        <p:nvSpPr>
          <p:cNvPr id="3" name="Notes Placeholder 2"/>
          <p:cNvSpPr>
            <a:spLocks noGrp="1"/>
          </p:cNvSpPr>
          <p:nvPr>
            <p:ph type="body" idx="1"/>
          </p:nvPr>
        </p:nvSpPr>
        <p:spPr/>
        <p:txBody>
          <a:bodyPr/>
          <a:lstStyle/>
          <a:p>
            <a:pPr marL="167897" indent="-167897">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1F5BC0E-8ECD-4334-989B-F00B3EFCF3A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1687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It is not money spent simply to help people. It is an overall investment in the economy and in the future.</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10</a:t>
            </a:fld>
            <a:endParaRPr lang="en-US"/>
          </a:p>
        </p:txBody>
      </p:sp>
    </p:spTree>
    <p:extLst>
      <p:ext uri="{BB962C8B-B14F-4D97-AF65-F5344CB8AC3E}">
        <p14:creationId xmlns:p14="http://schemas.microsoft.com/office/powerpoint/2010/main" val="197285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Don’t squint your</a:t>
            </a:r>
            <a:r>
              <a:rPr lang="en-US" baseline="0" dirty="0" smtClean="0"/>
              <a:t> eyes—this is just a graphic!  </a:t>
            </a:r>
            <a:r>
              <a:rPr lang="en-US" baseline="0" dirty="0" smtClean="0">
                <a:sym typeface="Wingdings" panose="05000000000000000000" pitchFamily="2" charset="2"/>
              </a:rPr>
              <a:t>  </a:t>
            </a:r>
          </a:p>
          <a:p>
            <a:pPr defTabSz="914350">
              <a:defRPr/>
            </a:pPr>
            <a:endParaRPr lang="en-US" baseline="0" dirty="0" smtClean="0">
              <a:sym typeface="Wingdings" panose="05000000000000000000" pitchFamily="2" charset="2"/>
            </a:endParaRPr>
          </a:p>
          <a:p>
            <a:pPr defTabSz="914350">
              <a:defRPr/>
            </a:pPr>
            <a:r>
              <a:rPr lang="en-US" dirty="0" smtClean="0"/>
              <a:t>It is in a separate line item (Sec. 107) of the School Aid Fund—separate to protect it from community pressures</a:t>
            </a:r>
            <a:r>
              <a:rPr lang="en-US" baseline="0" dirty="0" smtClean="0"/>
              <a:t> to put the money into K-12. As we unfortunately know, adult students are not a high priority for school districts and communities. We do need to fund K-12 better in this state, but we do not want adult education funds to get caught up in K-12 funds because adult education will always lose.</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11</a:t>
            </a:fld>
            <a:endParaRPr lang="en-US"/>
          </a:p>
        </p:txBody>
      </p:sp>
    </p:spTree>
    <p:extLst>
      <p:ext uri="{BB962C8B-B14F-4D97-AF65-F5344CB8AC3E}">
        <p14:creationId xmlns:p14="http://schemas.microsoft.com/office/powerpoint/2010/main" val="197285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73AFB6"/>
                </a:solidFill>
              </a:rPr>
              <a:t>With adequate resources, </a:t>
            </a:r>
            <a:br>
              <a:rPr lang="en-US" b="1" dirty="0" smtClean="0">
                <a:solidFill>
                  <a:srgbClr val="73AFB6"/>
                </a:solidFill>
              </a:rPr>
            </a:br>
            <a:r>
              <a:rPr lang="en-US" b="1" dirty="0" smtClean="0">
                <a:solidFill>
                  <a:srgbClr val="73AFB6"/>
                </a:solidFill>
              </a:rPr>
              <a:t>adult education can expand into:</a:t>
            </a:r>
            <a:endParaRPr lang="en-US" dirty="0" smtClean="0"/>
          </a:p>
          <a:p>
            <a:pPr>
              <a:buClr>
                <a:schemeClr val="accent4"/>
              </a:buClr>
              <a:buFont typeface="Wingdings" panose="05000000000000000000" pitchFamily="2" charset="2"/>
              <a:buChar char="Ø"/>
            </a:pPr>
            <a:r>
              <a:rPr lang="x-none" sz="1200" dirty="0" smtClean="0"/>
              <a:t>community colleges</a:t>
            </a:r>
            <a:endParaRPr lang="en-US" sz="1200" dirty="0" smtClean="0"/>
          </a:p>
          <a:p>
            <a:pPr>
              <a:buClr>
                <a:schemeClr val="accent4"/>
              </a:buClr>
              <a:buFont typeface="Wingdings" panose="05000000000000000000" pitchFamily="2" charset="2"/>
              <a:buChar char="Ø"/>
            </a:pPr>
            <a:r>
              <a:rPr lang="en-US" sz="1200" dirty="0" smtClean="0"/>
              <a:t>workplaces</a:t>
            </a:r>
          </a:p>
          <a:p>
            <a:pPr>
              <a:buClr>
                <a:schemeClr val="accent4"/>
              </a:buClr>
              <a:buFont typeface="Wingdings" panose="05000000000000000000" pitchFamily="2" charset="2"/>
              <a:buChar char="Ø"/>
            </a:pPr>
            <a:r>
              <a:rPr lang="en-US" sz="1200" dirty="0" smtClean="0"/>
              <a:t>2-generation </a:t>
            </a:r>
            <a:r>
              <a:rPr lang="x-none" sz="1200" dirty="0" smtClean="0"/>
              <a:t>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talk about these expansion possibilities in a little bit.  </a:t>
            </a: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12</a:t>
            </a:fld>
            <a:endParaRPr lang="en-US"/>
          </a:p>
        </p:txBody>
      </p:sp>
    </p:spTree>
    <p:extLst>
      <p:ext uri="{BB962C8B-B14F-4D97-AF65-F5344CB8AC3E}">
        <p14:creationId xmlns:p14="http://schemas.microsoft.com/office/powerpoint/2010/main" val="197285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73AFB6"/>
                </a:solidFill>
              </a:rPr>
              <a:t>With adequate additional funding!!!</a:t>
            </a:r>
          </a:p>
          <a:p>
            <a:endParaRPr lang="en-US" b="1" dirty="0" smtClean="0">
              <a:solidFill>
                <a:srgbClr val="73AFB6"/>
              </a:solidFill>
            </a:endParaRPr>
          </a:p>
          <a:p>
            <a:r>
              <a:rPr lang="en-US" b="1" dirty="0" smtClean="0">
                <a:solidFill>
                  <a:srgbClr val="73AFB6"/>
                </a:solidFill>
              </a:rPr>
              <a:t>adult education can expand into:</a:t>
            </a:r>
            <a:endParaRPr lang="en-US" dirty="0" smtClean="0"/>
          </a:p>
          <a:p>
            <a:pPr>
              <a:buClr>
                <a:schemeClr val="accent4"/>
              </a:buClr>
              <a:buFont typeface="Wingdings" panose="05000000000000000000" pitchFamily="2" charset="2"/>
              <a:buChar char="Ø"/>
            </a:pPr>
            <a:r>
              <a:rPr lang="x-none" sz="1200" dirty="0" smtClean="0"/>
              <a:t>community colleges</a:t>
            </a:r>
            <a:endParaRPr lang="en-US" sz="1200" dirty="0" smtClean="0"/>
          </a:p>
          <a:p>
            <a:pPr>
              <a:buClr>
                <a:schemeClr val="accent4"/>
              </a:buClr>
              <a:buFont typeface="Wingdings" panose="05000000000000000000" pitchFamily="2" charset="2"/>
              <a:buChar char="Ø"/>
            </a:pPr>
            <a:r>
              <a:rPr lang="en-US" sz="1200" dirty="0" smtClean="0"/>
              <a:t>workplaces</a:t>
            </a:r>
          </a:p>
          <a:p>
            <a:pPr>
              <a:buClr>
                <a:schemeClr val="accent4"/>
              </a:buClr>
              <a:buFont typeface="Wingdings" panose="05000000000000000000" pitchFamily="2" charset="2"/>
              <a:buChar char="Ø"/>
            </a:pPr>
            <a:r>
              <a:rPr lang="en-US" sz="1200" dirty="0" smtClean="0"/>
              <a:t>2-generation </a:t>
            </a:r>
            <a:r>
              <a:rPr lang="x-none" sz="1200" dirty="0" smtClean="0"/>
              <a:t>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talk about each of these expansion possibilities today.  But first…</a:t>
            </a: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13</a:t>
            </a:fld>
            <a:endParaRPr lang="en-US"/>
          </a:p>
        </p:txBody>
      </p:sp>
    </p:spTree>
    <p:extLst>
      <p:ext uri="{BB962C8B-B14F-4D97-AF65-F5344CB8AC3E}">
        <p14:creationId xmlns:p14="http://schemas.microsoft.com/office/powerpoint/2010/main" val="27969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your handouts will be synchronized with the slide show! </a:t>
            </a:r>
          </a:p>
          <a:p>
            <a:endParaRPr lang="en-US" dirty="0" smtClean="0"/>
          </a:p>
          <a:p>
            <a:r>
              <a:rPr lang="en-US" b="1" dirty="0" smtClean="0">
                <a:solidFill>
                  <a:srgbClr val="73AFB6"/>
                </a:solidFill>
              </a:rPr>
              <a:t>So, who in Michigan needs adult education? </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14</a:t>
            </a:fld>
            <a:endParaRPr lang="en-US"/>
          </a:p>
        </p:txBody>
      </p:sp>
    </p:spTree>
    <p:extLst>
      <p:ext uri="{BB962C8B-B14F-4D97-AF65-F5344CB8AC3E}">
        <p14:creationId xmlns:p14="http://schemas.microsoft.com/office/powerpoint/2010/main" val="344843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We see here that </a:t>
            </a:r>
            <a:r>
              <a:rPr lang="en-US" dirty="0" smtClean="0">
                <a:solidFill>
                  <a:srgbClr val="FF0000"/>
                </a:solidFill>
              </a:rPr>
              <a:t>just under 648,000 </a:t>
            </a:r>
            <a:r>
              <a:rPr lang="en-US" dirty="0" smtClean="0"/>
              <a:t>Michigan residents 25 and over do not have a high school diploma</a:t>
            </a:r>
            <a:r>
              <a:rPr lang="en-US" baseline="0" dirty="0" smtClean="0"/>
              <a:t>. </a:t>
            </a:r>
            <a:r>
              <a:rPr lang="en-US" dirty="0" smtClean="0"/>
              <a:t>Those residents</a:t>
            </a:r>
            <a:r>
              <a:rPr lang="en-US" baseline="0" dirty="0" smtClean="0"/>
              <a:t> definitely should be in adult education, to complete high school and transition into postsecondary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15</a:t>
            </a:fld>
            <a:endParaRPr lang="en-US"/>
          </a:p>
        </p:txBody>
      </p:sp>
    </p:spTree>
    <p:extLst>
      <p:ext uri="{BB962C8B-B14F-4D97-AF65-F5344CB8AC3E}">
        <p14:creationId xmlns:p14="http://schemas.microsoft.com/office/powerpoint/2010/main" val="88753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college or associates</a:t>
            </a:r>
            <a:r>
              <a:rPr lang="en-US" baseline="0" dirty="0" smtClean="0"/>
              <a:t> degree”---frustrating not broken out. If “associates degree or other middle skills credential,” figure would be higher.</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16</a:t>
            </a:fld>
            <a:endParaRPr lang="en-US"/>
          </a:p>
        </p:txBody>
      </p:sp>
    </p:spTree>
    <p:extLst>
      <p:ext uri="{BB962C8B-B14F-4D97-AF65-F5344CB8AC3E}">
        <p14:creationId xmlns:p14="http://schemas.microsoft.com/office/powerpoint/2010/main" val="127243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17</a:t>
            </a:fld>
            <a:endParaRPr lang="en-US"/>
          </a:p>
        </p:txBody>
      </p:sp>
    </p:spTree>
    <p:extLst>
      <p:ext uri="{BB962C8B-B14F-4D97-AF65-F5344CB8AC3E}">
        <p14:creationId xmlns:p14="http://schemas.microsoft.com/office/powerpoint/2010/main" val="215443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by the way, 25-44 only because that was the only age bracket in</a:t>
            </a:r>
            <a:r>
              <a:rPr lang="en-US" baseline="0" dirty="0" smtClean="0"/>
              <a:t> which we could get apples-to-apples percentage.</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18</a:t>
            </a:fld>
            <a:endParaRPr lang="en-US"/>
          </a:p>
        </p:txBody>
      </p:sp>
    </p:spTree>
    <p:extLst>
      <p:ext uri="{BB962C8B-B14F-4D97-AF65-F5344CB8AC3E}">
        <p14:creationId xmlns:p14="http://schemas.microsoft.com/office/powerpoint/2010/main" val="283660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extremely difficult for children to attain a higher level of education</a:t>
            </a:r>
            <a:r>
              <a:rPr lang="en-US" baseline="0" dirty="0" smtClean="0"/>
              <a:t> than their parents. Educating the parents leads to better outcomes for children.</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19</a:t>
            </a:fld>
            <a:endParaRPr lang="en-US"/>
          </a:p>
        </p:txBody>
      </p:sp>
    </p:spTree>
    <p:extLst>
      <p:ext uri="{BB962C8B-B14F-4D97-AF65-F5344CB8AC3E}">
        <p14:creationId xmlns:p14="http://schemas.microsoft.com/office/powerpoint/2010/main" val="8924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524E86"/>
                </a:solidFill>
              </a:rPr>
              <a:t>Introduce</a:t>
            </a:r>
            <a:r>
              <a:rPr lang="en-US" baseline="0" dirty="0" smtClean="0">
                <a:solidFill>
                  <a:srgbClr val="524E86"/>
                </a:solidFill>
              </a:rPr>
              <a:t> self and League (2 minutes)</a:t>
            </a:r>
          </a:p>
          <a:p>
            <a:endParaRPr lang="en-US" baseline="0" dirty="0" smtClean="0">
              <a:solidFill>
                <a:srgbClr val="524E8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524E86"/>
                </a:solidFill>
              </a:rPr>
              <a:t>How many of you have heard of the Michigan League for Public Policy?</a:t>
            </a:r>
            <a:endParaRPr lang="en-US" dirty="0" smtClean="0"/>
          </a:p>
          <a:p>
            <a:endParaRPr lang="en-US" baseline="0" dirty="0" smtClean="0">
              <a:solidFill>
                <a:srgbClr val="524E86"/>
              </a:solidFill>
            </a:endParaRPr>
          </a:p>
          <a:p>
            <a:r>
              <a:rPr lang="en-US" dirty="0" smtClean="0">
                <a:solidFill>
                  <a:srgbClr val="524E86"/>
                </a:solidFill>
              </a:rPr>
              <a:t>Non-profit, non-partisan policy institute dedicated to economic opportunity</a:t>
            </a:r>
            <a:r>
              <a:rPr lang="en-US" baseline="0" dirty="0" smtClean="0">
                <a:solidFill>
                  <a:srgbClr val="524E86"/>
                </a:solidFill>
              </a:rPr>
              <a:t> for all.  We do direct advocacy, grassroots advocacy, and research and analysis. Ultimately, our goal is to get state policies implemented that help low-income and poor residents of Michigan and that ensure economic opportunity for all people.</a:t>
            </a:r>
          </a:p>
          <a:p>
            <a:endParaRPr lang="en-US" baseline="0" dirty="0" smtClean="0">
              <a:solidFill>
                <a:srgbClr val="524E86"/>
              </a:solidFill>
            </a:endParaRPr>
          </a:p>
        </p:txBody>
      </p:sp>
      <p:sp>
        <p:nvSpPr>
          <p:cNvPr id="4" name="Slide Number Placeholder 3"/>
          <p:cNvSpPr>
            <a:spLocks noGrp="1"/>
          </p:cNvSpPr>
          <p:nvPr>
            <p:ph type="sldNum" sz="quarter" idx="10"/>
          </p:nvPr>
        </p:nvSpPr>
        <p:spPr/>
        <p:txBody>
          <a:bodyPr/>
          <a:lstStyle/>
          <a:p>
            <a:fld id="{0C6D01F7-2EE0-4A8C-8380-CEAD0E9A9CE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3763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extremely difficult for children to attain a higher level of education</a:t>
            </a:r>
            <a:r>
              <a:rPr lang="en-US" baseline="0" dirty="0" smtClean="0"/>
              <a:t> than their parents. Educating the parents leads to better outcomes for children.</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20</a:t>
            </a:fld>
            <a:endParaRPr lang="en-US"/>
          </a:p>
        </p:txBody>
      </p:sp>
    </p:spTree>
    <p:extLst>
      <p:ext uri="{BB962C8B-B14F-4D97-AF65-F5344CB8AC3E}">
        <p14:creationId xmlns:p14="http://schemas.microsoft.com/office/powerpoint/2010/main" val="1526209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Child care subsidy: we shortchange this subsidy and the League has advocated</a:t>
            </a:r>
            <a:r>
              <a:rPr lang="en-US" baseline="0" dirty="0" smtClean="0"/>
              <a:t> very strongly to bring it more in line with market rates and expand eligibility. We should include expanding eligibility to categorically include low-income adults who are in adult education.</a:t>
            </a:r>
          </a:p>
          <a:p>
            <a:pPr marL="228600" indent="-228600">
              <a:buAutoNum type="arabicParenR"/>
            </a:pPr>
            <a:r>
              <a:rPr lang="en-US" baseline="0" dirty="0" smtClean="0"/>
              <a:t>Pathways to Potential</a:t>
            </a:r>
          </a:p>
          <a:p>
            <a:pPr marL="228600" indent="-228600">
              <a:buAutoNum type="arabicParenR"/>
            </a:pPr>
            <a:r>
              <a:rPr lang="en-US" baseline="0" dirty="0" smtClean="0"/>
              <a:t>Right now, completing a high school diploma cannot count as a TANF work activity for parents over age 20 who receive cash assistance. That is a federal rule, but Michigan has the flexibility to count it anyway, because so many cash assistance recipients ARE meeting the federal work requirements.</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25</a:t>
            </a:fld>
            <a:endParaRPr lang="en-US"/>
          </a:p>
        </p:txBody>
      </p:sp>
    </p:spTree>
    <p:extLst>
      <p:ext uri="{BB962C8B-B14F-4D97-AF65-F5344CB8AC3E}">
        <p14:creationId xmlns:p14="http://schemas.microsoft.com/office/powerpoint/2010/main" val="364117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colleges are burdened by the need for remediation</a:t>
            </a:r>
            <a:r>
              <a:rPr lang="en-US" baseline="0" dirty="0" smtClean="0"/>
              <a:t> and do not see developmental education as a moneymaker. </a:t>
            </a:r>
          </a:p>
          <a:p>
            <a:r>
              <a:rPr lang="en-US" baseline="0" dirty="0" smtClean="0"/>
              <a:t>No competition with adult ed. </a:t>
            </a:r>
          </a:p>
          <a:p>
            <a:r>
              <a:rPr lang="en-US" baseline="0" dirty="0" smtClean="0"/>
              <a:t>CC population benefits by saving money.</a:t>
            </a:r>
          </a:p>
          <a:p>
            <a:r>
              <a:rPr lang="en-US" baseline="0" dirty="0" smtClean="0"/>
              <a:t>GED population benefits </a:t>
            </a:r>
            <a:r>
              <a:rPr lang="en-US" baseline="0" smtClean="0"/>
              <a:t>by being in a CC.</a:t>
            </a:r>
            <a:endParaRPr lang="en-US" baseline="0" dirty="0" smtClean="0"/>
          </a:p>
          <a:p>
            <a:r>
              <a:rPr lang="en-US" baseline="0" dirty="0" smtClean="0"/>
              <a:t>Transfer Wizard model.</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26</a:t>
            </a:fld>
            <a:endParaRPr lang="en-US"/>
          </a:p>
        </p:txBody>
      </p:sp>
    </p:spTree>
    <p:extLst>
      <p:ext uri="{BB962C8B-B14F-4D97-AF65-F5344CB8AC3E}">
        <p14:creationId xmlns:p14="http://schemas.microsoft.com/office/powerpoint/2010/main" val="2740031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money, burns through financial aid, increases the likelihood of dropping out of college before attaining</a:t>
            </a:r>
            <a:r>
              <a:rPr lang="en-US" baseline="0" dirty="0" smtClean="0"/>
              <a:t> a credential. This is a bit lower than the past several years, however, which hovered around 60%.</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27</a:t>
            </a:fld>
            <a:endParaRPr lang="en-US"/>
          </a:p>
        </p:txBody>
      </p:sp>
    </p:spTree>
    <p:extLst>
      <p:ext uri="{BB962C8B-B14F-4D97-AF65-F5344CB8AC3E}">
        <p14:creationId xmlns:p14="http://schemas.microsoft.com/office/powerpoint/2010/main" val="118658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everyone will feel comfortable going</a:t>
            </a:r>
            <a:r>
              <a:rPr lang="en-US" baseline="0" dirty="0" smtClean="0"/>
              <a:t> to a community college for AE—the current “night school” model is better for some. But for others not yet enrolled in community college, being on campus might be beneficial.</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28</a:t>
            </a:fld>
            <a:endParaRPr lang="en-US"/>
          </a:p>
        </p:txBody>
      </p:sp>
    </p:spTree>
    <p:extLst>
      <p:ext uri="{BB962C8B-B14F-4D97-AF65-F5344CB8AC3E}">
        <p14:creationId xmlns:p14="http://schemas.microsoft.com/office/powerpoint/2010/main" val="274003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Expanding into the community colleges and into workplace sites is a good long-term goal that would benefit many people. However, right now, there are many areas of the state without any</a:t>
            </a:r>
            <a:r>
              <a:rPr lang="en-US" baseline="0" dirty="0" smtClean="0"/>
              <a:t> adult education at all. We have to make sure we increase the overall funding for adult education to strengthen what we have now.</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31</a:t>
            </a:fld>
            <a:endParaRPr lang="en-US"/>
          </a:p>
        </p:txBody>
      </p:sp>
    </p:spTree>
    <p:extLst>
      <p:ext uri="{BB962C8B-B14F-4D97-AF65-F5344CB8AC3E}">
        <p14:creationId xmlns:p14="http://schemas.microsoft.com/office/powerpoint/2010/main" val="229725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know…</a:t>
            </a:r>
          </a:p>
          <a:p>
            <a:endParaRPr lang="en-US" dirty="0" smtClean="0"/>
          </a:p>
          <a:p>
            <a:r>
              <a:rPr lang="en-US" dirty="0" smtClean="0"/>
              <a:t>And the $23 million dollar question</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32</a:t>
            </a:fld>
            <a:endParaRPr lang="en-US"/>
          </a:p>
        </p:txBody>
      </p:sp>
    </p:spTree>
    <p:extLst>
      <p:ext uri="{BB962C8B-B14F-4D97-AF65-F5344CB8AC3E}">
        <p14:creationId xmlns:p14="http://schemas.microsoft.com/office/powerpoint/2010/main" val="11590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state has cut adult education deeply in the past 20 years! From $80 million in 1997 to $80 million for several years to $23.75 million in 2017-18. Prior to that, $185 million and even higher n in some years,</a:t>
            </a:r>
            <a:r>
              <a:rPr lang="en-US" baseline="0" dirty="0" smtClean="0"/>
              <a:t> but that was under a different funding stream and not always used well, so let’s focus on the $80 million.</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33</a:t>
            </a:fld>
            <a:endParaRPr lang="en-US"/>
          </a:p>
        </p:txBody>
      </p:sp>
    </p:spTree>
    <p:extLst>
      <p:ext uri="{BB962C8B-B14F-4D97-AF65-F5344CB8AC3E}">
        <p14:creationId xmlns:p14="http://schemas.microsoft.com/office/powerpoint/2010/main" val="1107419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the figures for 2016-2017 school year yet—that</a:t>
            </a:r>
            <a:r>
              <a:rPr lang="en-US" baseline="0" dirty="0" smtClean="0"/>
              <a:t> will be in the next version of the paper.</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35</a:t>
            </a:fld>
            <a:endParaRPr lang="en-US"/>
          </a:p>
        </p:txBody>
      </p:sp>
    </p:spTree>
    <p:extLst>
      <p:ext uri="{BB962C8B-B14F-4D97-AF65-F5344CB8AC3E}">
        <p14:creationId xmlns:p14="http://schemas.microsoft.com/office/powerpoint/2010/main" val="4219363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Program Year 2009-12 to 2015-16, when adult education received state and federal funds averaging $35.9 million per year, the state served an average of 28,340 adult education students per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Assuming a cost of $1,266 per student, if total funding were to be increased by $10 million, then the state could serve just under 7,900 more students—an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 to a total of 36,237 students. Hypothetically, if the 7,900 additional students were between the ages of 25 and 44, then the percentage of individuals that age without a high school diploma or GED who are enrolled in adult education would go from 6.4% to 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shows approximately how many more students the adult education system could serve if funding is increased. (The table does not account for inflation.) While we do not necessarily recommend that only adults age 25-44 without a high school diploma be targeted for additional money, the percent of this population that would be served with increased funding serves as a useful benchmark.   </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36</a:t>
            </a:fld>
            <a:endParaRPr lang="en-US"/>
          </a:p>
        </p:txBody>
      </p:sp>
    </p:spTree>
    <p:extLst>
      <p:ext uri="{BB962C8B-B14F-4D97-AF65-F5344CB8AC3E}">
        <p14:creationId xmlns:p14="http://schemas.microsoft.com/office/powerpoint/2010/main" val="187261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Now you will notice</a:t>
            </a:r>
            <a:r>
              <a:rPr lang="en-US" sz="1200" baseline="0" dirty="0" smtClean="0">
                <a:solidFill>
                  <a:schemeClr val="tx1"/>
                </a:solidFill>
              </a:rPr>
              <a:t> that what is up on the screen sometimes looks different from your handouts. I try to make the handouts concise and easy to read, so I eliminate some graphics and increase the text fonts for readability.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 the interest of saving paper and ink,</a:t>
            </a:r>
            <a:r>
              <a:rPr lang="en-US" sz="1200" baseline="0" dirty="0" smtClean="0">
                <a:solidFill>
                  <a:schemeClr val="tx1"/>
                </a:solidFill>
              </a:rPr>
              <a:t> y</a:t>
            </a:r>
            <a:r>
              <a:rPr lang="en-US" sz="1200" dirty="0" smtClean="0">
                <a:solidFill>
                  <a:schemeClr val="tx1"/>
                </a:solidFill>
              </a:rPr>
              <a:t>our handouts don’t include the next few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Much of the public still thinks of adult education as simply getting a GED. As we know, it is about getting that GED or other high</a:t>
            </a:r>
            <a:r>
              <a:rPr lang="en-US" sz="1200" baseline="0" dirty="0" smtClean="0">
                <a:solidFill>
                  <a:schemeClr val="tx1"/>
                </a:solidFill>
              </a:rPr>
              <a:t> school equivalency credential, but it </a:t>
            </a:r>
            <a:r>
              <a:rPr lang="en-US" sz="1200" dirty="0" smtClean="0">
                <a:solidFill>
                  <a:schemeClr val="tx1"/>
                </a:solidFill>
              </a:rPr>
              <a:t>can no longer be ONLY about getting a high school equivalent because a high school diploma alone will not lead to family-supporting wages. In the 21</a:t>
            </a:r>
            <a:r>
              <a:rPr lang="en-US" sz="1200" baseline="30000" dirty="0" smtClean="0">
                <a:solidFill>
                  <a:schemeClr val="tx1"/>
                </a:solidFill>
              </a:rPr>
              <a:t>st</a:t>
            </a:r>
            <a:r>
              <a:rPr lang="en-US" sz="1200" dirty="0" smtClean="0">
                <a:solidFill>
                  <a:schemeClr val="tx1"/>
                </a:solidFill>
              </a:rPr>
              <a:t> century job market, completing high school is an</a:t>
            </a:r>
            <a:r>
              <a:rPr lang="en-US" sz="1200" baseline="0" dirty="0" smtClean="0">
                <a:solidFill>
                  <a:schemeClr val="tx1"/>
                </a:solidFill>
              </a:rPr>
              <a:t> important step, not the ultimate goal. It is a means to the end, not the end in itself.</a:t>
            </a:r>
            <a:r>
              <a:rPr lang="en-US" sz="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3</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budget and revenue issues are adult education funding issues!</a:t>
            </a:r>
            <a:endParaRPr lang="en-US" dirty="0"/>
          </a:p>
        </p:txBody>
      </p:sp>
      <p:sp>
        <p:nvSpPr>
          <p:cNvPr id="4" name="Slide Number Placeholder 3"/>
          <p:cNvSpPr>
            <a:spLocks noGrp="1"/>
          </p:cNvSpPr>
          <p:nvPr>
            <p:ph type="sldNum" sz="quarter" idx="10"/>
          </p:nvPr>
        </p:nvSpPr>
        <p:spPr/>
        <p:txBody>
          <a:bodyPr/>
          <a:lstStyle/>
          <a:p>
            <a:fld id="{52B558AF-E915-40C2-BC5A-E555E6A6F329}" type="slidenum">
              <a:rPr lang="en-US" smtClean="0"/>
              <a:t>37</a:t>
            </a:fld>
            <a:endParaRPr lang="en-US"/>
          </a:p>
        </p:txBody>
      </p:sp>
    </p:spTree>
    <p:extLst>
      <p:ext uri="{BB962C8B-B14F-4D97-AF65-F5344CB8AC3E}">
        <p14:creationId xmlns:p14="http://schemas.microsoft.com/office/powerpoint/2010/main" val="2437228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Legislature increased funding by only $3 million for 2015-2016, which is not enough, but it is a start.</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39</a:t>
            </a:fld>
            <a:endParaRPr lang="en-US"/>
          </a:p>
        </p:txBody>
      </p:sp>
    </p:spTree>
    <p:extLst>
      <p:ext uri="{BB962C8B-B14F-4D97-AF65-F5344CB8AC3E}">
        <p14:creationId xmlns:p14="http://schemas.microsoft.com/office/powerpoint/2010/main" val="682708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6A79FD-BCE6-4027-A470-8BD30CF9A5EA}" type="slidenum">
              <a:rPr lang="en-US" smtClean="0"/>
              <a:t>40</a:t>
            </a:fld>
            <a:endParaRPr lang="en-US"/>
          </a:p>
        </p:txBody>
      </p:sp>
    </p:spTree>
    <p:extLst>
      <p:ext uri="{BB962C8B-B14F-4D97-AF65-F5344CB8AC3E}">
        <p14:creationId xmlns:p14="http://schemas.microsoft.com/office/powerpoint/2010/main" val="55322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6A79FD-BCE6-4027-A470-8BD30CF9A5EA}" type="slidenum">
              <a:rPr lang="en-US" smtClean="0"/>
              <a:t>41</a:t>
            </a:fld>
            <a:endParaRPr lang="en-US"/>
          </a:p>
        </p:txBody>
      </p:sp>
    </p:spTree>
    <p:extLst>
      <p:ext uri="{BB962C8B-B14F-4D97-AF65-F5344CB8AC3E}">
        <p14:creationId xmlns:p14="http://schemas.microsoft.com/office/powerpoint/2010/main" val="2624737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6A79FD-BCE6-4027-A470-8BD30CF9A5EA}" type="slidenum">
              <a:rPr lang="en-US" smtClean="0"/>
              <a:t>42</a:t>
            </a:fld>
            <a:endParaRPr lang="en-US"/>
          </a:p>
        </p:txBody>
      </p:sp>
    </p:spTree>
    <p:extLst>
      <p:ext uri="{BB962C8B-B14F-4D97-AF65-F5344CB8AC3E}">
        <p14:creationId xmlns:p14="http://schemas.microsoft.com/office/powerpoint/2010/main" val="3817364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49300"/>
            <a:ext cx="4570413" cy="3429000"/>
          </a:xfrm>
        </p:spPr>
      </p:sp>
      <p:sp>
        <p:nvSpPr>
          <p:cNvPr id="3" name="Notes Placeholder 2"/>
          <p:cNvSpPr>
            <a:spLocks noGrp="1"/>
          </p:cNvSpPr>
          <p:nvPr>
            <p:ph type="body" idx="1"/>
          </p:nvPr>
        </p:nvSpPr>
        <p:spPr/>
        <p:txBody>
          <a:bodyPr/>
          <a:lstStyle/>
          <a:p>
            <a:pPr marL="167897" indent="-167897">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1F5BC0E-8ECD-4334-989B-F00B3EFCF3AB}"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1687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And of course, there are people who confuse</a:t>
            </a:r>
            <a:r>
              <a:rPr lang="en-US" sz="1200" baseline="0" dirty="0" smtClean="0">
                <a:solidFill>
                  <a:schemeClr val="tx1"/>
                </a:solidFill>
              </a:rPr>
              <a:t> adult education with </a:t>
            </a:r>
            <a:r>
              <a:rPr lang="en-US" sz="1200" dirty="0" smtClean="0">
                <a:solidFill>
                  <a:schemeClr val="tx1"/>
                </a:solidFill>
              </a:rPr>
              <a:t>evening enrichment classes!</a:t>
            </a: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4</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As you instructors know very well, adult education students</a:t>
            </a:r>
            <a:r>
              <a:rPr lang="en-US" sz="1200" baseline="0" dirty="0" smtClean="0">
                <a:solidFill>
                  <a:schemeClr val="tx1"/>
                </a:solidFill>
              </a:rPr>
              <a:t> often have to work at jobs and take care of families.</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5</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As you instructors know very well, adult education students</a:t>
            </a:r>
            <a:r>
              <a:rPr lang="en-US" sz="1200" baseline="0" dirty="0" smtClean="0">
                <a:solidFill>
                  <a:schemeClr val="tx1"/>
                </a:solidFill>
              </a:rPr>
              <a:t> often have to work at jobs and take care of families.</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6</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7</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certainly not “money out the window.” </a:t>
            </a:r>
            <a:r>
              <a:rPr lang="en-US" sz="1200" dirty="0" smtClean="0">
                <a:solidFill>
                  <a:schemeClr val="tx1"/>
                </a:solidFill>
              </a:rPr>
              <a:t>We have allies in the Michigan Legislature, but too many legislators think this way. </a:t>
            </a:r>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8</a:t>
            </a:fld>
            <a:endParaRPr lang="en-US"/>
          </a:p>
        </p:txBody>
      </p:sp>
    </p:spTree>
    <p:extLst>
      <p:ext uri="{BB962C8B-B14F-4D97-AF65-F5344CB8AC3E}">
        <p14:creationId xmlns:p14="http://schemas.microsoft.com/office/powerpoint/2010/main" val="45707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Now the handouts kick in again, minus some graphics!</a:t>
            </a:r>
          </a:p>
          <a:p>
            <a:pPr defTabSz="914350">
              <a:defRPr/>
            </a:pPr>
            <a:endParaRPr lang="en-US" dirty="0" smtClean="0"/>
          </a:p>
          <a:p>
            <a:pPr defTabSz="914350">
              <a:defRPr/>
            </a:pPr>
            <a:r>
              <a:rPr lang="en-US" dirty="0" smtClean="0"/>
              <a:t>So let’s talk about the purpose</a:t>
            </a:r>
            <a:r>
              <a:rPr lang="en-US" baseline="0" dirty="0" smtClean="0"/>
              <a:t> of adult education. It is NOT simply a GED, as many people believe. </a:t>
            </a:r>
            <a:endParaRPr lang="en-US" dirty="0" smtClean="0"/>
          </a:p>
          <a:p>
            <a:endParaRPr lang="en-US" dirty="0"/>
          </a:p>
        </p:txBody>
      </p:sp>
      <p:sp>
        <p:nvSpPr>
          <p:cNvPr id="4" name="Slide Number Placeholder 3"/>
          <p:cNvSpPr>
            <a:spLocks noGrp="1"/>
          </p:cNvSpPr>
          <p:nvPr>
            <p:ph type="sldNum" sz="quarter" idx="10"/>
          </p:nvPr>
        </p:nvSpPr>
        <p:spPr/>
        <p:txBody>
          <a:bodyPr/>
          <a:lstStyle/>
          <a:p>
            <a:fld id="{566A79FD-BCE6-4027-A470-8BD30CF9A5EA}" type="slidenum">
              <a:rPr lang="en-US" smtClean="0"/>
              <a:t>9</a:t>
            </a:fld>
            <a:endParaRPr lang="en-US"/>
          </a:p>
        </p:txBody>
      </p:sp>
    </p:spTree>
    <p:extLst>
      <p:ext uri="{BB962C8B-B14F-4D97-AF65-F5344CB8AC3E}">
        <p14:creationId xmlns:p14="http://schemas.microsoft.com/office/powerpoint/2010/main" val="197285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hyperlink" Target="http://www.mlpp.or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49" y="0"/>
            <a:ext cx="9167247" cy="2041525"/>
            <a:chOff x="-7749" y="0"/>
            <a:chExt cx="9167247" cy="2041525"/>
          </a:xfrm>
        </p:grpSpPr>
        <p:sp>
          <p:nvSpPr>
            <p:cNvPr id="6" name="Rectangle 5"/>
            <p:cNvSpPr>
              <a:spLocks noChangeArrowheads="1"/>
            </p:cNvSpPr>
            <p:nvPr/>
          </p:nvSpPr>
          <p:spPr bwMode="auto">
            <a:xfrm>
              <a:off x="346374" y="226403"/>
              <a:ext cx="8795962" cy="176187"/>
            </a:xfrm>
            <a:prstGeom prst="rect">
              <a:avLst/>
            </a:prstGeom>
            <a:solidFill>
              <a:srgbClr val="73AFB6"/>
            </a:solidFill>
            <a:ln>
              <a:noFill/>
            </a:ln>
            <a:effectLst/>
            <a:extLs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US"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673" y="99060"/>
              <a:ext cx="9013825" cy="198089"/>
            </a:xfrm>
            <a:prstGeom prst="rect">
              <a:avLst/>
            </a:prstGeom>
            <a:noFill/>
            <a:ln>
              <a:noFill/>
            </a:ln>
            <a:effec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5565" y="280035"/>
              <a:ext cx="1157605" cy="1761490"/>
            </a:xfrm>
            <a:prstGeom prst="rect">
              <a:avLst/>
            </a:prstGeom>
            <a:noFill/>
            <a:ln>
              <a:noFill/>
            </a:ln>
            <a:effec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749" y="0"/>
              <a:ext cx="1188085" cy="1861185"/>
            </a:xfrm>
            <a:prstGeom prst="rect">
              <a:avLst/>
            </a:prstGeom>
            <a:noFill/>
            <a:ln>
              <a:noFill/>
            </a:ln>
            <a:effectLst/>
          </p:spPr>
        </p:pic>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020"/>
          <a:stretch/>
        </p:blipFill>
        <p:spPr>
          <a:xfrm>
            <a:off x="145673" y="2007997"/>
            <a:ext cx="4301722" cy="4283297"/>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1525" t="21867" r="11343" b="20996"/>
          <a:stretch/>
        </p:blipFill>
        <p:spPr>
          <a:xfrm>
            <a:off x="6324600" y="523875"/>
            <a:ext cx="1874003" cy="1072706"/>
          </a:xfrm>
          <a:prstGeom prst="rect">
            <a:avLst/>
          </a:prstGeom>
        </p:spPr>
      </p:pic>
      <p:sp>
        <p:nvSpPr>
          <p:cNvPr id="11" name="Subtitle 4"/>
          <p:cNvSpPr txBox="1">
            <a:spLocks/>
          </p:cNvSpPr>
          <p:nvPr/>
        </p:nvSpPr>
        <p:spPr>
          <a:xfrm>
            <a:off x="3450381" y="5486400"/>
            <a:ext cx="55626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45720" algn="r">
              <a:buClr>
                <a:srgbClr val="A04DA3"/>
              </a:buClr>
              <a:buSzPct val="95000"/>
            </a:pPr>
            <a:r>
              <a:rPr lang="en-US" sz="2400" b="1" dirty="0" smtClean="0">
                <a:solidFill>
                  <a:srgbClr val="1F497D">
                    <a:lumMod val="75000"/>
                  </a:srgbClr>
                </a:solidFill>
              </a:rPr>
              <a:t>Peter Ruark, Senior Policy Analyst</a:t>
            </a:r>
          </a:p>
          <a:p>
            <a:pPr marR="45720" algn="r">
              <a:buClr>
                <a:srgbClr val="A04DA3"/>
              </a:buClr>
              <a:buSzPct val="95000"/>
            </a:pPr>
            <a:r>
              <a:rPr lang="en-US" sz="2400" b="1" dirty="0" smtClean="0">
                <a:solidFill>
                  <a:srgbClr val="1F497D">
                    <a:lumMod val="75000"/>
                  </a:srgbClr>
                </a:solidFill>
              </a:rPr>
              <a:t>October 17, 2017 </a:t>
            </a:r>
          </a:p>
          <a:p>
            <a:pPr marR="45720" algn="r">
              <a:buClr>
                <a:srgbClr val="A04DA3"/>
              </a:buClr>
              <a:buSzPct val="95000"/>
            </a:pPr>
            <a:endParaRPr lang="en-US" sz="1600" b="1" dirty="0" smtClean="0">
              <a:solidFill>
                <a:srgbClr val="1F497D">
                  <a:lumMod val="75000"/>
                </a:srgbClr>
              </a:solidFill>
            </a:endParaRPr>
          </a:p>
          <a:p>
            <a:pPr marR="45720" algn="r">
              <a:buClr>
                <a:srgbClr val="A04DA3"/>
              </a:buClr>
              <a:buSzPct val="95000"/>
            </a:pPr>
            <a:r>
              <a:rPr lang="en-US" sz="1600" b="1" dirty="0" smtClean="0">
                <a:solidFill>
                  <a:srgbClr val="1F497D">
                    <a:lumMod val="75000"/>
                  </a:srgbClr>
                </a:solidFill>
              </a:rPr>
              <a:t> </a:t>
            </a:r>
            <a:endParaRPr lang="en-US" sz="1200" dirty="0">
              <a:solidFill>
                <a:prstClr val="black">
                  <a:tint val="75000"/>
                </a:prstClr>
              </a:solidFill>
            </a:endParaRPr>
          </a:p>
        </p:txBody>
      </p:sp>
      <p:sp>
        <p:nvSpPr>
          <p:cNvPr id="12" name="Title 3"/>
          <p:cNvSpPr txBox="1">
            <a:spLocks/>
          </p:cNvSpPr>
          <p:nvPr/>
        </p:nvSpPr>
        <p:spPr>
          <a:xfrm>
            <a:off x="3934251" y="2209800"/>
            <a:ext cx="504444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200" b="1" dirty="0" smtClean="0">
                <a:solidFill>
                  <a:srgbClr val="524E86"/>
                </a:solidFill>
                <a:effectLst>
                  <a:outerShdw blurRad="38100" dist="25400" dir="5400000" algn="tl" rotWithShape="0">
                    <a:srgbClr val="000000">
                      <a:alpha val="43000"/>
                    </a:srgbClr>
                  </a:outerShdw>
                </a:effectLst>
              </a:rPr>
              <a:t>Willing to Work and Ready to Learn: </a:t>
            </a:r>
            <a:r>
              <a:rPr lang="en-US" sz="3600" b="1" dirty="0" smtClean="0">
                <a:solidFill>
                  <a:srgbClr val="524E86"/>
                </a:solidFill>
                <a:effectLst>
                  <a:outerShdw blurRad="38100" dist="25400" dir="5400000" algn="tl" rotWithShape="0">
                    <a:srgbClr val="000000">
                      <a:alpha val="43000"/>
                    </a:srgbClr>
                  </a:outerShdw>
                </a:effectLst>
              </a:rPr>
              <a:t>Strengthening Adult Education in Michigan</a:t>
            </a:r>
          </a:p>
        </p:txBody>
      </p:sp>
      <p:cxnSp>
        <p:nvCxnSpPr>
          <p:cNvPr id="13" name="Straight Connector 12"/>
          <p:cNvCxnSpPr/>
          <p:nvPr/>
        </p:nvCxnSpPr>
        <p:spPr>
          <a:xfrm>
            <a:off x="5562600" y="5486400"/>
            <a:ext cx="3291840" cy="0"/>
          </a:xfrm>
          <a:prstGeom prst="line">
            <a:avLst/>
          </a:prstGeom>
          <a:ln>
            <a:solidFill>
              <a:srgbClr val="73AFB6"/>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82000" y="6400800"/>
            <a:ext cx="310980" cy="218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1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0" y="1676400"/>
            <a:ext cx="9126188" cy="1752600"/>
          </a:xfrm>
        </p:spPr>
        <p:txBody>
          <a:bodyPr anchor="ctr">
            <a:noAutofit/>
          </a:bodyPr>
          <a:lstStyle/>
          <a:p>
            <a:pPr>
              <a:buClr>
                <a:schemeClr val="accent4"/>
              </a:buClr>
            </a:pPr>
            <a:r>
              <a:rPr lang="en-US" dirty="0" smtClean="0">
                <a:solidFill>
                  <a:schemeClr val="tx1"/>
                </a:solidFill>
              </a:rPr>
              <a:t>An investment in Michigan’s workforce that lifts incomes, stimulates economies, and reduces need for public assistance.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600"/>
            <a:ext cx="8001000" cy="2915920"/>
          </a:xfrm>
          <a:prstGeom prst="rect">
            <a:avLst/>
          </a:prstGeom>
        </p:spPr>
      </p:pic>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
        <p:nvSpPr>
          <p:cNvPr id="8" name="Title 5"/>
          <p:cNvSpPr txBox="1">
            <a:spLocks/>
          </p:cNvSpPr>
          <p:nvPr/>
        </p:nvSpPr>
        <p:spPr>
          <a:xfrm>
            <a:off x="0" y="801308"/>
            <a:ext cx="9126188" cy="9512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73AFB6"/>
                </a:solidFill>
              </a:rPr>
              <a:t>What It Really Is:</a:t>
            </a:r>
            <a:endParaRPr lang="en-US" dirty="0">
              <a:solidFill>
                <a:srgbClr val="73AFB6"/>
              </a:solidFill>
            </a:endParaRPr>
          </a:p>
        </p:txBody>
      </p:sp>
    </p:spTree>
    <p:extLst>
      <p:ext uri="{BB962C8B-B14F-4D97-AF65-F5344CB8AC3E}">
        <p14:creationId xmlns:p14="http://schemas.microsoft.com/office/powerpoint/2010/main" val="3796818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0" y="1524000"/>
            <a:ext cx="9144000" cy="1752600"/>
          </a:xfrm>
        </p:spPr>
        <p:txBody>
          <a:bodyPr anchor="ctr">
            <a:noAutofit/>
          </a:bodyPr>
          <a:lstStyle/>
          <a:p>
            <a:pPr>
              <a:buClr>
                <a:schemeClr val="accent4"/>
              </a:buClr>
            </a:pPr>
            <a:r>
              <a:rPr lang="en-US" sz="3600" dirty="0" smtClean="0">
                <a:solidFill>
                  <a:schemeClr val="tx1"/>
                </a:solidFill>
              </a:rPr>
              <a:t>A line item in the state budget that must be increased.</a:t>
            </a:r>
            <a:endParaRPr lang="en-US" sz="3600" dirty="0"/>
          </a:p>
        </p:txBody>
      </p:sp>
      <p:sp>
        <p:nvSpPr>
          <p:cNvPr id="2" name="AutoShape 2" descr="data:image/png;base64,iVBORw0KGgoAAAANSUhEUgAAARQAAAC3CAMAAADkUVG/AAAAkFBMVEX///8AAAD6+vrMzMypqamZmZnExMSvr6/m5uZHR0esrKwgICDt7e3w8PDU1NT29vajo6NRUVG6urra2tri4uLR0dG/v7+0tLSXl5fJycmDg4O7u7vCwsKRkZGJiYl3d3dra2s7Oztvb29+fn5fX190dHRJSUlVVVU1NTU/Pz9bW1svLy8fHh4VFBUoKCgSERJ0Idd9AAAgAElEQVR4nO1dCXujuLJVAWIzi9gXW+y7bfz//90r4STdk+Ckk+478+7cnK+b2CCXhBBHpVKpRKAByS06KTcCy5VWXtWhJbln07Jcolu2bbsLtYDNh+zcsSu1LMmyyaWaCX6wMIGbp66NnyXL5QX5lwCKEgDqG4fzLSUe1GAsl8EACmeSHPASnEWlALSwfYEBgFwZrLDe4HiGaRSn8Rse83/6Zv4UICRwu11WDh30JD7nabd2/QidAjbgldsVqLRWHVTiC3SVYkJ4rpauqOByBega2E5zuEH1T9/MPw8r+qdL8I2/EzGNCclo6MaynGaqOOWIJqCkePR5KE6k2lPigHHXlIhCXOV+wpTjQrKVNKWJwhJT/0oJoPO4oUE3N6BCNUO+Tkhz1IRxnTo7uRow+ence0hzkATetYQPCV0WJAgZjFcdirRqoPTx9f9rmmLxqnLyOg8MSG5NBRC+XDtwn6XlpWyKtISrruRdMpaMWoYdJsoVCoW2xq3nrF2qItT8hFdx1RRxxVk5mgHQaWBEulbAJEzsfqlSFKCej4R/gBzO0SVabhMASwCWTiE+HIr61HVYI3ijx0Drs59K/wAR3ujWNdQMjKFMIT/dpv6vaQyTrFkDzQJCMgkBfjxSFl7HE55PWhf4mXTzMOHD4vbZac4unqczw+emNaCvHUs0mgIgC3eQVBBUpErF0yzpAEXnJsz/UqVUHR19kKJZAUiLc4TFvAHDtrNUWClGczFiZlzrGtn+GBh4Bx9WiowFv/nYC1yNE4zYyFof0lcthXdeU068Pi8DJJcKWwoPnq+FiR4kenzyA3IMMxLHceScjgmJEttOTrHux8f4dPIdWTr6tp4kmEKPj2HsB5nkkCgMsSJOJFID/xR9qU5IIqD5ppYkvi8+4h/f17TtsyLOJhoeO/zuayb+95Uv5fON/z4kLH3MPkz5uSG4j1pFRJmF7VzGbmCP3u2UxaaisNSiLKOR6E3+CpdHJ2aGDK8yRhWqaJT9ozrGWILGq4oXjfT2IlJsVSDvJ03fN1Vfskppqj0hLOi0c6X1sHcvIbR8pexm5bODqjb0rxM4cMiRvM0cJiMFF7DTYLAj6G+DV2DPUGFnwnceMmgS9LU31kiWPRYbxDBkTwjr83PT4fBiv1KM5KIlEDRzJMYhbyqlnUH08UoOB1dC5T228evv39rX4cQq4pRl8c5blMXHLLvyTM2yDNOoVmyppz0hOvHd4KRm6k5zQ/1LD6I4Vn0SHy0UdTq+uu6TTI0dcowtfANjomKusf37t/YpBLXxA94LBuMNxOkRx5nez3ibzPCGwRseCTGGlxweiLhf2A7Ga0FEct9UtPT0X+BL6tgepE/hk8n/MAg04AZ2EAS2g0cL/4ZnRpZLFgaBY4WFjhft4EN16d8F4Bx5SCh0BWzUc0X2IUE/4DcNleUbDg7qG/yxFvNfAcjstRg6ZRbqu6gYr7pw9wozfrZuHp70PErB+afL+bciiOTACRwn2OBs/x35/jkKns46wceC/pWQXv39X8YMJvAZTlIiqOU83RTUayJ2cCALYB2RXwC5eEuqFvTNW3T8mmpME6IwszBZQhglR0dud5M5BU+ZRIKjacbsdWu1G1dnSUIdppGiYKbJ3ggpcISrmIrKGEmaIE/MxnqVIqEEhTDNp3rYHJ+FoFrZpFgdUYd8clp4C3G1nL2ZQBQD6BNTBNNsAljdVmxIu7kf29ybCvw0wGul6JcQXAp3KuXLTMEySirsELvpXDJ3jR1CN7dnar66SMHmvDsXM6+s5galy7RXKTJ8pBcFFKNrpLUFSPXqVQrL8EiRQtHcuJpjBTwJKa9hQctrRJakm6qqXSvCDtyfgrlI1upcRGRco3uR6UB4OUQT7y8eHAKoOhx4vC7qr6Ev9YoVWqlegyYtmiLar5RwUPJcdrhHe8N50w5Ab+Xz4oN8CWdgzHwrY2bSOQQdeBvVdRV0tfw6BTNIIR+OXp2l7XA57Ql5Hzo2YFl2Az0MIidwrUi2wuhr3ZKu9HqkZySzPdS1LdvdF2PLshxwn+h6aKtvrkZqI9soRFbyMAgz8laZCkJDzyyVBKqH2nymv+0vrLBUZSvTLflUOu6ukG/ckbQui/3WcrW8KMzW5xqRaRZwkoekNYs2JKzI222oFPC9Ue3vwCoSwrlTZrTY7/QSlnJs47FtquX+MwzbBClYLkhhlQ/4LQ+5Zrula7GC7qfAGkAhXCY8KcWtIseuSLSUJKi+acg1nHiHZJhVkJFow1WRhF333nablKbFMOZeWzDedy1v0+qT1fBX8DPTG0HkJWR71y2hQgbhtYG2Lvc7qB47x0Babg3wfJ8PEtTTU5KCIzLardngyqEJZVAqMDxGRKUkLSr6TTYxgG7KSkj6BTvhEI4+Krm5LyYL2P3HVQrY+2AeJ7zclAPy+viFqvgBOVyRI6+oNe8aRfARQofKdDmweZr3JzZ00NSCqJBA5V33c4EkazMCKoUF9pt6mQshBtNguoiew0JuCfFAcPQX6XKW6cRVJRIhjemyHmUhCWVZvcsKdB2vy9bkWycrdGTZMr7W+bwgtoyjQ1Q3eKDu6KETFEmok8DebUrYa2e6Gvculpeor5WQJ8huFM9SJpEweqCZhyEKKQOdOPqDbD7GD2PMH+aY/y845q5yOua2axacJ3mcaiSiWUhJEZJCi3OdKNzP74NkPXyiQ+tPdFyWqwv1TNeFy8eDh4yjDou4oW5hp7x31XZRiO6SUNctKdwla13SiWWJsqOU3WxsSXcxkR1iie5CkGgvG9H6NYBSiE/e6ntPRBucBdEKYwIiqZIZXyjVMiGN8c/pt6pmAQOyKtXHop4w7wcN261XcowPSBkxf3vVAVrDWDV2mt8AYmNHAIPzZHij1MZQQ/5Gzd+ErNNh7iJzm1fchDwRbbURbbURbbNAhUwaH5Fhp04RlbIp0BzZaoBDC5jew0N5/nqVCB2865DaCeuaALuFR++yhpkk3O94Wu5cXejYQTARvWqMKtntfUTnmfKQ9AoFpd57jh2mWB3soLLqSYiO+h7SDOqHVpCF6gk51Y1dIhM5DrNQxgtBpt975LArEh5TP0+WJVkSzl+PNT6FYOGDG2peU2lM6ZdHVqysZGOVFpT2e1xc+IV3onNlaOMYl7tayJAOWlqOA429gld7bxhPPc5Seij99pGQvxkfv4LWh1Y/6SEjveDjHsH9SYggMhcPkm7btnBdw59blmQj/YjiWFvqe3pX1/U/aG2xXQu5DzOzLcQDwSKFcK9z7d3bciVROiRJLC/ex14SzARLvlWcS3YnMZBlJUncq/Qs5Iy6GD+DT4TrQeNdbglpjICuKmSoAlqo7QDqPNuPUxoUoSpnf2Z6pANlXVSwvNzna1q+mde8I0w7J76uSwN++vZqAJStI/j2WfgiPOuYfwGDtjew9xhA494876QIoOO3S2exixc8CcHupsTep5NHPPoGyyGpOvDquz0FBo78++TFQHPUcU/l8Fv8+oITkCowVcIWZyLWHotu0HPChMEl3SXakZKGq7WdXwF0b69SJNCVihXWhL3DzIa9LMQELDVxYATPQrihU4UbyM5xOeZlYRQ4ClKyJez40WvlUiG9h/QuoDlk5q2RV1+ogrcIPM7bKlmqTm7t9ZETVLj6LZ2LIk2bN7YQRJ4UPKETr0ZSkTbZkzC3DAdqC58dwtXdui9ynnJKa4M+FPI342OTuP7h6yp9TKMfZ+P+LMQmkiAYZBokXOQrJCSkLRfpR/yzXSI94Kd/MSakKD7BkQgGaYzDTSO9INpMGK4PUxci63RPWhH9STNJdvvzqNLuz0T70NuI92oX0IVIrczzrHmQyjIX3VqoTu1lp98Nclalspxgo08qjb5xLUAoRadwUhIlDWhXtLtCqrQhrRS0cfQkBIm2F0SbLchEx4H+lWhTQ2i0/Mlw3WtFZ9BKzddGRfV5rcw2u/RN510qr6qEeSaGOF/P5VriyKBS5qLN86ra1zN0yIEoCVmvpM36h6ZRC3VeLFmp7Y36JWROngK1oMUHh0l3kgxK0K94O5UyVGTZafMSG0nXgJR7wiKzCSlqPVWKOiDVsffKMq9bok1M9YKR+0bJJ5lURrDeq9STofUyGA+gcAqsmJfriBUJQKBjU2ElVgw2XsHeAodN3qWfOaQp7DEkkZRUwd9Jjg8BoM7/qFLGzGYTJCvZq5TMqTvmpLN+LBTIpj1qYdFtCU8QmCdKL/NeUVD1MMLTdNKCOXwg5D1Yjmu5jhuERYBjStsK7DAIrSAMcdgchAG2CDdw8KRLozBEsnfwWhA84Dg9QPbT8dnpyGTuQ8U2JPwU2pgw2FPvsDCBjWMjHENjQfZysh0sGnE6yxGFdHaF4HliqXngSg+EfAOhVDb3lUp3taYU/mV5QlQuBzlpAqmiSYcPvI/uL2tMA5YjQ/QMFRzGfn646lfmxNLKlX07Z6rCWv7oAfkF0YuG5yzfT5E2Gg2tMu17Od93WVWrmFFR6J7m2v5IoKIa1bEUFFOJbIS9gAorioLc4COltcS7sXrONnsKNJYk7ATbbxn04GA3DenAOdRzUrTTVDZFMa67GvZHmEBGjjR6UHrSPHh/7GUikjmR0a73x+QT3DgOEcoZcmNnIIDgwLvGlnyxNmd/0iCC4sJjyV5mrA1RKRc4lvwK5d1wvWI/kLTjLUf203yxjqczAbSnsQ/WEh0ycvGLVajE7rmozhRGioT5lfVPtZGnY+iP1+Ay+o9GmslByqKzETJ5fzVRPcwxD41kOef6/vjDKKAo1aJVCsiqXRrFsY0Rc38OxzPfdAk7ENZArJ7Q1gMrcBzU45COkAWRJi032BjxPn9nuaEtnDLwmiV8Nkjo6KGFv8ETX6EnxyH4dNSAyLYTPdIPbZ0fMbPo0UIaJHZHLYUPCYrZTYGUH8qdcDexHnhk2Y6FQlrhevK9XuchzN6mR62xXK1sW9ZohUayVA4KUgZSz3x8xWhb9psiuDUTYQR+giVhFb+VGPzq9LIlGpwkHrW0b5YWEJ21Y4tm+0jIvTWH2J73tUQJ34UQlQXMLnighNxfiWBLIr4Lp5TNcG0aAAkSbUG8qzn/hWiVuwU11bo4CSFNQrGyIPQNfU1SYh792I8TXQt9/5gQ5GqaRFnyCzUDEB0vrpI3xXV45D/mHlYSiIU+SrdjuN6EXCGyhF+axvcnwyrsH4BcOg2JA3ZtdAl0F3D47YT5TILPb+CX/Ab9nWjPwnBdjtBCCAkS7QU2wzXbaDCNEqBI0Cak3qwAnawrYa2OQyMKGbDD3ICXiOUzSQO0+rhSqjUYXOIUJJ7bh4ZrfxW9g7ro6f68WzU1hioxNlycbE/NF2tYelTfWVY356DapZ2oG3ojw7Fee41yURBkllC3kV4CW3csR44s4sob0cq6o7t4QXcceWt2GWtRWy612FSZ7MtKL2lc0ZVWLuUL1xI/CUyxZipvmVaQX5g6zAuLE2OJEy1O9yeKEUFKKfOZppn7b1jOi5TlJuVFpOybQig1aeOhAMrY/jBVxoEOV+pE44XGPmcRyK7TfJ7O9XSepnrC47ziX/yPpwC/n8UFvFTjxWk9H97DuuL/ej7XZ5g2afP6IOE0ww0ligzfyLgLqesLYKYzptnPRvwc8Cp+qF9nswmZRIrrJqSuMZtPVctmzNn8sYV5W1hZ9m3FH2MzR1v3KTt9Wxf+IKEleF2y8Lr0OitJWNG3aUZdGNd1y3pDGMI+hWXdxN9T7AvRhfWeWPa2/vxzdyKBWYZIHhaxIdPUFNSs9h8YnD9AC2o8TBryoxyUyGC1sa+iC8NqTsCor/kbvwS1ArLAaVy7kgwwF/DGFcNqIbDhnAunPeG6hzrp62HyXQjH34Y6QD9e92fUHkNSxTJ1lGC6wC4VcFScv9hSlI7gML3WWUNIp+U9jLtEKwsD19Fcz3MnvzUdzBFq28Gqd5RcwWmZ96bXLnKsrq7S/DP2QTwb6dsebI4UOPDOBXKEg3SxjU+qoWHTs6qqRpccC9IVZddVFfvSfHLg8b6tgtHxtC6v2HLKH1iiTnnbFrSjVU681+26KGnB4jLXadfmvbmY3ptfj9pIFt7JUdfRzh+V7k3HX5RlRPnCpPF4rpS+iN4I+RsRPLeMj2cplYet8VmI81g3fxqoSo+to/Rp1BV9K/jf+MY3vvGNfxT66SclL/uLAzwOE+VAOHPG2Gv9T3VYEEChJBZTlEQrgSoIRjIT/5j9hcAygq+kislBYw6mERccKrEvu5v+VwDsFUajOl94vCnxm4tOuEWf6iaCpw79/TSME0C8ha7KR/gnFb//PIYD4OA8v8ECL0jqpw8x/AQcod/h4QBrby77G/9qWDLRdTy4ahQ5umxFGXFlsXpbdokV2sjCIfLtllSXn7zfgx9jM12WhcFDFb794nuUvSyLknYn1v8K4XUfkUz6ZWP3IyFYdJI9NIXYjliDIOvvrJrFwmZ2+CQEoIdUuFQ7IopRAxeVLIOeTydvsaGcgRMxJbb9js5upmimGXed6QSZf1ITQvrKNM2AKyZliqYENxkyxcyOganFH1smZEitqVq8h6s4fgVCSL3Mt9W7PEjhXs5kbSvv4SoOYd2WirJ6FiJCiGyOgDUDoFPSbv4pw9lZJZKWZ/AUeA4swqZsqSCfKYCLt1H1Q+6QPJ/MDqAc4SqWvHDszPwKrh5o0y+Ya6rUzk3hvP3QcP2Cx8bTilqtsszPbjQ78M/kYuN1/jCckwSktaF7EpKUrnZMSoukMssVTkuNyH2m85QqUWyeypDQVr/7GalFwtVCWRWWMxsiZnLNIklCkzRvZb9NLRhXR2+Pcdpm1DHNXyBjpl5bFvVqmv+Gg67SVSZjbdA/jAnl9OeEBaVS7M82I9xSuyrxu0Leg71Rhb433Z08Nn18478e7SHoGB7c5FzPzVouCWFllHXtgZEqD8EiS10etlcxWCp8XbZXaX/a6fPwGJmTUZmL+ZNG9FdCDMUrqubh5BEfScuLdmmGR005AunUac9CAJoRmTN38wogK4x5trtDc57JollLfwI5eFnvQ3o6VgO0s4g4WvMFrlD9nituUFN3rlyZkcOHrma77l1PQuy6sUtJe/So7HIiY+9Lpb4+qhQFJFZWpL8LmUHuixmYfmYXJEo6r2FxGBl4QxbyjsDRuUH91DdU3EhHaFGfHeQr84wI+Nsl1J/Cwn18gHPG+w+N6PJDKu6qjDY4bNMejj0SkLniXSivHjVIF4LcNw7PQqSnw/2v9BJ76B6X6F6SH+XBk5J9FN/dlzS/BW7dYw39jgzHRBHue6GSbC4JL+n3iuuYEnlfyP848nNYsfyMRFsbQz+1XUKUNpKr9qyQhntnlXRGe96IVuuK7W155J/2WdS8PbckL9hKu/mrnu41r8+OlPOqTtZ9H7OOdaMncWqe+2HZbSpmMeZroOLbNberuDmxyIcKD7lCEC2v68FdLiUSbadYS0NmM3whWlbzMYXaxWH13EP/+9aDomNgD/lZQT3yQ412fy0pCplRbRya3gPlgUarVgz0C5sVTPHAvyufW1qwsRzGSswUIYn2RQ0UifaKRMuGQ1CsA4VxkHXezL0vAxLt1kLoQBQF1gy/o+bf7DvRfAKXlMLkL/ly9eaPw6lm+2/7Rbh2xk2OXeJtdzUPyYfTGbRR6y6HCXYb5PEqY1fTacYMA2yB9lyxisMVZCr+bm4E4pvk2q60UdP9MhHntoXAYoK+9Xrpt5d2uDYSW6G79yJ8VQgW0VHEurlHHClSWIVw636UDd4rkQLF/Sba9xD6JAh0n7haHJ8CXz8mxPYzK5N9W7iEJhJx4vA+SAosPTzG8TH+Q4untEQ/hkRWSeJGe9Ehf02IHx9RickCnyT7CmCmOXJG9IT4gbpv4gk1H2tASqzgGG73BqiepiLuhdBc8xIOKvGGsJwcYU/p47OwpzwRbZodwehWoScx+gf8+uMEVWJrECVYPibah0IAIn2A4fCyLOkVfFuEKT2MmE21b08JdANQeetguJzP94WVpljB3m2OgEUd3+0pxhrXqFhV4VSyH5WisScrbcWrP7DFxJHH5dmtRLjY5sv2lCPtRt/qYJmgfRDYqdFzkPBZ5sK/cS+FXejdGPMWhdSGqBSVS3GWcZcoQUJjxviJBDxwmcmUKIspxyEgxTTity5Ps5QKsORPzHHkGmMqtEwvAvPL68ZzjTK2aMznVrH/cihMYQWo3OLHB46AUSqErGmUpE+3+o230GNBtDFxfVVVw1g/+cSOZUuOYkG0VuyQQCX3hStH11KFb53vkuPv12cQqzHmJ/mxHrvOI6J1j9gkfT0OrN0sYxQR+zqJ5CDGZDsprFg9xXEm7jMOs922FJ9UEc1Xiq1nIa+J9qKScdDbSd4M14fOll4WVlLaMm2pWEoZpIn/ldUsP2BjrgVfQMrE1ije/vIKYUhsAwWLAeDtrOLglwyK/LS6gBwJRbUj4NJcFrNswzNUC3TdjhrC1wrkm0opVPOTkBeiFYZrXvtPhutVnTB5Y9aGAnC93m3ta81pzVZYHVh4V/+WnuMqShkLh8ZE61so2AMvS1076yyacxyN7JiQTiEo/pAAKaGrwb7tCGDBxQJ/sqpqzfFWdzrNU3gLapbTpD8vT0LiQvLVU+ES5mipT1lxJE7h2MI7Ocr8rLCIyV12f46ovzCmK5xTzpLkNylJYzHVCxUaLSui5GGzU1iVMrVI5HynLelU9alOl5qxpNDZnnFHZUfmmC1wzCxR9vzAdXZi8SllN5ZpD4R84xv7QJIxaAWRq8H1Uh262SRpJx+99kbVq1feVGJcq6eIST0OjKdtVKV5CQkS8nsWMw0i6EgxJcDt9etCKlT8+LqAle5rISHE0+rKIIPnPDB3zGkDsnswR7gvwQYoxTYxrdWWAFnbjVPY1V09E88nSnntouxFo7Vu0ObIjZ2HBQGDwu0yGL8xDsI+jAHh516snvmwdh/YaBnMbUo4tN75wUJGR2QTquIIe/FTkFVGbrSpfqa9d9/QZoCoLwbQ3DN2K+NarJPFxSIfYzgW4C9AwysY95neMWFiu4PES8Wao7XDPmOuv7ZTy4YQVDCOCSjQuB9PsT6w5ofgQZqpoozag43cQDtASuAEF/1BzMA+HyGNDFZDcP6NuZYnZMffNU2yP2DACD9+Mh8rVb8g5H8bDTgexYOrXde1WatBI7SS47G9MiTaZOTEwwHmRrTK0B7v0x2BtsXeWcyXYeFkSDZI7PO86/YlvRXe4bdardu33YXdHs4QItqCXZEq32mXfpE/C0GiXe5E2yPR5qNX6925mmZkEGJW0SGUfzJcp2MJ/ALeDaBGmjE0xRvHHCYSroOLlQK1WHVTw1UZqvP0S/cZjsVBAX77cNS9G7vhRUhZPjZcb7hq02PD9YbSHJ6FGIJoDTDtMzsg0fLzWS+gYzAMJw4+na1AbCywDaToQLRqiKa0X5HHFdU+E8tIl4KCrlYH0wVNVEqx4php9Hh6+yVrmt2VldDRP+Sm9yoFhczQwntxYBfWw3ndN1zfwdj4kZAfs4aPoHyHg/6fQqAQ2cGDLfZxc5RAM4llqnqsKhZhsq64JEuCu6oYmKZua+Lvnwm84ipECcjRl804+9q+jpsQUbqjZpqB9kCR1Gz/iPcZKJpm7hOtHAXKJklLtHuokA62FezCEZC3cInJMATVFI6dnW4728JzPGc6sIHxnEPJ24K2v21nWiCtgMgQKv2XQo08CbkMXEIhxlLvkzUT2QTZQm1UPHdTBMDXIQ3omcywhd7FnuWH4bqdVWFPWcC4aAaxKfYynvLS+9BZb1Lh4Cd2yNSuvz0ZpgMOOUhUyEC0t9u/vbm3/fx0OHiUyEXPM+tB7yOy0eUj6xL1gcdHW6we1UMv4WwLexsxokYOPqgkVBVZUVhEdKoT7WiaClMDVDhPSnR/js4R3zRm+YqiSNhl/LYqajOJOsATKyP+l2Nl28xhyhInsYuf9pMwK6GQMdck5gOtNcP7MlcziKXs9+yJ/2aEGokcPNhK4vuBFiYmsTXVOmWaRUwnNCUS4el72peIdqH2JzZBUswwweYcR4qd7T5CU/KTRMW/YeLo5h6HyYGSBEKIn2hkPxpCYmqyii9nFJjOcX/1s2ZqoSYRK3gW8kK0wnBdtGKGcPDCZgrGBYfLyTn9QbSKoVA75SdO+ZWafvq7fVCWrFCR/tCE+zOEhbBtVxCyDhqAZUeJz0RM1RKFlLCYbzb/fRJipSXcpBhSNlZ7OmIGLOwuIt4I9Z6E/GWGMJ9PTzOEh2QmLgN56n/MEIYKRaWVznAUKz366nd9MRJ6bC84+GL+Zih6C/CzvgcdO6cWoNob2SxUbf12RSG8gXI/xnUEbgFue+DHS7mrOHfMsJclOQ6V9iREpuQky1QiWhAzVVFoRsI0JGaimIyeGLXJkcn3+TuXKjJdegeQeZmWKL/bUrjGmAy2ZtFw33Cd2kqsJRWjMj0F6V7v4zuxHSnVQkyVuumufz+VI5ulQFSXnfaDifiRSZjCOiuIHwn5ALpNfmF1xjf+fRjhtPIRMkkoad11uDBSDJk2tVBYgEdNBNm4R0xSVyOwbcuWhLG70SzLJgG3UV3xUVNsqC9JeBGJKCK2/gsByv8fA9m1ogB92COZqU1ZrU43eMZMDJUEF+KljogIshGtXrBmhc6ACSKvjEXoa+Q/HGp3Z5P0lFUJ9NNVOIOAWi+fsu5ZH09B7W0O+1dEHw7b9Y/f/E3IAkHLO4jJrMywGPnBk1IotYuxJPnVqEGROubdW4oztgO7FR7etjz0flPBCmA0in1mV9JYLlyB+mIj3xWk5XOE9QsN61EQ+R+wP6w29+OhycdC3ocU/Bz17Rv/ciygTmkHsmQKt63LeFYIH+VkboFbYHSVQybUN7fXJ80SRXJzcGzhOWp/NUjVC2yQLlRaOrcxq+6dFhdwOCHj7Q/77evMuX82b5MAAAxiSURBVNReDKDlg+D7C63GoBg4DNWeKwYRgbBRyKlDumyquz2lFTOEpV4in2Zl052DzhjnmQwnEkztWqg/fN6iEwhCuSiX5go97G6B8gmAmEiwOu5B2RXvaYKoe1XTg1BwSOtFSNyhu/b+spuiAZ80+KeYoeh36z6GSghJuu46MeGgNIJTYpfsS5OCTWLKL4bLoTFvhodEOxXArBWeiDabp1m/YXsq5pTjQGH6TddR90C6NB2agKVN9U4FS2AHSw/78WjdGVrNbKv5kqf7631cXoCplXTuprLbZVpJ7i9lsjBvvjTt/4eABbuD308i/NBC9U5Mphch344p7wMHe7EcUck2GWMqjZhJQpbpmk9DEqmMWj8GhFFEna06w0hEm2fRz+ay06eaXZxJKY4uN23KtHBo+fGTfAMplTLG3PQuJGNbsf4KzcGRnsp0If7oKjF58wpGCckwiUoSiYSB+iTkyRGQkuyAxxyuGhlmuZussSKHPljpTx7XLZxlmhZa12JhFheKMuaFwpRCZkX1YMp/FwEUJOQGWJhvt/asf7yZwGMUYIVu3d+FwFwmb6zfKpY7CibIxjMOVmjZzK/XeVgXj6AQKBhIAdDpScgPwzX2Qc0sQq8Kw/WVeiSfjaJV2YuRyQZ+0CsoagMKbi82APduGSr1ZdPD56Jc9wUpfBsyHPQXt4ngY/lQCXxruAY7rCQdhXRYQVXsVdXrFIZC4pKAyYGk0xh37e01gzGDhBVpi/TqZN3yLCTUiCzMkSTWIz9INC0gluli+04Uh8hHLfrZHBnEluYnpyhJTKIpYaI5nRYqoRaIOaPPVEpUTImJYu0ArFhiFvlKiHktOfumZBK3XYRNk7wNbqw6wDTZtwgDEhFFJm9mcgN5afE2IiKbnR3uCvnGHU9THJItAg7JzFFMoiuZnsRIT44aKNGPKQ6J3QlXutf3Flo8DHX2NB7+5Jr+2IwUiTpiK2vNUR5tVBf7pk2ow7KA7qgYkRLITGKaxBIbi773kAM8rycJMRUpUpS9BuliCtmhRFaCZyEvRBvhoB+p9Jog0TrVpI8dWdvrqP/YnDFVnIwmZTsfNK3QUuCKyYe4apmvKFyhRcsLqvyqd60LcC4MpMmuwAJ0xa6LgiSCRxMmLKfQ7Wi0+RHmGaZY7/gNitOec/GIhZ97CG+qd4Ci29ERRVDW5uDRVr1VT0L+MkPY/yBa5pFiNlg9Ky9EmyoKUv2AgySpWyHAs21X+qraw3GhtQerc9OKtzt678PuL2Mktrz3jWBV/GFXdQpa8ItQqYQ1f69S1BjmabSuJBkoyMe9LswrsCdoQGe0YKt62akUVoAz3AYqH2/6k5DnCXZyDGXN0UxsPpZiEV/V8M3JQkUimfY0wU4UhbBA1TVTEnPVmqYdZUXXFVU3tTAKtlPJr2qokpI4jCjYDyYk0eNHr496PDWKGZiyvuccJzHBjUrbqYmrSGzv9fHNgNlHBo4iOXKyp/riG6M4ganVZmg/EPINsrWULLq7YmhaxAITidZUdf+k6MTEEy7JTOl/ZYL1uZX/cMW43V0xjmQw7q4YMSTZmW7h+rekabGK9T6h2PSgBkkBFxJd7NsLeHTD0AUrS/Hjp4xxbgFaixT4Wz4MrphMHK/v7bVaGIWGPck7L3fcDeqTkNeuGE9Ee1EGEhYQTw17iclEowyJdu5gkvThEibQw9RBjd2XAjl2ELSusF4NeBjjZ/+GBtez8/xD3e+Bv82TEE/OM21va+AXlL5Gef+eb9Cxstq7EGS77NkVw5TNzRUDVZQkNlE9kTV8fVTl6fVRuFGuda4lhqNXjRkf1vOYdKaRXk2xMkpZDPdy63L2qX3ZpTY/dSTf2/btVcJ3hRRelNH3hl85zaawKN+RcqRFLr8v5C3syBE7xjiOE0SR40RRENy/iV1iNgRR0Cj4Rf4MUJIjf/I3O0IcUab3swneTxG9CPlEpbi6bVk6HnR9+yS+iP9/wevvD2ChFBsPto0fbTHDtvND635pS70lfXNZ335pCSFiM93XKfTtivip2Gh3E/KmvJuQDfdshJBPtRUoW2LfRJBAYJmlXm3X213M+DFWkH3kIVRYQw3OZxj3BtnHw7SAiKiPiib48Hr1i3ZZdVRGLy0FERW/B+P1Umx9BYvdg14y/1L7yH+v7TZ3ISuWxLBXsc3K9DA+3gOw5ozy83NMILl0wpsFwq/pOmKH8IHPSMxE7pGnrd0dAov5XJRlQKJtpPFGiS+p3YIsYvFJxDhAHQ+vGePkkVNVs5atjLQ1gDy90WhLarWgGf5SExWfEZPfCHkf0ThVcL1CIJmjBct0wL6afamlCD22UWKx0F4pcMSRG3sW5eLiXz2vVtito20Or7XR8px0h54XpFlYXblYw6+75BhMll/Xm+9hQ1oD6t3euHSWZ5MerkBLYBySANQH9vG/BdnzkvWPu6r2oaH/2Wvv9NCYKT0Z+KVHe6cS8hy7Kv6CRfQb3/jGN77xjT+IJw8h15a2XcDs+z6M/9tBrNa8CCMcLKmQRwHofl2MQZDDFQdH/7teSqjq6x3MBw7mEcCizeaPAoMImf8PKnf/LLzzUIlaKHE8BaAm4HlP0aiKL8zv/ksQPiG4H4Mw/HHmt5c5/dfiOR6tK0JcbCFZt6Cz26ktaqAtPYWdde9BaLdNGf+WormiGLaI0ug+yHIL4SiCHD4l2hXivgjZD+KxhYHc7vU5TGINDHiNQ1BfOALO600j5eywCwHVZmAh5SC73F3FOp/mYUvDInMgDvU/seTnXWiQwAFS6QTT4eDtLTMMgV7wNdfcFV/+ZjegpgY1tJASD6oHATVDmGA5dzoD41kIQNqLzQSyjgPEHs3F0parN/SGTCCoDRq3Bbtt3m32ekt7MVl3VsEY4V0z8Seh7w1RbTh1wHOdMVCwmDu+j9LIqgM7GnZxe7SC3YZlzGluTSk8WMEuLePYUaYUDJ6F5OeQiyC92A4qo+/bc0mUlcZDnF/ls+pXlLRms95lcdNheVgORmuU8Wn4j/fYZ62tOKdsKuYyPe+ZoXKt60w60W4pZ/+8uwCpNnLK+6aY/Lr1dl0FizkvMZehTvtHQh7COslyJv5FkRzJWSar/2lEmz2ZaSI/Ocp2UtxNzj7dihTtligSUjIuP04hb/kkTGSyJflEpYQpY4xStsVJFEf29Pc/BnbHy9+HKdjjFK+E/FI2n2orLFXv216GrYLvTkqI+R9lW0Xmec4iwtqkDMs92nGQ8vw2saM+Kuj+lI1Cc5YyR+qTBMXsWU+dNM8T7hNeOOVn532QlJnXjlBiZYCzNJfR9ED+Q7Fp9xCCLVyZ9cQbpmp3TxbpomD3MC3utiNLCzsNPxQkDZV15lBX0O5smiIdhFvf4tMSHgl5B4627So2tGZ2i2EAsbHYw30PPgd91wAOIkgh6gfXGoybsceAI3acOYUQRuyz52lPtNjtjNXOOpyx297d3aITcwUNbecVvPO+kHcgO7az7cFnBcTRAwe/yP/JLigigR7os+9Y993g3yK0rIhERacHJLKj/V3nbUcKYsB0WORdG3hoO5blsDFwdRT236HGf6w9/0Jr/TjJdxzab3zjG/88dGaKnU3vMBVz+2Zu/z4Nc/udef9r3v/upBLX7gfzbTbPl5TnJG+F/CT+OfF+CvOpQPcPn6sW/YWidaJbQrXAruErnbL4rYVCxDpEy8W/u0J0ItxKiGSJ3XveKjK6LUpkbaYQW9pbHy5cTXQ8CGu8JYS96cm2goj72grkfn6ReVLHLDueMoQJRAHLyapOlYF/2h0jgYR44EAAKTFuyYBK4Y4MF1Sx2azF4FA19I3fyNpZCpyEFpq6ALdygfpVivSgEqMr5hkKaQaxm8DrxSIBKIRdeXdbl4DBBDtCPgCtC5RabjviAnHAPo+QqtcvbI4Q5UAyWG9Sl5IYpEO47rnKXI3AAVRXgxyGSnqTgk08KMGDoBIhqOCmvAkVojb47Iyi9+BMbqLY6Wt7SpiCHZUQDwAO3xfyAfSS0s7vqqqpqo6ECyl7zvEr/fSoUF+qQu+C0qHH4liyIs6rt7qTG3G+VF2bVB3NWmt8rWqyLp47lnYu5UVRphXtXpOBsygFxbL6bdWwTsZPr13Zpa5QaFd1KQozKpPvCPngTjQfkfh3aImvPX30E+2TSOK0E6JQ2Dm5C91LtQmPPXbckr7OxY95FW8/Lpr4qVCvBByT2j+KFNrsH5OdFCikVo5bNj8J+T+wt9jyULwRO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RQAAAC3CAMAAADkUVG/AAAAkFBMVEX///8AAAD6+vrMzMypqamZmZnExMSvr6/m5uZHR0esrKwgICDt7e3w8PDU1NT29vajo6NRUVG6urra2tri4uLR0dG/v7+0tLSXl5fJycmDg4O7u7vCwsKRkZGJiYl3d3dra2s7Oztvb29+fn5fX190dHRJSUlVVVU1NTU/Pz9bW1svLy8fHh4VFBUoKCgSERJ0Idd9AAAgAElEQVR4nO1dCXujuLJVAWIzi9gXW+y7bfz//90r4STdk+Ckk+478+7cnK+b2CCXhBBHpVKpRKAByS06KTcCy5VWXtWhJbln07Jcolu2bbsLtYDNh+zcsSu1LMmyyaWaCX6wMIGbp66NnyXL5QX5lwCKEgDqG4fzLSUe1GAsl8EACmeSHPASnEWlALSwfYEBgFwZrLDe4HiGaRSn8Rse83/6Zv4UICRwu11WDh30JD7nabd2/QidAjbgldsVqLRWHVTiC3SVYkJ4rpauqOByBega2E5zuEH1T9/MPw8r+qdL8I2/EzGNCclo6MaynGaqOOWIJqCkePR5KE6k2lPigHHXlIhCXOV+wpTjQrKVNKWJwhJT/0oJoPO4oUE3N6BCNUO+Tkhz1IRxnTo7uRow+ence0hzkATetYQPCV0WJAgZjFcdirRqoPTx9f9rmmLxqnLyOg8MSG5NBRC+XDtwn6XlpWyKtISrruRdMpaMWoYdJsoVCoW2xq3nrF2qItT8hFdx1RRxxVk5mgHQaWBEulbAJEzsfqlSFKCej4R/gBzO0SVabhMASwCWTiE+HIr61HVYI3ijx0Drs59K/wAR3ujWNdQMjKFMIT/dpv6vaQyTrFkDzQJCMgkBfjxSFl7HE55PWhf4mXTzMOHD4vbZac4unqczw+emNaCvHUs0mgIgC3eQVBBUpErF0yzpAEXnJsz/UqVUHR19kKJZAUiLc4TFvAHDtrNUWClGczFiZlzrGtn+GBh4Bx9WiowFv/nYC1yNE4zYyFof0lcthXdeU068Pi8DJJcKWwoPnq+FiR4kenzyA3IMMxLHceScjgmJEttOTrHux8f4dPIdWTr6tp4kmEKPj2HsB5nkkCgMsSJOJFID/xR9qU5IIqD5ppYkvi8+4h/f17TtsyLOJhoeO/zuayb+95Uv5fON/z4kLH3MPkz5uSG4j1pFRJmF7VzGbmCP3u2UxaaisNSiLKOR6E3+CpdHJ2aGDK8yRhWqaJT9ozrGWILGq4oXjfT2IlJsVSDvJ03fN1Vfskppqj0hLOi0c6X1sHcvIbR8pexm5bODqjb0rxM4cMiRvM0cJiMFF7DTYLAj6G+DV2DPUGFnwnceMmgS9LU31kiWPRYbxDBkTwjr83PT4fBiv1KM5KIlEDRzJMYhbyqlnUH08UoOB1dC5T228evv39rX4cQq4pRl8c5blMXHLLvyTM2yDNOoVmyppz0hOvHd4KRm6k5zQ/1LD6I4Vn0SHy0UdTq+uu6TTI0dcowtfANjomKusf37t/YpBLXxA94LBuMNxOkRx5nez3ibzPCGwRseCTGGlxweiLhf2A7Ga0FEct9UtPT0X+BL6tgepE/hk8n/MAg04AZ2EAS2g0cL/4ZnRpZLFgaBY4WFjhft4EN16d8F4Bx5SCh0BWzUc0X2IUE/4DcNleUbDg7qG/yxFvNfAcjstRg6ZRbqu6gYr7pw9wozfrZuHp70PErB+afL+bciiOTACRwn2OBs/x35/jkKns46wceC/pWQXv39X8YMJvAZTlIiqOU83RTUayJ2cCALYB2RXwC5eEuqFvTNW3T8mmpME6IwszBZQhglR0dud5M5BU+ZRIKjacbsdWu1G1dnSUIdppGiYKbJ3ggpcISrmIrKGEmaIE/MxnqVIqEEhTDNp3rYHJ+FoFrZpFgdUYd8clp4C3G1nL2ZQBQD6BNTBNNsAljdVmxIu7kf29ybCvw0wGul6JcQXAp3KuXLTMEySirsELvpXDJ3jR1CN7dnar66SMHmvDsXM6+s5galy7RXKTJ8pBcFFKNrpLUFSPXqVQrL8EiRQtHcuJpjBTwJKa9hQctrRJakm6qqXSvCDtyfgrlI1upcRGRco3uR6UB4OUQT7y8eHAKoOhx4vC7qr6Ev9YoVWqlegyYtmiLar5RwUPJcdrhHe8N50w5Ab+Xz4oN8CWdgzHwrY2bSOQQdeBvVdRV0tfw6BTNIIR+OXp2l7XA57Ql5Hzo2YFl2Az0MIidwrUi2wuhr3ZKu9HqkZySzPdS1LdvdF2PLshxwn+h6aKtvrkZqI9soRFbyMAgz8laZCkJDzyyVBKqH2nymv+0vrLBUZSvTLflUOu6ukG/ckbQui/3WcrW8KMzW5xqRaRZwkoekNYs2JKzI222oFPC9Ue3vwCoSwrlTZrTY7/QSlnJs47FtquX+MwzbBClYLkhhlQ/4LQ+5Zrula7GC7qfAGkAhXCY8KcWtIseuSLSUJKi+acg1nHiHZJhVkJFow1WRhF333nablKbFMOZeWzDedy1v0+qT1fBX8DPTG0HkJWR71y2hQgbhtYG2Lvc7qB47x0Babg3wfJ8PEtTTU5KCIzLardngyqEJZVAqMDxGRKUkLSr6TTYxgG7KSkj6BTvhEI4+Krm5LyYL2P3HVQrY+2AeJ7zclAPy+viFqvgBOVyRI6+oNe8aRfARQofKdDmweZr3JzZ00NSCqJBA5V33c4EkazMCKoUF9pt6mQshBtNguoiew0JuCfFAcPQX6XKW6cRVJRIhjemyHmUhCWVZvcsKdB2vy9bkWycrdGTZMr7W+bwgtoyjQ1Q3eKDu6KETFEmok8DebUrYa2e6Gvculpeor5WQJ8huFM9SJpEweqCZhyEKKQOdOPqDbD7GD2PMH+aY/y845q5yOua2axacJ3mcaiSiWUhJEZJCi3OdKNzP74NkPXyiQ+tPdFyWqwv1TNeFy8eDh4yjDou4oW5hp7x31XZRiO6SUNctKdwla13SiWWJsqOU3WxsSXcxkR1iie5CkGgvG9H6NYBSiE/e6ntPRBucBdEKYwIiqZIZXyjVMiGN8c/pt6pmAQOyKtXHop4w7wcN261XcowPSBkxf3vVAVrDWDV2mt8AYmNHAIPzZHij1MZQQ/5Gzd+ErNNh7iJzm1fchDwRbbURbbURbbNAhUwaH5Fhp04RlbIp0BzZaoBDC5jew0N5/nqVCB2865DaCeuaALuFR++yhpkk3O94Wu5cXejYQTARvWqMKtntfUTnmfKQ9AoFpd57jh2mWB3soLLqSYiO+h7SDOqHVpCF6gk51Y1dIhM5DrNQxgtBpt975LArEh5TP0+WJVkSzl+PNT6FYOGDG2peU2lM6ZdHVqysZGOVFpT2e1xc+IV3onNlaOMYl7tayJAOWlqOA429gld7bxhPPc5Seij99pGQvxkfv4LWh1Y/6SEjveDjHsH9SYggMhcPkm7btnBdw59blmQj/YjiWFvqe3pX1/U/aG2xXQu5DzOzLcQDwSKFcK9z7d3bciVROiRJLC/ex14SzARLvlWcS3YnMZBlJUncq/Qs5Iy6GD+DT4TrQeNdbglpjICuKmSoAlqo7QDqPNuPUxoUoSpnf2Z6pANlXVSwvNzna1q+mde8I0w7J76uSwN++vZqAJStI/j2WfgiPOuYfwGDtjew9xhA494876QIoOO3S2exixc8CcHupsTep5NHPPoGyyGpOvDquz0FBo78++TFQHPUcU/l8Fv8+oITkCowVcIWZyLWHotu0HPChMEl3SXakZKGq7WdXwF0b69SJNCVihXWhL3DzIa9LMQELDVxYATPQrihU4UbyM5xOeZlYRQ4ClKyJez40WvlUiG9h/QuoDlk5q2RV1+ogrcIPM7bKlmqTm7t9ZETVLj6LZ2LIk2bN7YQRJ4UPKETr0ZSkTbZkzC3DAdqC58dwtXdui9ynnJKa4M+FPI342OTuP7h6yp9TKMfZ+P+LMQmkiAYZBokXOQrJCSkLRfpR/yzXSI94Kd/MSakKD7BkQgGaYzDTSO9INpMGK4PUxci63RPWhH9STNJdvvzqNLuz0T70NuI92oX0IVIrczzrHmQyjIX3VqoTu1lp98Nclalspxgo08qjb5xLUAoRadwUhIlDWhXtLtCqrQhrRS0cfQkBIm2F0SbLchEx4H+lWhTQ2i0/Mlw3WtFZ9BKzddGRfV5rcw2u/RN510qr6qEeSaGOF/P5VriyKBS5qLN86ra1zN0yIEoCVmvpM36h6ZRC3VeLFmp7Y36JWROngK1oMUHh0l3kgxK0K94O5UyVGTZafMSG0nXgJR7wiKzCSlqPVWKOiDVsffKMq9bok1M9YKR+0bJJ5lURrDeq9STofUyGA+gcAqsmJfriBUJQKBjU2ElVgw2XsHeAodN3qWfOaQp7DEkkZRUwd9Jjg8BoM7/qFLGzGYTJCvZq5TMqTvmpLN+LBTIpj1qYdFtCU8QmCdKL/NeUVD1MMLTdNKCOXwg5D1Yjmu5jhuERYBjStsK7DAIrSAMcdgchAG2CDdw8KRLozBEsnfwWhA84Dg9QPbT8dnpyGTuQ8U2JPwU2pgw2FPvsDCBjWMjHENjQfZysh0sGnE6yxGFdHaF4HliqXngSg+EfAOhVDb3lUp3taYU/mV5QlQuBzlpAqmiSYcPvI/uL2tMA5YjQ/QMFRzGfn646lfmxNLKlX07Z6rCWv7oAfkF0YuG5yzfT5E2Gg2tMu17Od93WVWrmFFR6J7m2v5IoKIa1bEUFFOJbIS9gAorioLc4COltcS7sXrONnsKNJYk7ATbbxn04GA3DenAOdRzUrTTVDZFMa67GvZHmEBGjjR6UHrSPHh/7GUikjmR0a73x+QT3DgOEcoZcmNnIIDgwLvGlnyxNmd/0iCC4sJjyV5mrA1RKRc4lvwK5d1wvWI/kLTjLUf203yxjqczAbSnsQ/WEh0ycvGLVajE7rmozhRGioT5lfVPtZGnY+iP1+Ay+o9GmslByqKzETJ5fzVRPcwxD41kOef6/vjDKKAo1aJVCsiqXRrFsY0Rc38OxzPfdAk7ENZArJ7Q1gMrcBzU45COkAWRJi032BjxPn9nuaEtnDLwmiV8Nkjo6KGFv8ETX6EnxyH4dNSAyLYTPdIPbZ0fMbPo0UIaJHZHLYUPCYrZTYGUH8qdcDexHnhk2Y6FQlrhevK9XuchzN6mR62xXK1sW9ZohUayVA4KUgZSz3x8xWhb9psiuDUTYQR+giVhFb+VGPzq9LIlGpwkHrW0b5YWEJ21Y4tm+0jIvTWH2J73tUQJ34UQlQXMLnighNxfiWBLIr4Lp5TNcG0aAAkSbUG8qzn/hWiVuwU11bo4CSFNQrGyIPQNfU1SYh792I8TXQt9/5gQ5GqaRFnyCzUDEB0vrpI3xXV45D/mHlYSiIU+SrdjuN6EXCGyhF+axvcnwyrsH4BcOg2JA3ZtdAl0F3D47YT5TILPb+CX/Ab9nWjPwnBdjtBCCAkS7QU2wzXbaDCNEqBI0Cak3qwAnawrYa2OQyMKGbDD3ICXiOUzSQO0+rhSqjUYXOIUJJ7bh4ZrfxW9g7ro6f68WzU1hioxNlycbE/NF2tYelTfWVY356DapZ2oG3ojw7Fee41yURBkllC3kV4CW3csR44s4sob0cq6o7t4QXcceWt2GWtRWy612FSZ7MtKL2lc0ZVWLuUL1xI/CUyxZipvmVaQX5g6zAuLE2OJEy1O9yeKEUFKKfOZppn7b1jOi5TlJuVFpOybQig1aeOhAMrY/jBVxoEOV+pE44XGPmcRyK7TfJ7O9XSepnrC47ziX/yPpwC/n8UFvFTjxWk9H97DuuL/ej7XZ5g2afP6IOE0ww0ligzfyLgLqesLYKYzptnPRvwc8Cp+qF9nswmZRIrrJqSuMZtPVctmzNn8sYV5W1hZ9m3FH2MzR1v3KTt9Wxf+IKEleF2y8Lr0OitJWNG3aUZdGNd1y3pDGMI+hWXdxN9T7AvRhfWeWPa2/vxzdyKBWYZIHhaxIdPUFNSs9h8YnD9AC2o8TBryoxyUyGC1sa+iC8NqTsCor/kbvwS1ArLAaVy7kgwwF/DGFcNqIbDhnAunPeG6hzrp62HyXQjH34Y6QD9e92fUHkNSxTJ1lGC6wC4VcFScv9hSlI7gML3WWUNIp+U9jLtEKwsD19Fcz3MnvzUdzBFq28Gqd5RcwWmZ96bXLnKsrq7S/DP2QTwb6dsebI4UOPDOBXKEg3SxjU+qoWHTs6qqRpccC9IVZddVFfvSfHLg8b6tgtHxtC6v2HLKH1iiTnnbFrSjVU681+26KGnB4jLXadfmvbmY3ptfj9pIFt7JUdfRzh+V7k3HX5RlRPnCpPF4rpS+iN4I+RsRPLeMj2cplYet8VmI81g3fxqoSo+to/Rp1BV9K/jf+MY3vvGNfxT66SclL/uLAzwOE+VAOHPG2Gv9T3VYEEChJBZTlEQrgSoIRjIT/5j9hcAygq+kislBYw6mERccKrEvu5v+VwDsFUajOl94vCnxm4tOuEWf6iaCpw79/TSME0C8ha7KR/gnFb//PIYD4OA8v8ECL0jqpw8x/AQcod/h4QBrby77G/9qWDLRdTy4ahQ5umxFGXFlsXpbdokV2sjCIfLtllSXn7zfgx9jM12WhcFDFb794nuUvSyLknYn1v8K4XUfkUz6ZWP3IyFYdJI9NIXYjliDIOvvrJrFwmZ2+CQEoIdUuFQ7IopRAxeVLIOeTydvsaGcgRMxJbb9js5upmimGXed6QSZf1ITQvrKNM2AKyZliqYENxkyxcyOganFH1smZEitqVq8h6s4fgVCSL3Mt9W7PEjhXs5kbSvv4SoOYd2WirJ6FiJCiGyOgDUDoFPSbv4pw9lZJZKWZ/AUeA4swqZsqSCfKYCLt1H1Q+6QPJ/MDqAc4SqWvHDszPwKrh5o0y+Ya6rUzk3hvP3QcP2Cx8bTilqtsszPbjQ78M/kYuN1/jCckwSktaF7EpKUrnZMSoukMssVTkuNyH2m85QqUWyeypDQVr/7GalFwtVCWRWWMxsiZnLNIklCkzRvZb9NLRhXR2+Pcdpm1DHNXyBjpl5bFvVqmv+Gg67SVSZjbdA/jAnl9OeEBaVS7M82I9xSuyrxu0Leg71Rhb433Z08Nn18478e7SHoGB7c5FzPzVouCWFllHXtgZEqD8EiS10etlcxWCp8XbZXaX/a6fPwGJmTUZmL+ZNG9FdCDMUrqubh5BEfScuLdmmGR005AunUac9CAJoRmTN38wogK4x5trtDc57JollLfwI5eFnvQ3o6VgO0s4g4WvMFrlD9nituUFN3rlyZkcOHrma77l1PQuy6sUtJe/So7HIiY+9Lpb4+qhQFJFZWpL8LmUHuixmYfmYXJEo6r2FxGBl4QxbyjsDRuUH91DdU3EhHaFGfHeQr84wI+Nsl1J/Cwn18gHPG+w+N6PJDKu6qjDY4bNMejj0SkLniXSivHjVIF4LcNw7PQqSnw/2v9BJ76B6X6F6SH+XBk5J9FN/dlzS/BW7dYw39jgzHRBHue6GSbC4JL+n3iuuYEnlfyP848nNYsfyMRFsbQz+1XUKUNpKr9qyQhntnlXRGe96IVuuK7W155J/2WdS8PbckL9hKu/mrnu41r8+OlPOqTtZ9H7OOdaMncWqe+2HZbSpmMeZroOLbNberuDmxyIcKD7lCEC2v68FdLiUSbadYS0NmM3whWlbzMYXaxWH13EP/+9aDomNgD/lZQT3yQ412fy0pCplRbRya3gPlgUarVgz0C5sVTPHAvyufW1qwsRzGSswUIYn2RQ0UifaKRMuGQ1CsA4VxkHXezL0vAxLt1kLoQBQF1gy/o+bf7DvRfAKXlMLkL/ly9eaPw6lm+2/7Rbh2xk2OXeJtdzUPyYfTGbRR6y6HCXYb5PEqY1fTacYMA2yB9lyxisMVZCr+bm4E4pvk2q60UdP9MhHntoXAYoK+9Xrpt5d2uDYSW6G79yJ8VQgW0VHEurlHHClSWIVw636UDd4rkQLF/Sba9xD6JAh0n7haHJ8CXz8mxPYzK5N9W7iEJhJx4vA+SAosPTzG8TH+Q4untEQ/hkRWSeJGe9Ehf02IHx9RickCnyT7CmCmOXJG9IT4gbpv4gk1H2tASqzgGG73BqiepiLuhdBc8xIOKvGGsJwcYU/p47OwpzwRbZodwehWoScx+gf8+uMEVWJrECVYPibah0IAIn2A4fCyLOkVfFuEKT2MmE21b08JdANQeetguJzP94WVpljB3m2OgEUd3+0pxhrXqFhV4VSyH5WisScrbcWrP7DFxJHH5dmtRLjY5sv2lCPtRt/qYJmgfRDYqdFzkPBZ5sK/cS+FXejdGPMWhdSGqBSVS3GWcZcoQUJjxviJBDxwmcmUKIspxyEgxTTity5Ps5QKsORPzHHkGmMqtEwvAvPL68ZzjTK2aMznVrH/cihMYQWo3OLHB46AUSqErGmUpE+3+o230GNBtDFxfVVVw1g/+cSOZUuOYkG0VuyQQCX3hStH11KFb53vkuPv12cQqzHmJ/mxHrvOI6J1j9gkfT0OrN0sYxQR+zqJ5CDGZDsprFg9xXEm7jMOs922FJ9UEc1Xiq1nIa+J9qKScdDbSd4M14fOll4WVlLaMm2pWEoZpIn/ldUsP2BjrgVfQMrE1ije/vIKYUhsAwWLAeDtrOLglwyK/LS6gBwJRbUj4NJcFrNswzNUC3TdjhrC1wrkm0opVPOTkBeiFYZrXvtPhutVnTB5Y9aGAnC93m3ta81pzVZYHVh4V/+WnuMqShkLh8ZE61so2AMvS1076yyacxyN7JiQTiEo/pAAKaGrwb7tCGDBxQJ/sqpqzfFWdzrNU3gLapbTpD8vT0LiQvLVU+ES5mipT1lxJE7h2MI7Ocr8rLCIyV12f46ovzCmK5xTzpLkNylJYzHVCxUaLSui5GGzU1iVMrVI5HynLelU9alOl5qxpNDZnnFHZUfmmC1wzCxR9vzAdXZi8SllN5ZpD4R84xv7QJIxaAWRq8H1Uh262SRpJx+99kbVq1feVGJcq6eIST0OjKdtVKV5CQkS8nsWMw0i6EgxJcDt9etCKlT8+LqAle5rISHE0+rKIIPnPDB3zGkDsnswR7gvwQYoxTYxrdWWAFnbjVPY1V09E88nSnntouxFo7Vu0ObIjZ2HBQGDwu0yGL8xDsI+jAHh516snvmwdh/YaBnMbUo4tN75wUJGR2QTquIIe/FTkFVGbrSpfqa9d9/QZoCoLwbQ3DN2K+NarJPFxSIfYzgW4C9AwysY95neMWFiu4PES8Wao7XDPmOuv7ZTy4YQVDCOCSjQuB9PsT6w5ofgQZqpoozag43cQDtASuAEF/1BzMA+HyGNDFZDcP6NuZYnZMffNU2yP2DACD9+Mh8rVb8g5H8bDTgexYOrXde1WatBI7SS47G9MiTaZOTEwwHmRrTK0B7v0x2BtsXeWcyXYeFkSDZI7PO86/YlvRXe4bdardu33YXdHs4QItqCXZEq32mXfpE/C0GiXe5E2yPR5qNX6925mmZkEGJW0SGUfzJcp2MJ/ALeDaBGmjE0xRvHHCYSroOLlQK1WHVTw1UZqvP0S/cZjsVBAX77cNS9G7vhRUhZPjZcb7hq02PD9YbSHJ6FGIJoDTDtMzsg0fLzWS+gYzAMJw4+na1AbCywDaToQLRqiKa0X5HHFdU+E8tIl4KCrlYH0wVNVEqx4php9Hh6+yVrmt2VldDRP+Sm9yoFhczQwntxYBfWw3ndN1zfwdj4kZAfs4aPoHyHg/6fQqAQ2cGDLfZxc5RAM4llqnqsKhZhsq64JEuCu6oYmKZua+Lvnwm84ipECcjRl804+9q+jpsQUbqjZpqB9kCR1Gz/iPcZKJpm7hOtHAXKJklLtHuokA62FezCEZC3cInJMATVFI6dnW4728JzPGc6sIHxnEPJ24K2v21nWiCtgMgQKv2XQo08CbkMXEIhxlLvkzUT2QTZQm1UPHdTBMDXIQ3omcywhd7FnuWH4bqdVWFPWcC4aAaxKfYynvLS+9BZb1Lh4Cd2yNSuvz0ZpgMOOUhUyEC0t9u/vbm3/fx0OHiUyEXPM+tB7yOy0eUj6xL1gcdHW6we1UMv4WwLexsxokYOPqgkVBVZUVhEdKoT7WiaClMDVDhPSnR/js4R3zRm+YqiSNhl/LYqajOJOsATKyP+l2Nl28xhyhInsYuf9pMwK6GQMdck5gOtNcP7MlcziKXs9+yJ/2aEGokcPNhK4vuBFiYmsTXVOmWaRUwnNCUS4el72peIdqH2JzZBUswwweYcR4qd7T5CU/KTRMW/YeLo5h6HyYGSBEKIn2hkPxpCYmqyii9nFJjOcX/1s2ZqoSYRK3gW8kK0wnBdtGKGcPDCZgrGBYfLyTn9QbSKoVA75SdO+ZWafvq7fVCWrFCR/tCE+zOEhbBtVxCyDhqAZUeJz0RM1RKFlLCYbzb/fRJipSXcpBhSNlZ7OmIGLOwuIt4I9Z6E/GWGMJ9PTzOEh2QmLgN56n/MEIYKRaWVznAUKz366nd9MRJ6bC84+GL+Zih6C/CzvgcdO6cWoNob2SxUbf12RSG8gXI/xnUEbgFue+DHS7mrOHfMsJclOQ6V9iREpuQky1QiWhAzVVFoRsI0JGaimIyeGLXJkcn3+TuXKjJdegeQeZmWKL/bUrjGmAy2ZtFw33Cd2kqsJRWjMj0F6V7v4zuxHSnVQkyVuumufz+VI5ulQFSXnfaDifiRSZjCOiuIHwn5ALpNfmF1xjf+fRjhtPIRMkkoad11uDBSDJk2tVBYgEdNBNm4R0xSVyOwbcuWhLG70SzLJgG3UV3xUVNsqC9JeBGJKCK2/gsByv8fA9m1ogB92COZqU1ZrU43eMZMDJUEF+KljogIshGtXrBmhc6ACSKvjEXoa+Q/HGp3Z5P0lFUJ9NNVOIOAWi+fsu5ZH09B7W0O+1dEHw7b9Y/f/E3IAkHLO4jJrMywGPnBk1IotYuxJPnVqEGROubdW4oztgO7FR7etjz0flPBCmA0in1mV9JYLlyB+mIj3xWk5XOE9QsN61EQ+R+wP6w29+OhycdC3ocU/Bz17Rv/ciygTmkHsmQKt63LeFYIH+VkboFbYHSVQybUN7fXJ80SRXJzcGzhOWp/NUjVC2yQLlRaOrcxq+6dFhdwOCHj7Q/77evMuX82b5MAAAxiSURBVNReDKDlg+D7C63GoBg4DNWeKwYRgbBRyKlDumyquz2lFTOEpV4in2Zl052DzhjnmQwnEkztWqg/fN6iEwhCuSiX5go97G6B8gmAmEiwOu5B2RXvaYKoe1XTg1BwSOtFSNyhu/b+spuiAZ80+KeYoeh36z6GSghJuu46MeGgNIJTYpfsS5OCTWLKL4bLoTFvhodEOxXArBWeiDabp1m/YXsq5pTjQGH6TddR90C6NB2agKVN9U4FS2AHSw/78WjdGVrNbKv5kqf7631cXoCplXTuprLbZVpJ7i9lsjBvvjTt/4eABbuD308i/NBC9U5Mphch344p7wMHe7EcUck2GWMqjZhJQpbpmk9DEqmMWj8GhFFEna06w0hEm2fRz+ay06eaXZxJKY4uN23KtHBo+fGTfAMplTLG3PQuJGNbsf4KzcGRnsp0If7oKjF58wpGCckwiUoSiYSB+iTkyRGQkuyAxxyuGhlmuZussSKHPljpTx7XLZxlmhZa12JhFheKMuaFwpRCZkX1YMp/FwEUJOQGWJhvt/asf7yZwGMUYIVu3d+FwFwmb6zfKpY7CibIxjMOVmjZzK/XeVgXj6AQKBhIAdDpScgPwzX2Qc0sQq8Kw/WVeiSfjaJV2YuRyQZ+0CsoagMKbi82APduGSr1ZdPD56Jc9wUpfBsyHPQXt4ngY/lQCXxruAY7rCQdhXRYQVXsVdXrFIZC4pKAyYGk0xh37e01gzGDhBVpi/TqZN3yLCTUiCzMkSTWIz9INC0gluli+04Uh8hHLfrZHBnEluYnpyhJTKIpYaI5nRYqoRaIOaPPVEpUTImJYu0ArFhiFvlKiHktOfumZBK3XYRNk7wNbqw6wDTZtwgDEhFFJm9mcgN5afE2IiKbnR3uCvnGHU9THJItAg7JzFFMoiuZnsRIT44aKNGPKQ6J3QlXutf3Flo8DHX2NB7+5Jr+2IwUiTpiK2vNUR5tVBf7pk2ow7KA7qgYkRLITGKaxBIbi773kAM8rycJMRUpUpS9BuliCtmhRFaCZyEvRBvhoB+p9Jog0TrVpI8dWdvrqP/YnDFVnIwmZTsfNK3QUuCKyYe4apmvKFyhRcsLqvyqd60LcC4MpMmuwAJ0xa6LgiSCRxMmLKfQ7Wi0+RHmGaZY7/gNitOec/GIhZ97CG+qd4Ci29ERRVDW5uDRVr1VT0L+MkPY/yBa5pFiNlg9Ky9EmyoKUv2AgySpWyHAs21X+qraw3GhtQerc9OKtzt678PuL2Mktrz3jWBV/GFXdQpa8ItQqYQ1f69S1BjmabSuJBkoyMe9LswrsCdoQGe0YKt62akUVoAz3AYqH2/6k5DnCXZyDGXN0UxsPpZiEV/V8M3JQkUimfY0wU4UhbBA1TVTEnPVmqYdZUXXFVU3tTAKtlPJr2qokpI4jCjYDyYk0eNHr496PDWKGZiyvuccJzHBjUrbqYmrSGzv9fHNgNlHBo4iOXKyp/riG6M4ganVZmg/EPINsrWULLq7YmhaxAITidZUdf+k6MTEEy7JTOl/ZYL1uZX/cMW43V0xjmQw7q4YMSTZmW7h+rekabGK9T6h2PSgBkkBFxJd7NsLeHTD0AUrS/Hjp4xxbgFaixT4Wz4MrphMHK/v7bVaGIWGPck7L3fcDeqTkNeuGE9Ee1EGEhYQTw17iclEowyJdu5gkvThEibQw9RBjd2XAjl2ELSusF4NeBjjZ/+GBtez8/xD3e+Bv82TEE/OM21va+AXlL5Gef+eb9Cxstq7EGS77NkVw5TNzRUDVZQkNlE9kTV8fVTl6fVRuFGuda4lhqNXjRkf1vOYdKaRXk2xMkpZDPdy63L2qX3ZpTY/dSTf2/btVcJ3hRRelNH3hl85zaawKN+RcqRFLr8v5C3syBE7xjiOE0SR40RRENy/iV1iNgRR0Cj4Rf4MUJIjf/I3O0IcUab3swneTxG9CPlEpbi6bVk6HnR9+yS+iP9/wevvD2ChFBsPto0fbTHDtvND635pS70lfXNZ335pCSFiM93XKfTtivip2Gh3E/KmvJuQDfdshJBPtRUoW2LfRJBAYJmlXm3X213M+DFWkH3kIVRYQw3OZxj3BtnHw7SAiKiPiib48Hr1i3ZZdVRGLy0FERW/B+P1Umx9BYvdg14y/1L7yH+v7TZ3ISuWxLBXsc3K9DA+3gOw5ozy83NMILl0wpsFwq/pOmKH8IHPSMxE7pGnrd0dAov5XJRlQKJtpPFGiS+p3YIsYvFJxDhAHQ+vGePkkVNVs5atjLQ1gDy90WhLarWgGf5SExWfEZPfCHkf0ThVcL1CIJmjBct0wL6afamlCD22UWKx0F4pcMSRG3sW5eLiXz2vVtito20Or7XR8px0h54XpFlYXblYw6+75BhMll/Xm+9hQ1oD6t3euHSWZ5MerkBLYBySANQH9vG/BdnzkvWPu6r2oaH/2Wvv9NCYKT0Z+KVHe6cS8hy7Kv6CRfQb3/jGN77xjT+IJw8h15a2XcDs+z6M/9tBrNa8CCMcLKmQRwHofl2MQZDDFQdH/7teSqjq6x3MBw7mEcCizeaPAoMImf8PKnf/LLzzUIlaKHE8BaAm4HlP0aiKL8zv/ksQPiG4H4Mw/HHmt5c5/dfiOR6tK0JcbCFZt6Cz26ktaqAtPYWdde9BaLdNGf+WormiGLaI0ug+yHIL4SiCHD4l2hXivgjZD+KxhYHc7vU5TGINDHiNQ1BfOALO600j5eywCwHVZmAh5SC73F3FOp/mYUvDInMgDvU/seTnXWiQwAFS6QTT4eDtLTMMgV7wNdfcFV/+ZjegpgY1tJASD6oHATVDmGA5dzoD41kIQNqLzQSyjgPEHs3F0parN/SGTCCoDRq3Bbtt3m32ekt7MVl3VsEY4V0z8Seh7w1RbTh1wHOdMVCwmDu+j9LIqgM7GnZxe7SC3YZlzGluTSk8WMEuLePYUaYUDJ6F5OeQiyC92A4qo+/bc0mUlcZDnF/ls+pXlLRms95lcdNheVgORmuU8Wn4j/fYZ62tOKdsKuYyPe+ZoXKt60w60W4pZ/+8uwCpNnLK+6aY/Lr1dl0FizkvMZehTvtHQh7COslyJv5FkRzJWSar/2lEmz2ZaSI/Ocp2UtxNzj7dihTtligSUjIuP04hb/kkTGSyJflEpYQpY4xStsVJFEf29Pc/BnbHy9+HKdjjFK+E/FI2n2orLFXv216GrYLvTkqI+R9lW0Xmec4iwtqkDMs92nGQ8vw2saM+Kuj+lI1Cc5YyR+qTBMXsWU+dNM8T7hNeOOVn532QlJnXjlBiZYCzNJfR9ED+Q7Fp9xCCLVyZ9cQbpmp3TxbpomD3MC3utiNLCzsNPxQkDZV15lBX0O5smiIdhFvf4tMSHgl5B4627So2tGZ2i2EAsbHYw30PPgd91wAOIkgh6gfXGoybsceAI3acOYUQRuyz52lPtNjtjNXOOpyx297d3aITcwUNbecVvPO+kHcgO7az7cFnBcTRAwe/yP/JLigigR7os+9Y993g3yK0rIhERacHJLKj/V3nbUcKYsB0WORdG3hoO5blsDFwdRT236HGf6w9/0Jr/TjJdxzab3zjG/88dGaKnU3vMBVz+2Zu/z4Nc/udef9r3v/upBLX7gfzbTbPl5TnJG+F/CT+OfF+CvOpQPcPn6sW/YWidaJbQrXAruErnbL4rYVCxDpEy8W/u0J0ItxKiGSJ3XveKjK6LUpkbaYQW9pbHy5cTXQ8CGu8JYS96cm2goj72grkfn6ReVLHLDueMoQJRAHLyapOlYF/2h0jgYR44EAAKTFuyYBK4Y4MF1Sx2azF4FA19I3fyNpZCpyEFpq6ALdygfpVivSgEqMr5hkKaQaxm8DrxSIBKIRdeXdbl4DBBDtCPgCtC5RabjviAnHAPo+QqtcvbI4Q5UAyWG9Sl5IYpEO47rnKXI3AAVRXgxyGSnqTgk08KMGDoBIhqOCmvAkVojb47Iyi9+BMbqLY6Wt7SpiCHZUQDwAO3xfyAfSS0s7vqqqpqo6ECyl7zvEr/fSoUF+qQu+C0qHH4liyIs6rt7qTG3G+VF2bVB3NWmt8rWqyLp47lnYu5UVRphXtXpOBsygFxbL6bdWwTsZPr13Zpa5QaFd1KQozKpPvCPngTjQfkfh3aImvPX30E+2TSOK0E6JQ2Dm5C91LtQmPPXbckr7OxY95FW8/Lpr4qVCvBByT2j+KFNrsH5OdFCikVo5bNj8J+T+wt9jyULwRO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budget.townofcary.org/budget/fy2008/aob/128-SampleOfLineAccounts_files/image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352800"/>
            <a:ext cx="8226425"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
        <p:nvSpPr>
          <p:cNvPr id="9" name="Title 5"/>
          <p:cNvSpPr txBox="1">
            <a:spLocks/>
          </p:cNvSpPr>
          <p:nvPr/>
        </p:nvSpPr>
        <p:spPr>
          <a:xfrm>
            <a:off x="0" y="801308"/>
            <a:ext cx="9126188" cy="9512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73AFB6"/>
                </a:solidFill>
              </a:rPr>
              <a:t>What It Really Is:</a:t>
            </a:r>
            <a:endParaRPr lang="en-US" dirty="0">
              <a:solidFill>
                <a:srgbClr val="73AFB6"/>
              </a:solidFill>
            </a:endParaRPr>
          </a:p>
        </p:txBody>
      </p:sp>
    </p:spTree>
    <p:extLst>
      <p:ext uri="{BB962C8B-B14F-4D97-AF65-F5344CB8AC3E}">
        <p14:creationId xmlns:p14="http://schemas.microsoft.com/office/powerpoint/2010/main" val="180737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17812" y="1524000"/>
            <a:ext cx="9144000" cy="1752600"/>
          </a:xfrm>
        </p:spPr>
        <p:txBody>
          <a:bodyPr anchor="ctr">
            <a:noAutofit/>
          </a:bodyPr>
          <a:lstStyle/>
          <a:p>
            <a:pPr>
              <a:buClr>
                <a:schemeClr val="accent4"/>
              </a:buClr>
            </a:pPr>
            <a:r>
              <a:rPr lang="en-US" sz="3600" dirty="0" smtClean="0">
                <a:solidFill>
                  <a:schemeClr val="tx1"/>
                </a:solidFill>
              </a:rPr>
              <a:t>Night school, which works well for many students, but also…</a:t>
            </a:r>
            <a:endParaRPr lang="en-US" sz="3600" dirty="0"/>
          </a:p>
        </p:txBody>
      </p:sp>
      <p:pic>
        <p:nvPicPr>
          <p:cNvPr id="8" name="Picture 2" descr="http://www.byui.edu/images/Admin_Offices/continuing%20education/950x335/030620Plazadusk_1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1"/>
            <a:ext cx="9144000" cy="3505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
        <p:nvSpPr>
          <p:cNvPr id="9" name="Title 5"/>
          <p:cNvSpPr txBox="1">
            <a:spLocks/>
          </p:cNvSpPr>
          <p:nvPr/>
        </p:nvSpPr>
        <p:spPr>
          <a:xfrm>
            <a:off x="0" y="801308"/>
            <a:ext cx="9126188" cy="9512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3AFB6"/>
                </a:solidFill>
              </a:rPr>
              <a:t>What It Really Is:</a:t>
            </a:r>
            <a:endParaRPr lang="en-US" dirty="0">
              <a:solidFill>
                <a:srgbClr val="73AFB6"/>
              </a:solidFill>
            </a:endParaRPr>
          </a:p>
        </p:txBody>
      </p:sp>
    </p:spTree>
    <p:extLst>
      <p:ext uri="{BB962C8B-B14F-4D97-AF65-F5344CB8AC3E}">
        <p14:creationId xmlns:p14="http://schemas.microsoft.com/office/powerpoint/2010/main" val="1807374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17812" y="1524000"/>
            <a:ext cx="9144000" cy="1752600"/>
          </a:xfrm>
        </p:spPr>
        <p:txBody>
          <a:bodyPr anchor="ctr">
            <a:noAutofit/>
          </a:bodyPr>
          <a:lstStyle/>
          <a:p>
            <a:pPr>
              <a:buClr>
                <a:schemeClr val="accent4"/>
              </a:buClr>
            </a:pPr>
            <a:r>
              <a:rPr lang="en-US" sz="3600" dirty="0" smtClean="0">
                <a:solidFill>
                  <a:schemeClr val="tx1"/>
                </a:solidFill>
              </a:rPr>
              <a:t>…an </a:t>
            </a:r>
            <a:r>
              <a:rPr lang="en-US" sz="3600" dirty="0">
                <a:solidFill>
                  <a:schemeClr val="tx1"/>
                </a:solidFill>
              </a:rPr>
              <a:t>opportunity </a:t>
            </a:r>
            <a:r>
              <a:rPr lang="en-US" sz="3600" dirty="0" smtClean="0">
                <a:solidFill>
                  <a:schemeClr val="tx1"/>
                </a:solidFill>
              </a:rPr>
              <a:t>to expand beyond (not replace!) the traditional “night school” model.</a:t>
            </a:r>
            <a:endParaRPr lang="en-US" sz="3600" dirty="0"/>
          </a:p>
        </p:txBody>
      </p:sp>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
        <p:nvSpPr>
          <p:cNvPr id="9" name="Title 5"/>
          <p:cNvSpPr txBox="1">
            <a:spLocks/>
          </p:cNvSpPr>
          <p:nvPr/>
        </p:nvSpPr>
        <p:spPr>
          <a:xfrm>
            <a:off x="0" y="801308"/>
            <a:ext cx="9126188" cy="9512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3AFB6"/>
                </a:solidFill>
              </a:rPr>
              <a:t>What It Really Is:</a:t>
            </a:r>
            <a:endParaRPr lang="en-US" dirty="0">
              <a:solidFill>
                <a:srgbClr val="73AFB6"/>
              </a:solidFill>
            </a:endParaRPr>
          </a:p>
        </p:txBody>
      </p:sp>
      <p:pic>
        <p:nvPicPr>
          <p:cNvPr id="6" name="Picture 2" descr="http://www.xperttech.com/blog/wp-content/uploads/2014/06/had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2" y="3352801"/>
            <a:ext cx="2989612" cy="2230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successfuldealer.com/files/2011/09/RAI-Trai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999291"/>
            <a:ext cx="3148961"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infopls.com/images/Knowledge_Child_Learning_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762" y="3379695"/>
            <a:ext cx="3014392" cy="223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Infographics\mapping the facts 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537960" cy="6644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219200"/>
            <a:ext cx="3276600" cy="4876800"/>
          </a:xfrm>
        </p:spPr>
        <p:txBody>
          <a:bodyPr>
            <a:normAutofit/>
          </a:bodyPr>
          <a:lstStyle/>
          <a:p>
            <a:pPr algn="l"/>
            <a:r>
              <a:rPr lang="en-US" b="1" dirty="0" smtClean="0">
                <a:solidFill>
                  <a:srgbClr val="73AFB6"/>
                </a:solidFill>
              </a:rPr>
              <a:t>Who in Michigan needs adult education? </a:t>
            </a:r>
            <a:endParaRPr lang="en-US" b="1" dirty="0">
              <a:solidFill>
                <a:srgbClr val="FF0000"/>
              </a:solidFill>
            </a:endParaRPr>
          </a:p>
        </p:txBody>
      </p:sp>
    </p:spTree>
    <p:extLst>
      <p:ext uri="{BB962C8B-B14F-4D97-AF65-F5344CB8AC3E}">
        <p14:creationId xmlns:p14="http://schemas.microsoft.com/office/powerpoint/2010/main" val="317610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15962"/>
          </a:xfrm>
        </p:spPr>
        <p:txBody>
          <a:bodyPr>
            <a:normAutofit fontScale="90000"/>
          </a:bodyPr>
          <a:lstStyle/>
          <a:p>
            <a:r>
              <a:rPr lang="en-US" b="1" dirty="0">
                <a:solidFill>
                  <a:srgbClr val="73AFB6"/>
                </a:solidFill>
              </a:rPr>
              <a:t>Education </a:t>
            </a:r>
            <a:r>
              <a:rPr lang="en-US" b="1" dirty="0" smtClean="0">
                <a:solidFill>
                  <a:srgbClr val="73AFB6"/>
                </a:solidFill>
              </a:rPr>
              <a:t>Level in Michigan,</a:t>
            </a:r>
            <a:br>
              <a:rPr lang="en-US" b="1" dirty="0" smtClean="0">
                <a:solidFill>
                  <a:srgbClr val="73AFB6"/>
                </a:solidFill>
              </a:rPr>
            </a:br>
            <a:r>
              <a:rPr lang="en-US" b="1" dirty="0" smtClean="0">
                <a:solidFill>
                  <a:srgbClr val="73AFB6"/>
                </a:solidFill>
              </a:rPr>
              <a:t> Age 25 </a:t>
            </a:r>
            <a:r>
              <a:rPr lang="en-US" b="1" dirty="0">
                <a:solidFill>
                  <a:srgbClr val="73AFB6"/>
                </a:solidFill>
              </a:rPr>
              <a:t>and </a:t>
            </a:r>
            <a:r>
              <a:rPr lang="en-US" b="1" dirty="0" smtClean="0">
                <a:solidFill>
                  <a:srgbClr val="73AFB6"/>
                </a:solidFill>
              </a:rPr>
              <a:t>Over (2016)</a:t>
            </a:r>
            <a:endParaRPr lang="en-US" b="1" dirty="0">
              <a:solidFill>
                <a:srgbClr val="73AFB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77528804"/>
              </p:ext>
            </p:extLst>
          </p:nvPr>
        </p:nvGraphicFramePr>
        <p:xfrm>
          <a:off x="457200" y="1981200"/>
          <a:ext cx="7391399" cy="3979331"/>
        </p:xfrm>
        <a:graphic>
          <a:graphicData uri="http://schemas.openxmlformats.org/drawingml/2006/table">
            <a:tbl>
              <a:tblPr>
                <a:tableStyleId>{5C22544A-7EE6-4342-B048-85BDC9FD1C3A}</a:tableStyleId>
              </a:tblPr>
              <a:tblGrid>
                <a:gridCol w="4229100">
                  <a:extLst>
                    <a:ext uri="{9D8B030D-6E8A-4147-A177-3AD203B41FA5}">
                      <a16:colId xmlns:a16="http://schemas.microsoft.com/office/drawing/2014/main" val="20000"/>
                    </a:ext>
                  </a:extLst>
                </a:gridCol>
                <a:gridCol w="1676590">
                  <a:extLst>
                    <a:ext uri="{9D8B030D-6E8A-4147-A177-3AD203B41FA5}">
                      <a16:colId xmlns:a16="http://schemas.microsoft.com/office/drawing/2014/main" val="20001"/>
                    </a:ext>
                  </a:extLst>
                </a:gridCol>
                <a:gridCol w="1485709">
                  <a:extLst>
                    <a:ext uri="{9D8B030D-6E8A-4147-A177-3AD203B41FA5}">
                      <a16:colId xmlns:a16="http://schemas.microsoft.com/office/drawing/2014/main" val="20002"/>
                    </a:ext>
                  </a:extLst>
                </a:gridCol>
              </a:tblGrid>
              <a:tr h="575733">
                <a:tc>
                  <a:txBody>
                    <a:bodyPr/>
                    <a:lstStyle/>
                    <a:p>
                      <a:pPr algn="l" fontAlgn="t"/>
                      <a:r>
                        <a:rPr lang="en-US" sz="2400" u="none" strike="noStrike" dirty="0">
                          <a:effectLst/>
                        </a:rPr>
                        <a:t>  Less than 9th grade</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203,405</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3.0%</a:t>
                      </a:r>
                      <a:endParaRPr lang="en-US" sz="2400" b="0" i="0" u="none" strike="noStrike" dirty="0">
                        <a:solidFill>
                          <a:srgbClr val="000000"/>
                        </a:solidFill>
                        <a:effectLst/>
                        <a:latin typeface="SansSerif"/>
                      </a:endParaRPr>
                    </a:p>
                  </a:txBody>
                  <a:tcPr marL="9525" marR="9525" marT="9525" marB="0"/>
                </a:tc>
                <a:extLst>
                  <a:ext uri="{0D108BD9-81ED-4DB2-BD59-A6C34878D82A}">
                    <a16:rowId xmlns:a16="http://schemas.microsoft.com/office/drawing/2014/main" val="10000"/>
                  </a:ext>
                </a:extLst>
              </a:tr>
              <a:tr h="575733">
                <a:tc>
                  <a:txBody>
                    <a:bodyPr/>
                    <a:lstStyle/>
                    <a:p>
                      <a:pPr algn="l" fontAlgn="t"/>
                      <a:r>
                        <a:rPr lang="en-US" sz="2400" u="none" strike="noStrike" dirty="0">
                          <a:effectLst/>
                        </a:rPr>
                        <a:t>  9th to 12th grade, no diploma</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444,504</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6.6%</a:t>
                      </a:r>
                      <a:endParaRPr lang="en-US" sz="2400" b="0" i="0" u="none" strike="noStrike" dirty="0">
                        <a:solidFill>
                          <a:srgbClr val="000000"/>
                        </a:solidFill>
                        <a:effectLst/>
                        <a:latin typeface="SansSerif"/>
                      </a:endParaRPr>
                    </a:p>
                  </a:txBody>
                  <a:tcPr marL="9525" marR="9525" marT="9525" marB="0"/>
                </a:tc>
                <a:extLst>
                  <a:ext uri="{0D108BD9-81ED-4DB2-BD59-A6C34878D82A}">
                    <a16:rowId xmlns:a16="http://schemas.microsoft.com/office/drawing/2014/main" val="10001"/>
                  </a:ext>
                </a:extLst>
              </a:tr>
              <a:tr h="524933">
                <a:tc>
                  <a:txBody>
                    <a:bodyPr/>
                    <a:lstStyle/>
                    <a:p>
                      <a:pPr algn="l" fontAlgn="t"/>
                      <a:r>
                        <a:rPr lang="en-US" sz="2400" u="none" strike="noStrike" dirty="0">
                          <a:effectLst/>
                        </a:rPr>
                        <a:t>  High </a:t>
                      </a:r>
                      <a:r>
                        <a:rPr lang="en-US" sz="2400" u="none" strike="noStrike" dirty="0" smtClean="0">
                          <a:effectLst/>
                        </a:rPr>
                        <a:t>School (incl. </a:t>
                      </a:r>
                      <a:r>
                        <a:rPr lang="en-US" sz="2400" u="none" strike="noStrike" dirty="0" err="1" smtClean="0">
                          <a:effectLst/>
                        </a:rPr>
                        <a:t>equiv</a:t>
                      </a:r>
                      <a:r>
                        <a:rPr lang="en-US" sz="2400" u="none" strike="noStrike" dirty="0" smtClean="0">
                          <a:effectLst/>
                        </a:rPr>
                        <a:t>)</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1,978,343</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29.3%</a:t>
                      </a:r>
                      <a:endParaRPr lang="en-US" sz="2400" b="0" i="0" u="none" strike="noStrike" dirty="0">
                        <a:solidFill>
                          <a:srgbClr val="000000"/>
                        </a:solidFill>
                        <a:effectLst/>
                        <a:latin typeface="SansSerif"/>
                      </a:endParaRPr>
                    </a:p>
                  </a:txBody>
                  <a:tcPr marL="9525" marR="9525" marT="9525" marB="0"/>
                </a:tc>
                <a:extLst>
                  <a:ext uri="{0D108BD9-81ED-4DB2-BD59-A6C34878D82A}">
                    <a16:rowId xmlns:a16="http://schemas.microsoft.com/office/drawing/2014/main" val="10002"/>
                  </a:ext>
                </a:extLst>
              </a:tr>
              <a:tr h="575733">
                <a:tc>
                  <a:txBody>
                    <a:bodyPr/>
                    <a:lstStyle/>
                    <a:p>
                      <a:pPr algn="l" fontAlgn="t"/>
                      <a:r>
                        <a:rPr lang="en-US" sz="2400" u="none" strike="noStrike" dirty="0">
                          <a:effectLst/>
                        </a:rPr>
                        <a:t>  Some </a:t>
                      </a:r>
                      <a:r>
                        <a:rPr lang="en-US" sz="2400" u="none" strike="noStrike" dirty="0" smtClean="0">
                          <a:effectLst/>
                        </a:rPr>
                        <a:t>College</a:t>
                      </a:r>
                      <a:r>
                        <a:rPr lang="en-US" sz="2400" u="none" strike="noStrike" dirty="0">
                          <a:effectLst/>
                        </a:rPr>
                        <a:t>, </a:t>
                      </a:r>
                      <a:r>
                        <a:rPr lang="en-US" sz="2400" u="none" strike="noStrike" dirty="0" smtClean="0">
                          <a:effectLst/>
                        </a:rPr>
                        <a:t>no degree</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1,598,192</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a:effectLst/>
                        </a:rPr>
                        <a:t>23.6%</a:t>
                      </a:r>
                      <a:endParaRPr lang="en-US" sz="2400" b="0" i="0" u="none" strike="noStrike">
                        <a:solidFill>
                          <a:srgbClr val="000000"/>
                        </a:solidFill>
                        <a:effectLst/>
                        <a:latin typeface="SansSerif"/>
                      </a:endParaRPr>
                    </a:p>
                  </a:txBody>
                  <a:tcPr marL="9525" marR="9525" marT="9525" marB="0"/>
                </a:tc>
                <a:extLst>
                  <a:ext uri="{0D108BD9-81ED-4DB2-BD59-A6C34878D82A}">
                    <a16:rowId xmlns:a16="http://schemas.microsoft.com/office/drawing/2014/main" val="10003"/>
                  </a:ext>
                </a:extLst>
              </a:tr>
              <a:tr h="575733">
                <a:tc>
                  <a:txBody>
                    <a:bodyPr/>
                    <a:lstStyle/>
                    <a:p>
                      <a:pPr algn="l" fontAlgn="t"/>
                      <a:r>
                        <a:rPr lang="en-US" sz="2400" u="none" strike="noStrike" dirty="0">
                          <a:effectLst/>
                        </a:rPr>
                        <a:t>  Associate's degree</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626,128</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a:effectLst/>
                        </a:rPr>
                        <a:t>9.3%</a:t>
                      </a:r>
                      <a:endParaRPr lang="en-US" sz="2400" b="0" i="0" u="none" strike="noStrike">
                        <a:solidFill>
                          <a:srgbClr val="000000"/>
                        </a:solidFill>
                        <a:effectLst/>
                        <a:latin typeface="SansSerif"/>
                      </a:endParaRPr>
                    </a:p>
                  </a:txBody>
                  <a:tcPr marL="9525" marR="9525" marT="9525" marB="0"/>
                </a:tc>
                <a:extLst>
                  <a:ext uri="{0D108BD9-81ED-4DB2-BD59-A6C34878D82A}">
                    <a16:rowId xmlns:a16="http://schemas.microsoft.com/office/drawing/2014/main" val="10004"/>
                  </a:ext>
                </a:extLst>
              </a:tr>
              <a:tr h="575733">
                <a:tc>
                  <a:txBody>
                    <a:bodyPr/>
                    <a:lstStyle/>
                    <a:p>
                      <a:pPr algn="l" fontAlgn="t"/>
                      <a:r>
                        <a:rPr lang="en-US" sz="2400" u="none" strike="noStrike">
                          <a:effectLst/>
                        </a:rPr>
                        <a:t>  Bachelor's degree</a:t>
                      </a:r>
                      <a:endParaRPr lang="en-US" sz="2400" b="0" i="0" u="none" strike="noStrike">
                        <a:solidFill>
                          <a:srgbClr val="000000"/>
                        </a:solidFill>
                        <a:effectLst/>
                        <a:latin typeface="SansSerif"/>
                      </a:endParaRPr>
                    </a:p>
                  </a:txBody>
                  <a:tcPr marL="9525" marR="9525" marT="9525" marB="0"/>
                </a:tc>
                <a:tc>
                  <a:txBody>
                    <a:bodyPr/>
                    <a:lstStyle/>
                    <a:p>
                      <a:pPr algn="r" fontAlgn="t"/>
                      <a:r>
                        <a:rPr lang="en-US" sz="2400" u="none" strike="noStrike" dirty="0">
                          <a:effectLst/>
                        </a:rPr>
                        <a:t>1,162,737</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17.2%</a:t>
                      </a:r>
                      <a:endParaRPr lang="en-US" sz="2400" b="0" i="0" u="none" strike="noStrike" dirty="0">
                        <a:solidFill>
                          <a:srgbClr val="000000"/>
                        </a:solidFill>
                        <a:effectLst/>
                        <a:latin typeface="SansSerif"/>
                      </a:endParaRPr>
                    </a:p>
                  </a:txBody>
                  <a:tcPr marL="9525" marR="9525" marT="9525" marB="0"/>
                </a:tc>
                <a:extLst>
                  <a:ext uri="{0D108BD9-81ED-4DB2-BD59-A6C34878D82A}">
                    <a16:rowId xmlns:a16="http://schemas.microsoft.com/office/drawing/2014/main" val="10005"/>
                  </a:ext>
                </a:extLst>
              </a:tr>
              <a:tr h="575733">
                <a:tc>
                  <a:txBody>
                    <a:bodyPr/>
                    <a:lstStyle/>
                    <a:p>
                      <a:pPr algn="l" fontAlgn="t"/>
                      <a:r>
                        <a:rPr lang="en-US" sz="2400" u="none" strike="noStrike" dirty="0">
                          <a:effectLst/>
                        </a:rPr>
                        <a:t>  Graduate or professional degree</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747,093</a:t>
                      </a:r>
                      <a:endParaRPr lang="en-US" sz="2400" b="0" i="0" u="none" strike="noStrike" dirty="0">
                        <a:solidFill>
                          <a:srgbClr val="000000"/>
                        </a:solidFill>
                        <a:effectLst/>
                        <a:latin typeface="SansSerif"/>
                      </a:endParaRPr>
                    </a:p>
                  </a:txBody>
                  <a:tcPr marL="9525" marR="9525" marT="9525" marB="0"/>
                </a:tc>
                <a:tc>
                  <a:txBody>
                    <a:bodyPr/>
                    <a:lstStyle/>
                    <a:p>
                      <a:pPr algn="r" fontAlgn="t"/>
                      <a:r>
                        <a:rPr lang="en-US" sz="2400" u="none" strike="noStrike" dirty="0">
                          <a:effectLst/>
                        </a:rPr>
                        <a:t>11.1%</a:t>
                      </a:r>
                      <a:endParaRPr lang="en-US" sz="2400" b="0" i="0" u="none" strike="noStrike" dirty="0">
                        <a:solidFill>
                          <a:srgbClr val="000000"/>
                        </a:solidFill>
                        <a:effectLst/>
                        <a:latin typeface="SansSerif"/>
                      </a:endParaRPr>
                    </a:p>
                  </a:txBody>
                  <a:tcPr marL="9525" marR="9525" marT="9525" marB="0"/>
                </a:tc>
                <a:extLst>
                  <a:ext uri="{0D108BD9-81ED-4DB2-BD59-A6C34878D82A}">
                    <a16:rowId xmlns:a16="http://schemas.microsoft.com/office/drawing/2014/main" val="10006"/>
                  </a:ext>
                </a:extLst>
              </a:tr>
            </a:tbl>
          </a:graphicData>
        </a:graphic>
      </p:graphicFrame>
      <p:sp>
        <p:nvSpPr>
          <p:cNvPr id="6" name="TextBox 5"/>
          <p:cNvSpPr txBox="1"/>
          <p:nvPr/>
        </p:nvSpPr>
        <p:spPr>
          <a:xfrm>
            <a:off x="4648200" y="1981200"/>
            <a:ext cx="3200399" cy="1138773"/>
          </a:xfrm>
          <a:prstGeom prst="rect">
            <a:avLst/>
          </a:prstGeom>
          <a:solidFill>
            <a:schemeClr val="bg1">
              <a:lumMod val="85000"/>
            </a:schemeClr>
          </a:solidFill>
        </p:spPr>
        <p:txBody>
          <a:bodyPr wrap="square" rtlCol="0">
            <a:spAutoFit/>
          </a:bodyPr>
          <a:lstStyle/>
          <a:p>
            <a:endParaRPr lang="en-US" sz="1600" dirty="0" smtClean="0"/>
          </a:p>
          <a:p>
            <a:r>
              <a:rPr lang="en-US" sz="3600" dirty="0" smtClean="0"/>
              <a:t>647,909     9.6%</a:t>
            </a:r>
          </a:p>
          <a:p>
            <a:r>
              <a:rPr lang="en-US" sz="1600" dirty="0" smtClean="0"/>
              <a:t> </a:t>
            </a:r>
          </a:p>
        </p:txBody>
      </p:sp>
    </p:spTree>
    <p:extLst>
      <p:ext uri="{BB962C8B-B14F-4D97-AF65-F5344CB8AC3E}">
        <p14:creationId xmlns:p14="http://schemas.microsoft.com/office/powerpoint/2010/main" val="16050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9394472"/>
              </p:ext>
            </p:extLst>
          </p:nvPr>
        </p:nvGraphicFramePr>
        <p:xfrm>
          <a:off x="685800" y="2209800"/>
          <a:ext cx="7745729" cy="3855935"/>
        </p:xfrm>
        <a:graphic>
          <a:graphicData uri="http://schemas.openxmlformats.org/drawingml/2006/table">
            <a:tbl>
              <a:tblPr>
                <a:tableStyleId>{5C22544A-7EE6-4342-B048-85BDC9FD1C3A}</a:tableStyleId>
              </a:tblPr>
              <a:tblGrid>
                <a:gridCol w="5159780">
                  <a:extLst>
                    <a:ext uri="{9D8B030D-6E8A-4147-A177-3AD203B41FA5}">
                      <a16:colId xmlns:a16="http://schemas.microsoft.com/office/drawing/2014/main" val="20000"/>
                    </a:ext>
                  </a:extLst>
                </a:gridCol>
                <a:gridCol w="1400118">
                  <a:extLst>
                    <a:ext uri="{9D8B030D-6E8A-4147-A177-3AD203B41FA5}">
                      <a16:colId xmlns:a16="http://schemas.microsoft.com/office/drawing/2014/main" val="20001"/>
                    </a:ext>
                  </a:extLst>
                </a:gridCol>
                <a:gridCol w="1185831">
                  <a:extLst>
                    <a:ext uri="{9D8B030D-6E8A-4147-A177-3AD203B41FA5}">
                      <a16:colId xmlns:a16="http://schemas.microsoft.com/office/drawing/2014/main" val="20002"/>
                    </a:ext>
                  </a:extLst>
                </a:gridCol>
              </a:tblGrid>
              <a:tr h="622978">
                <a:tc>
                  <a:txBody>
                    <a:bodyPr/>
                    <a:lstStyle/>
                    <a:p>
                      <a:pPr algn="l" fontAlgn="ctr"/>
                      <a:r>
                        <a:rPr lang="en-US" sz="2800" u="none" strike="noStrike" dirty="0">
                          <a:effectLst/>
                        </a:rPr>
                        <a:t> </a:t>
                      </a:r>
                      <a:endParaRPr lang="en-US" sz="28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2400" b="1" u="none" strike="noStrike" dirty="0">
                          <a:effectLst/>
                        </a:rPr>
                        <a:t>Median Earnings</a:t>
                      </a:r>
                      <a:endParaRPr lang="en-US" sz="24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2400" b="1" u="none" strike="noStrike" dirty="0">
                          <a:effectLst/>
                        </a:rPr>
                        <a:t>Poverty Rate </a:t>
                      </a:r>
                      <a:endParaRPr lang="en-US" sz="24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0"/>
                  </a:ext>
                </a:extLst>
              </a:tr>
              <a:tr h="622978">
                <a:tc>
                  <a:txBody>
                    <a:bodyPr/>
                    <a:lstStyle/>
                    <a:p>
                      <a:pPr algn="l" fontAlgn="ctr"/>
                      <a:r>
                        <a:rPr lang="en-US" sz="2400" u="none" strike="noStrike" dirty="0">
                          <a:effectLst/>
                        </a:rPr>
                        <a:t>Less than high school graduate</a:t>
                      </a:r>
                      <a:endParaRPr lang="en-US" sz="24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r" fontAlgn="t"/>
                      <a:r>
                        <a:rPr lang="en-US" sz="2000" b="0" i="0" u="none" strike="noStrike">
                          <a:solidFill>
                            <a:srgbClr val="000000"/>
                          </a:solidFill>
                          <a:effectLst/>
                          <a:latin typeface="SansSerif"/>
                        </a:rPr>
                        <a:t>$20,512</a:t>
                      </a: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28.8%</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622978">
                <a:tc>
                  <a:txBody>
                    <a:bodyPr/>
                    <a:lstStyle/>
                    <a:p>
                      <a:pPr algn="l" fontAlgn="ctr"/>
                      <a:r>
                        <a:rPr lang="en-US" sz="2400" u="none" strike="noStrike" dirty="0">
                          <a:effectLst/>
                        </a:rPr>
                        <a:t>High school graduate (includes </a:t>
                      </a:r>
                      <a:r>
                        <a:rPr lang="en-US" sz="2400" u="none" strike="noStrike" dirty="0" smtClean="0">
                          <a:effectLst/>
                        </a:rPr>
                        <a:t>equiv.)</a:t>
                      </a:r>
                      <a:endParaRPr lang="en-US" sz="24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$27,202</a:t>
                      </a: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14.7%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622978">
                <a:tc>
                  <a:txBody>
                    <a:bodyPr/>
                    <a:lstStyle/>
                    <a:p>
                      <a:pPr algn="l" fontAlgn="ctr"/>
                      <a:r>
                        <a:rPr lang="en-US" sz="2400" u="none" strike="noStrike" dirty="0">
                          <a:effectLst/>
                        </a:rPr>
                        <a:t>Some college or associate's degree</a:t>
                      </a:r>
                      <a:endParaRPr lang="en-US" sz="24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$32,435</a:t>
                      </a: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10.4%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622978">
                <a:tc>
                  <a:txBody>
                    <a:bodyPr/>
                    <a:lstStyle/>
                    <a:p>
                      <a:pPr algn="l" fontAlgn="ctr"/>
                      <a:r>
                        <a:rPr lang="en-US" sz="2400" u="none" strike="noStrike" dirty="0">
                          <a:effectLst/>
                        </a:rPr>
                        <a:t>Bachelor's degree</a:t>
                      </a:r>
                      <a:endParaRPr lang="en-US" sz="24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$50,821</a:t>
                      </a: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4.3%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622978">
                <a:tc>
                  <a:txBody>
                    <a:bodyPr/>
                    <a:lstStyle/>
                    <a:p>
                      <a:pPr algn="l" fontAlgn="ctr"/>
                      <a:r>
                        <a:rPr lang="en-US" sz="2400" u="none" strike="noStrike">
                          <a:effectLst/>
                        </a:rPr>
                        <a:t>Graduate or professional degree</a:t>
                      </a:r>
                      <a:endParaRPr lang="en-US" sz="2400" b="0"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r" fontAlgn="t"/>
                      <a:r>
                        <a:rPr lang="en-US" sz="2000" b="0" i="0" u="none" strike="noStrike" dirty="0">
                          <a:solidFill>
                            <a:srgbClr val="000000"/>
                          </a:solidFill>
                          <a:effectLst/>
                          <a:latin typeface="SansSerif"/>
                        </a:rPr>
                        <a:t>$68,906</a:t>
                      </a:r>
                    </a:p>
                  </a:txBody>
                  <a:tcPr marL="9525" marR="9525" marT="9525" marB="0" anchor="ctr">
                    <a:solidFill>
                      <a:schemeClr val="accent1">
                        <a:lumMod val="20000"/>
                        <a:lumOff val="80000"/>
                      </a:schemeClr>
                    </a:solidFill>
                  </a:tcPr>
                </a:tc>
                <a:tc>
                  <a:txBody>
                    <a:bodyPr/>
                    <a:lstStyle/>
                    <a:p>
                      <a:pPr algn="r" fontAlgn="b"/>
                      <a:r>
                        <a:rPr lang="en-US" sz="2000" b="0" i="0" u="none" strike="noStrike" dirty="0">
                          <a:effectLst/>
                          <a:latin typeface="Arial" panose="020B0604020202020204" pitchFamily="34" charset="0"/>
                        </a:rPr>
                        <a:t>N/A</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506730" y="457200"/>
            <a:ext cx="8153400" cy="1323439"/>
          </a:xfrm>
          <a:prstGeom prst="rect">
            <a:avLst/>
          </a:prstGeom>
          <a:noFill/>
        </p:spPr>
        <p:txBody>
          <a:bodyPr wrap="square" rtlCol="0">
            <a:spAutoFit/>
          </a:bodyPr>
          <a:lstStyle/>
          <a:p>
            <a:pPr algn="ctr"/>
            <a:r>
              <a:rPr lang="en-US" sz="4000" b="1" dirty="0" smtClean="0">
                <a:solidFill>
                  <a:srgbClr val="73AFB6"/>
                </a:solidFill>
              </a:rPr>
              <a:t>Earnings and Poverty by </a:t>
            </a:r>
          </a:p>
          <a:p>
            <a:pPr algn="ctr"/>
            <a:r>
              <a:rPr lang="en-US" sz="4000" b="1" dirty="0" smtClean="0">
                <a:solidFill>
                  <a:srgbClr val="73AFB6"/>
                </a:solidFill>
              </a:rPr>
              <a:t>Educational Level (2016)</a:t>
            </a:r>
            <a:endParaRPr lang="en-US" sz="4000" b="1" dirty="0">
              <a:solidFill>
                <a:srgbClr val="FF0000"/>
              </a:solidFill>
            </a:endParaRPr>
          </a:p>
        </p:txBody>
      </p:sp>
    </p:spTree>
    <p:extLst>
      <p:ext uri="{BB962C8B-B14F-4D97-AF65-F5344CB8AC3E}">
        <p14:creationId xmlns:p14="http://schemas.microsoft.com/office/powerpoint/2010/main" val="154540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72" y="2573560"/>
            <a:ext cx="4038600" cy="3505200"/>
          </a:xfrm>
        </p:spPr>
        <p:txBody>
          <a:bodyPr>
            <a:noAutofit/>
          </a:bodyPr>
          <a:lstStyle/>
          <a:p>
            <a:pPr marL="0" indent="0">
              <a:spcBef>
                <a:spcPts val="0"/>
              </a:spcBef>
              <a:spcAft>
                <a:spcPts val="600"/>
              </a:spcAft>
              <a:buClr>
                <a:schemeClr val="accent6">
                  <a:lumMod val="75000"/>
                </a:schemeClr>
              </a:buClr>
              <a:buNone/>
            </a:pPr>
            <a:r>
              <a:rPr lang="en-US" sz="2400" dirty="0" smtClean="0"/>
              <a:t>In 2015-16…</a:t>
            </a:r>
          </a:p>
          <a:p>
            <a:pPr>
              <a:spcBef>
                <a:spcPts val="0"/>
              </a:spcBef>
              <a:spcAft>
                <a:spcPts val="600"/>
              </a:spcAft>
              <a:buClr>
                <a:schemeClr val="accent6">
                  <a:lumMod val="75000"/>
                </a:schemeClr>
              </a:buClr>
            </a:pPr>
            <a:r>
              <a:rPr lang="en-US" sz="2400" dirty="0" smtClean="0"/>
              <a:t>Over 210,300 </a:t>
            </a:r>
            <a:r>
              <a:rPr lang="en-US" sz="2400" dirty="0"/>
              <a:t>Michigan adults age 25-44 </a:t>
            </a:r>
            <a:r>
              <a:rPr lang="en-US" sz="2400" dirty="0" smtClean="0"/>
              <a:t>lacked </a:t>
            </a:r>
            <a:r>
              <a:rPr lang="en-US" sz="2400" dirty="0"/>
              <a:t>a high school diploma or GED</a:t>
            </a:r>
            <a:r>
              <a:rPr lang="en-US" sz="2400" dirty="0" smtClean="0"/>
              <a:t>.</a:t>
            </a:r>
          </a:p>
          <a:p>
            <a:pPr>
              <a:spcBef>
                <a:spcPts val="0"/>
              </a:spcBef>
              <a:spcAft>
                <a:spcPts val="600"/>
              </a:spcAft>
              <a:buClr>
                <a:schemeClr val="accent6">
                  <a:lumMod val="75000"/>
                </a:schemeClr>
              </a:buClr>
            </a:pPr>
            <a:endParaRPr lang="en-US" sz="2400" dirty="0" smtClean="0"/>
          </a:p>
          <a:p>
            <a:pPr>
              <a:spcBef>
                <a:spcPts val="0"/>
              </a:spcBef>
              <a:spcAft>
                <a:spcPts val="600"/>
              </a:spcAft>
              <a:buClr>
                <a:schemeClr val="accent6">
                  <a:lumMod val="75000"/>
                </a:schemeClr>
              </a:buClr>
            </a:pPr>
            <a:r>
              <a:rPr lang="en-US" sz="2400" dirty="0" smtClean="0"/>
              <a:t>Fewer than 7% of these adults were enrolled in adult education.</a:t>
            </a:r>
            <a:endParaRPr lang="en-US" sz="2400" dirty="0"/>
          </a:p>
        </p:txBody>
      </p:sp>
      <p:sp>
        <p:nvSpPr>
          <p:cNvPr id="2" name="Rectangle 1"/>
          <p:cNvSpPr/>
          <p:nvPr/>
        </p:nvSpPr>
        <p:spPr>
          <a:xfrm>
            <a:off x="685800" y="609600"/>
            <a:ext cx="8077200" cy="1323439"/>
          </a:xfrm>
          <a:prstGeom prst="rect">
            <a:avLst/>
          </a:prstGeom>
        </p:spPr>
        <p:txBody>
          <a:bodyPr wrap="square">
            <a:spAutoFit/>
          </a:bodyPr>
          <a:lstStyle/>
          <a:p>
            <a:pPr algn="ctr"/>
            <a:r>
              <a:rPr lang="en-US" sz="4000" b="1" dirty="0">
                <a:solidFill>
                  <a:srgbClr val="73AFB6"/>
                </a:solidFill>
              </a:rPr>
              <a:t>Is Michigan’s </a:t>
            </a:r>
            <a:r>
              <a:rPr lang="en-US" sz="4000" b="1" dirty="0" smtClean="0">
                <a:solidFill>
                  <a:srgbClr val="73AFB6"/>
                </a:solidFill>
              </a:rPr>
              <a:t>adult education system </a:t>
            </a:r>
            <a:r>
              <a:rPr lang="en-US" sz="4000" b="1" dirty="0">
                <a:solidFill>
                  <a:srgbClr val="73AFB6"/>
                </a:solidFill>
              </a:rPr>
              <a:t>s</a:t>
            </a:r>
            <a:r>
              <a:rPr lang="en-US" sz="4000" b="1" dirty="0" smtClean="0">
                <a:solidFill>
                  <a:srgbClr val="73AFB6"/>
                </a:solidFill>
              </a:rPr>
              <a:t>erving </a:t>
            </a:r>
            <a:r>
              <a:rPr lang="en-US" sz="4000" b="1" dirty="0">
                <a:solidFill>
                  <a:srgbClr val="73AFB6"/>
                </a:solidFill>
              </a:rPr>
              <a:t>e</a:t>
            </a:r>
            <a:r>
              <a:rPr lang="en-US" sz="4000" b="1" dirty="0" smtClean="0">
                <a:solidFill>
                  <a:srgbClr val="73AFB6"/>
                </a:solidFill>
              </a:rPr>
              <a:t>nough </a:t>
            </a:r>
            <a:r>
              <a:rPr lang="en-US" sz="4000" b="1" dirty="0">
                <a:solidFill>
                  <a:srgbClr val="73AFB6"/>
                </a:solidFill>
              </a:rPr>
              <a:t>p</a:t>
            </a:r>
            <a:r>
              <a:rPr lang="en-US" sz="4000" b="1" dirty="0" smtClean="0">
                <a:solidFill>
                  <a:srgbClr val="73AFB6"/>
                </a:solidFill>
              </a:rPr>
              <a:t>eople</a:t>
            </a:r>
            <a:r>
              <a:rPr lang="en-US" sz="4000" b="1" dirty="0">
                <a:solidFill>
                  <a:srgbClr val="73AFB6"/>
                </a:solidFill>
              </a:rPr>
              <a:t>?</a:t>
            </a:r>
            <a:endParaRPr lang="en-US" sz="4000" dirty="0">
              <a:solidFill>
                <a:srgbClr val="73AFB6"/>
              </a:solidFill>
            </a:endParaRPr>
          </a:p>
        </p:txBody>
      </p:sp>
      <p:graphicFrame>
        <p:nvGraphicFramePr>
          <p:cNvPr id="4" name="Chart 3"/>
          <p:cNvGraphicFramePr>
            <a:graphicFrameLocks/>
          </p:cNvGraphicFramePr>
          <p:nvPr>
            <p:extLst>
              <p:ext uri="{D42A27DB-BD31-4B8C-83A1-F6EECF244321}">
                <p14:modId xmlns:p14="http://schemas.microsoft.com/office/powerpoint/2010/main" val="1862390671"/>
              </p:ext>
            </p:extLst>
          </p:nvPr>
        </p:nvGraphicFramePr>
        <p:xfrm>
          <a:off x="3486912" y="2057400"/>
          <a:ext cx="5638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172200" y="2177534"/>
            <a:ext cx="838200" cy="369332"/>
          </a:xfrm>
          <a:prstGeom prst="rect">
            <a:avLst/>
          </a:prstGeom>
          <a:noFill/>
        </p:spPr>
        <p:txBody>
          <a:bodyPr wrap="square" rtlCol="0">
            <a:spAutoFit/>
          </a:bodyPr>
          <a:lstStyle/>
          <a:p>
            <a:r>
              <a:rPr lang="en-US" dirty="0" smtClean="0"/>
              <a:t>6.6%</a:t>
            </a:r>
            <a:endParaRPr lang="en-US" dirty="0"/>
          </a:p>
        </p:txBody>
      </p:sp>
    </p:spTree>
    <p:extLst>
      <p:ext uri="{BB962C8B-B14F-4D97-AF65-F5344CB8AC3E}">
        <p14:creationId xmlns:p14="http://schemas.microsoft.com/office/powerpoint/2010/main" val="235453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2514600"/>
            <a:ext cx="3598164" cy="3179802"/>
          </a:xfrm>
        </p:spPr>
        <p:txBody>
          <a:bodyPr>
            <a:noAutofit/>
          </a:bodyPr>
          <a:lstStyle/>
          <a:p>
            <a:pPr marL="0" indent="0">
              <a:spcBef>
                <a:spcPts val="0"/>
              </a:spcBef>
              <a:spcAft>
                <a:spcPts val="600"/>
              </a:spcAft>
              <a:buClr>
                <a:schemeClr val="accent6">
                  <a:lumMod val="75000"/>
                </a:schemeClr>
              </a:buClr>
              <a:buNone/>
            </a:pPr>
            <a:r>
              <a:rPr lang="en-US" sz="2400" dirty="0" smtClean="0"/>
              <a:t>In 2015-16…</a:t>
            </a:r>
          </a:p>
          <a:p>
            <a:pPr>
              <a:spcBef>
                <a:spcPts val="0"/>
              </a:spcBef>
              <a:spcAft>
                <a:spcPts val="600"/>
              </a:spcAft>
              <a:buClr>
                <a:schemeClr val="accent6">
                  <a:lumMod val="75000"/>
                </a:schemeClr>
              </a:buClr>
            </a:pPr>
            <a:r>
              <a:rPr lang="en-US" sz="2400" dirty="0" smtClean="0"/>
              <a:t>More </a:t>
            </a:r>
            <a:r>
              <a:rPr lang="en-US" sz="2400" dirty="0"/>
              <a:t>than 225,000 Michigan adults age 25-44 </a:t>
            </a:r>
            <a:r>
              <a:rPr lang="en-US" sz="2400" dirty="0" smtClean="0"/>
              <a:t>spoke English less than “very well.”</a:t>
            </a:r>
          </a:p>
          <a:p>
            <a:pPr>
              <a:spcBef>
                <a:spcPts val="0"/>
              </a:spcBef>
              <a:spcAft>
                <a:spcPts val="600"/>
              </a:spcAft>
              <a:buClr>
                <a:schemeClr val="accent6">
                  <a:lumMod val="75000"/>
                </a:schemeClr>
              </a:buClr>
            </a:pPr>
            <a:endParaRPr lang="en-US" sz="2400" dirty="0" smtClean="0"/>
          </a:p>
          <a:p>
            <a:pPr>
              <a:spcBef>
                <a:spcPts val="0"/>
              </a:spcBef>
              <a:spcAft>
                <a:spcPts val="600"/>
              </a:spcAft>
              <a:buClr>
                <a:schemeClr val="accent6">
                  <a:lumMod val="75000"/>
                </a:schemeClr>
              </a:buClr>
            </a:pPr>
            <a:r>
              <a:rPr lang="en-US" sz="2400" dirty="0" smtClean="0"/>
              <a:t>Fewer </a:t>
            </a:r>
            <a:r>
              <a:rPr lang="en-US" sz="2400" dirty="0"/>
              <a:t>than </a:t>
            </a:r>
            <a:r>
              <a:rPr lang="en-US" sz="2400" dirty="0" smtClean="0"/>
              <a:t>4% </a:t>
            </a:r>
            <a:r>
              <a:rPr lang="en-US" sz="2400" dirty="0"/>
              <a:t>of these adults </a:t>
            </a:r>
            <a:r>
              <a:rPr lang="en-US" sz="2400" dirty="0" smtClean="0"/>
              <a:t>were </a:t>
            </a:r>
            <a:r>
              <a:rPr lang="en-US" sz="2400" dirty="0"/>
              <a:t>enrolled in ESL adult education programs</a:t>
            </a:r>
            <a:r>
              <a:rPr lang="en-US" sz="2400" dirty="0" smtClean="0"/>
              <a:t>.</a:t>
            </a:r>
            <a:endParaRPr lang="en-US" sz="2400" dirty="0"/>
          </a:p>
        </p:txBody>
      </p:sp>
      <p:sp>
        <p:nvSpPr>
          <p:cNvPr id="2" name="Rectangle 1"/>
          <p:cNvSpPr/>
          <p:nvPr/>
        </p:nvSpPr>
        <p:spPr>
          <a:xfrm>
            <a:off x="762000" y="624839"/>
            <a:ext cx="8001000" cy="1323439"/>
          </a:xfrm>
          <a:prstGeom prst="rect">
            <a:avLst/>
          </a:prstGeom>
        </p:spPr>
        <p:txBody>
          <a:bodyPr wrap="square">
            <a:spAutoFit/>
          </a:bodyPr>
          <a:lstStyle/>
          <a:p>
            <a:pPr algn="ctr"/>
            <a:r>
              <a:rPr lang="en-US" sz="4000" b="1" dirty="0">
                <a:solidFill>
                  <a:srgbClr val="73AFB6"/>
                </a:solidFill>
              </a:rPr>
              <a:t>Is Michigan’s </a:t>
            </a:r>
            <a:r>
              <a:rPr lang="en-US" sz="4000" b="1" dirty="0" smtClean="0">
                <a:solidFill>
                  <a:srgbClr val="73AFB6"/>
                </a:solidFill>
              </a:rPr>
              <a:t>adult education system serving enough people</a:t>
            </a:r>
            <a:r>
              <a:rPr lang="en-US" sz="4000" b="1" dirty="0">
                <a:solidFill>
                  <a:srgbClr val="73AFB6"/>
                </a:solidFill>
              </a:rPr>
              <a:t>?</a:t>
            </a:r>
            <a:endParaRPr lang="en-US" sz="4000" dirty="0">
              <a:solidFill>
                <a:srgbClr val="73AFB6"/>
              </a:solidFill>
            </a:endParaRPr>
          </a:p>
        </p:txBody>
      </p:sp>
      <p:graphicFrame>
        <p:nvGraphicFramePr>
          <p:cNvPr id="4" name="Chart 3"/>
          <p:cNvGraphicFramePr>
            <a:graphicFrameLocks/>
          </p:cNvGraphicFramePr>
          <p:nvPr>
            <p:extLst>
              <p:ext uri="{D42A27DB-BD31-4B8C-83A1-F6EECF244321}">
                <p14:modId xmlns:p14="http://schemas.microsoft.com/office/powerpoint/2010/main" val="1042244529"/>
              </p:ext>
            </p:extLst>
          </p:nvPr>
        </p:nvGraphicFramePr>
        <p:xfrm>
          <a:off x="304800" y="2057400"/>
          <a:ext cx="5715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90800" y="2436614"/>
            <a:ext cx="838200"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15026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a:t>
            </a:r>
            <a:r>
              <a:rPr lang="en-US" b="1" dirty="0">
                <a:solidFill>
                  <a:srgbClr val="73AFB6"/>
                </a:solidFill>
              </a:rPr>
              <a:t>2-Generation Strategy</a:t>
            </a:r>
            <a:endParaRPr lang="en-US" dirty="0"/>
          </a:p>
        </p:txBody>
      </p:sp>
      <p:pic>
        <p:nvPicPr>
          <p:cNvPr id="6" name="Picture 5" descr="http://i.infopls.com/images/Knowledge_Child_Learning_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981200"/>
            <a:ext cx="3886201" cy="3145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638800"/>
            <a:ext cx="5638800" cy="707886"/>
          </a:xfrm>
          <a:prstGeom prst="rect">
            <a:avLst/>
          </a:prstGeom>
          <a:noFill/>
        </p:spPr>
        <p:txBody>
          <a:bodyPr wrap="square" rtlCol="0">
            <a:spAutoFit/>
          </a:bodyPr>
          <a:lstStyle/>
          <a:p>
            <a:r>
              <a:rPr lang="en-US" sz="4000" b="1" dirty="0" smtClean="0">
                <a:solidFill>
                  <a:srgbClr val="73AFB6"/>
                </a:solidFill>
              </a:rPr>
              <a:t>Challenges and Solutions</a:t>
            </a:r>
            <a:endParaRPr lang="en-US" sz="4000" dirty="0"/>
          </a:p>
        </p:txBody>
      </p:sp>
    </p:spTree>
    <p:extLst>
      <p:ext uri="{BB962C8B-B14F-4D97-AF65-F5344CB8AC3E}">
        <p14:creationId xmlns:p14="http://schemas.microsoft.com/office/powerpoint/2010/main" val="89167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41525"/>
            <a:ext cx="8057246" cy="3749675"/>
          </a:xfrm>
        </p:spPr>
        <p:txBody>
          <a:bodyPr>
            <a:normAutofit/>
          </a:bodyPr>
          <a:lstStyle/>
          <a:p>
            <a:pPr>
              <a:spcAft>
                <a:spcPts val="600"/>
              </a:spcAft>
            </a:pPr>
            <a:r>
              <a:rPr lang="en-US" sz="4000" b="1" dirty="0" smtClean="0">
                <a:solidFill>
                  <a:srgbClr val="73AFB6"/>
                </a:solidFill>
              </a:rPr>
              <a:t>The League’s Mission</a:t>
            </a:r>
            <a:r>
              <a:rPr lang="en-US" sz="1200" dirty="0">
                <a:solidFill>
                  <a:srgbClr val="73AFB6"/>
                </a:solidFill>
              </a:rPr>
              <a:t/>
            </a:r>
            <a:br>
              <a:rPr lang="en-US" sz="1200" dirty="0">
                <a:solidFill>
                  <a:srgbClr val="73AFB6"/>
                </a:solidFill>
              </a:rPr>
            </a:br>
            <a:r>
              <a:rPr lang="en-US" sz="1200" dirty="0" smtClean="0">
                <a:solidFill>
                  <a:srgbClr val="524E86"/>
                </a:solidFill>
              </a:rPr>
              <a:t/>
            </a:r>
            <a:br>
              <a:rPr lang="en-US" sz="1200" dirty="0" smtClean="0">
                <a:solidFill>
                  <a:srgbClr val="524E86"/>
                </a:solidFill>
              </a:rPr>
            </a:br>
            <a:r>
              <a:rPr lang="en-US" sz="3200" dirty="0" smtClean="0">
                <a:solidFill>
                  <a:schemeClr val="accent4">
                    <a:lumMod val="75000"/>
                  </a:schemeClr>
                </a:solidFill>
              </a:rPr>
              <a:t>To foster economic opportunity, independence and security for Michigan families by shaping public policy through objective data-driven research, education and advocacy.</a:t>
            </a:r>
            <a:endParaRPr lang="en-US" sz="3200" b="1" dirty="0">
              <a:solidFill>
                <a:schemeClr val="accent4">
                  <a:lumMod val="75000"/>
                </a:schemeClr>
              </a:solidFill>
            </a:endParaRPr>
          </a:p>
        </p:txBody>
      </p:sp>
      <p:grpSp>
        <p:nvGrpSpPr>
          <p:cNvPr id="4" name="Group 3"/>
          <p:cNvGrpSpPr/>
          <p:nvPr/>
        </p:nvGrpSpPr>
        <p:grpSpPr>
          <a:xfrm>
            <a:off x="-7749" y="0"/>
            <a:ext cx="9167247" cy="2041525"/>
            <a:chOff x="-7749" y="0"/>
            <a:chExt cx="9167247" cy="2041525"/>
          </a:xfrm>
        </p:grpSpPr>
        <p:sp>
          <p:nvSpPr>
            <p:cNvPr id="5" name="Rectangle 4"/>
            <p:cNvSpPr>
              <a:spLocks noChangeArrowheads="1"/>
            </p:cNvSpPr>
            <p:nvPr/>
          </p:nvSpPr>
          <p:spPr bwMode="auto">
            <a:xfrm>
              <a:off x="346374" y="226403"/>
              <a:ext cx="8795962" cy="176187"/>
            </a:xfrm>
            <a:prstGeom prst="rect">
              <a:avLst/>
            </a:prstGeom>
            <a:solidFill>
              <a:srgbClr val="73AFB6"/>
            </a:solidFill>
            <a:ln>
              <a:noFill/>
            </a:ln>
            <a:effectLst/>
            <a:extLs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US">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73" y="99060"/>
              <a:ext cx="9013825" cy="198089"/>
            </a:xfrm>
            <a:prstGeom prst="rect">
              <a:avLst/>
            </a:prstGeom>
            <a:noFill/>
            <a:ln>
              <a:noFill/>
            </a:ln>
            <a:effec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 y="280035"/>
              <a:ext cx="1157605" cy="1761490"/>
            </a:xfrm>
            <a:prstGeom prst="rect">
              <a:avLst/>
            </a:prstGeom>
            <a:noFill/>
            <a:ln>
              <a:noFill/>
            </a:ln>
            <a:effectLst/>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9" y="0"/>
              <a:ext cx="1188085" cy="1861185"/>
            </a:xfrm>
            <a:prstGeom prst="rect">
              <a:avLst/>
            </a:prstGeom>
            <a:noFill/>
            <a:ln>
              <a:noFill/>
            </a:ln>
            <a:effectLst/>
          </p:spPr>
        </p:pic>
      </p:gr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1525" t="21867" r="11343" b="20996"/>
          <a:stretch/>
        </p:blipFill>
        <p:spPr>
          <a:xfrm>
            <a:off x="1233170" y="533401"/>
            <a:ext cx="2263046" cy="1295400"/>
          </a:xfrm>
          <a:prstGeom prst="rect">
            <a:avLst/>
          </a:prstGeom>
        </p:spPr>
      </p:pic>
      <p:sp>
        <p:nvSpPr>
          <p:cNvPr id="10" name="Text Box 8"/>
          <p:cNvSpPr txBox="1">
            <a:spLocks noChangeArrowheads="1"/>
          </p:cNvSpPr>
          <p:nvPr/>
        </p:nvSpPr>
        <p:spPr bwMode="auto">
          <a:xfrm>
            <a:off x="381000" y="5867400"/>
            <a:ext cx="8305800" cy="738664"/>
          </a:xfrm>
          <a:prstGeom prst="rect">
            <a:avLst/>
          </a:prstGeom>
          <a:noFill/>
          <a:ln w="9525">
            <a:noFill/>
            <a:miter lim="800000"/>
            <a:headEnd/>
            <a:tailEnd/>
          </a:ln>
        </p:spPr>
        <p:txBody>
          <a:bodyPr>
            <a:spAutoFit/>
          </a:bodyPr>
          <a:lstStyle/>
          <a:p>
            <a:pPr algn="ctr"/>
            <a:r>
              <a:rPr lang="en-US" sz="1200" dirty="0">
                <a:solidFill>
                  <a:srgbClr val="524E86"/>
                </a:solidFill>
                <a:cs typeface="Arial" pitchFamily="34" charset="0"/>
              </a:rPr>
              <a:t>1223  Turner St. Suite G-1, Lansing, MI 48906-4369 </a:t>
            </a:r>
            <a:r>
              <a:rPr lang="en-US" sz="1200" dirty="0">
                <a:solidFill>
                  <a:srgbClr val="524E86"/>
                </a:solidFill>
                <a:cs typeface="Arial" pitchFamily="34" charset="0"/>
                <a:sym typeface="Wingdings 2" pitchFamily="18" charset="2"/>
              </a:rPr>
              <a:t></a:t>
            </a:r>
            <a:r>
              <a:rPr lang="en-US" sz="1200" dirty="0">
                <a:solidFill>
                  <a:srgbClr val="524E86"/>
                </a:solidFill>
                <a:cs typeface="Arial" pitchFamily="34" charset="0"/>
              </a:rPr>
              <a:t> (517) 487-5436</a:t>
            </a:r>
          </a:p>
          <a:p>
            <a:pPr algn="ctr"/>
            <a:r>
              <a:rPr lang="en-US" sz="1200" dirty="0">
                <a:solidFill>
                  <a:srgbClr val="524E86"/>
                </a:solidFill>
                <a:cs typeface="Arial" pitchFamily="34" charset="0"/>
              </a:rPr>
              <a:t>Fax: (517) 371-4546 </a:t>
            </a:r>
            <a:r>
              <a:rPr lang="en-US" sz="1200" dirty="0">
                <a:solidFill>
                  <a:srgbClr val="524E86"/>
                </a:solidFill>
                <a:cs typeface="Arial" pitchFamily="34" charset="0"/>
                <a:sym typeface="Wingdings 2" pitchFamily="18" charset="2"/>
              </a:rPr>
              <a:t></a:t>
            </a:r>
            <a:r>
              <a:rPr lang="en-US" sz="1200" dirty="0">
                <a:solidFill>
                  <a:srgbClr val="524E86"/>
                </a:solidFill>
                <a:cs typeface="Arial" pitchFamily="34" charset="0"/>
              </a:rPr>
              <a:t> Web site:  www.mlpp.org</a:t>
            </a:r>
          </a:p>
          <a:p>
            <a:pPr algn="ctr">
              <a:spcBef>
                <a:spcPct val="50000"/>
              </a:spcBef>
            </a:pPr>
            <a:r>
              <a:rPr lang="en-US" sz="1200" i="1" dirty="0">
                <a:solidFill>
                  <a:prstClr val="black"/>
                </a:solidFill>
                <a:cs typeface="Arial" pitchFamily="34" charset="0"/>
              </a:rPr>
              <a:t>A United Way Agency</a:t>
            </a:r>
          </a:p>
        </p:txBody>
      </p:sp>
      <p:cxnSp>
        <p:nvCxnSpPr>
          <p:cNvPr id="11" name="Straight Connector 10"/>
          <p:cNvCxnSpPr/>
          <p:nvPr/>
        </p:nvCxnSpPr>
        <p:spPr>
          <a:xfrm>
            <a:off x="381000" y="5791200"/>
            <a:ext cx="8305800" cy="0"/>
          </a:xfrm>
          <a:prstGeom prst="line">
            <a:avLst/>
          </a:prstGeom>
          <a:ln>
            <a:solidFill>
              <a:srgbClr val="73AF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88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a:t>
            </a:r>
            <a:r>
              <a:rPr lang="en-US" b="1" dirty="0">
                <a:solidFill>
                  <a:srgbClr val="73AFB6"/>
                </a:solidFill>
              </a:rPr>
              <a:t>2-Generation Strategy</a:t>
            </a:r>
            <a:endParaRPr lang="en-US" dirty="0"/>
          </a:p>
        </p:txBody>
      </p:sp>
      <p:sp>
        <p:nvSpPr>
          <p:cNvPr id="4" name="Rectangle 3"/>
          <p:cNvSpPr/>
          <p:nvPr/>
        </p:nvSpPr>
        <p:spPr>
          <a:xfrm>
            <a:off x="1447800" y="1981200"/>
            <a:ext cx="6934200" cy="3539430"/>
          </a:xfrm>
          <a:prstGeom prst="rect">
            <a:avLst/>
          </a:prstGeom>
        </p:spPr>
        <p:txBody>
          <a:bodyPr wrap="square">
            <a:spAutoFit/>
          </a:bodyPr>
          <a:lstStyle/>
          <a:p>
            <a:r>
              <a:rPr lang="en-US" sz="2800" dirty="0">
                <a:solidFill>
                  <a:srgbClr val="555555"/>
                </a:solidFill>
                <a:latin typeface="Ropa Sans"/>
              </a:rPr>
              <a:t>Recent findings in brain science underscore this fact:  </a:t>
            </a:r>
            <a:r>
              <a:rPr lang="en-US" sz="2800" i="1" dirty="0">
                <a:solidFill>
                  <a:srgbClr val="555555"/>
                </a:solidFill>
                <a:latin typeface="Ropa Sans"/>
              </a:rPr>
              <a:t>the development of children and parents is inextricably linked</a:t>
            </a:r>
            <a:r>
              <a:rPr lang="en-US" sz="2800" dirty="0">
                <a:solidFill>
                  <a:srgbClr val="555555"/>
                </a:solidFill>
                <a:latin typeface="Ropa Sans"/>
              </a:rPr>
              <a:t>. Parents gain motivation to succeed from their children and vice versa; their efforts are mutually reinforcing</a:t>
            </a:r>
            <a:r>
              <a:rPr lang="en-US" sz="2800" dirty="0" smtClean="0">
                <a:solidFill>
                  <a:srgbClr val="555555"/>
                </a:solidFill>
                <a:latin typeface="Ropa Sans"/>
              </a:rPr>
              <a:t>.</a:t>
            </a:r>
          </a:p>
          <a:p>
            <a:endParaRPr lang="en-US" sz="2800" dirty="0" smtClean="0">
              <a:solidFill>
                <a:srgbClr val="555555"/>
              </a:solidFill>
              <a:latin typeface="Ropa Sans"/>
            </a:endParaRPr>
          </a:p>
          <a:p>
            <a:pPr algn="r"/>
            <a:r>
              <a:rPr lang="en-US" sz="2800" dirty="0" smtClean="0">
                <a:solidFill>
                  <a:srgbClr val="555555"/>
                </a:solidFill>
                <a:latin typeface="Ropa Sans"/>
              </a:rPr>
              <a:t>~The Aspen Institute </a:t>
            </a:r>
            <a:endParaRPr lang="en-US" sz="2800" dirty="0"/>
          </a:p>
        </p:txBody>
      </p:sp>
    </p:spTree>
    <p:extLst>
      <p:ext uri="{BB962C8B-B14F-4D97-AF65-F5344CB8AC3E}">
        <p14:creationId xmlns:p14="http://schemas.microsoft.com/office/powerpoint/2010/main" val="3079354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2-Generation Strategy:</a:t>
            </a:r>
            <a:br>
              <a:rPr lang="en-US" b="1" dirty="0" smtClean="0">
                <a:solidFill>
                  <a:srgbClr val="73AFB6"/>
                </a:solidFill>
              </a:rPr>
            </a:br>
            <a:r>
              <a:rPr lang="en-US" b="1" dirty="0" smtClean="0">
                <a:solidFill>
                  <a:srgbClr val="73AFB6"/>
                </a:solidFill>
              </a:rPr>
              <a:t>The Challenges</a:t>
            </a:r>
            <a:endParaRPr lang="en-US" dirty="0"/>
          </a:p>
        </p:txBody>
      </p:sp>
      <p:sp>
        <p:nvSpPr>
          <p:cNvPr id="14" name="Rectangle 13"/>
          <p:cNvSpPr/>
          <p:nvPr/>
        </p:nvSpPr>
        <p:spPr>
          <a:xfrm>
            <a:off x="152400" y="1600200"/>
            <a:ext cx="8686800" cy="1077218"/>
          </a:xfrm>
          <a:prstGeom prst="rect">
            <a:avLst/>
          </a:prstGeom>
        </p:spPr>
        <p:txBody>
          <a:bodyPr wrap="square">
            <a:spAutoFit/>
          </a:bodyPr>
          <a:lstStyle/>
          <a:p>
            <a:pPr algn="ctr">
              <a:defRPr sz="2000" b="0" i="0" u="none" strike="noStrike" kern="1200" spc="0" baseline="0">
                <a:solidFill>
                  <a:sysClr val="windowText" lastClr="000000">
                    <a:lumMod val="65000"/>
                    <a:lumOff val="35000"/>
                  </a:sysClr>
                </a:solidFill>
                <a:latin typeface="+mn-lt"/>
                <a:ea typeface="+mn-ea"/>
                <a:cs typeface="+mn-cs"/>
              </a:defRPr>
            </a:pPr>
            <a:r>
              <a:rPr lang="en-US" sz="3200" dirty="0"/>
              <a:t>9,607 adult education students had school age children in 2015-16</a:t>
            </a:r>
          </a:p>
        </p:txBody>
      </p:sp>
      <p:graphicFrame>
        <p:nvGraphicFramePr>
          <p:cNvPr id="22" name="Chart 21"/>
          <p:cNvGraphicFramePr>
            <a:graphicFrameLocks noGrp="1"/>
          </p:cNvGraphicFramePr>
          <p:nvPr>
            <p:extLst>
              <p:ext uri="{D42A27DB-BD31-4B8C-83A1-F6EECF244321}">
                <p14:modId xmlns:p14="http://schemas.microsoft.com/office/powerpoint/2010/main" val="1799945954"/>
              </p:ext>
            </p:extLst>
          </p:nvPr>
        </p:nvGraphicFramePr>
        <p:xfrm>
          <a:off x="0" y="2677418"/>
          <a:ext cx="9144000" cy="4180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27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2-Generation Strategy:</a:t>
            </a:r>
            <a:br>
              <a:rPr lang="en-US" b="1" dirty="0" smtClean="0">
                <a:solidFill>
                  <a:srgbClr val="73AFB6"/>
                </a:solidFill>
              </a:rPr>
            </a:br>
            <a:r>
              <a:rPr lang="en-US" b="1" dirty="0" smtClean="0">
                <a:solidFill>
                  <a:srgbClr val="73AFB6"/>
                </a:solidFill>
              </a:rPr>
              <a:t>The Challenges</a:t>
            </a:r>
            <a:endParaRPr lang="en-US" dirty="0"/>
          </a:p>
        </p:txBody>
      </p:sp>
      <p:sp>
        <p:nvSpPr>
          <p:cNvPr id="9" name="Rectangle 8"/>
          <p:cNvSpPr/>
          <p:nvPr/>
        </p:nvSpPr>
        <p:spPr>
          <a:xfrm>
            <a:off x="228600" y="1600200"/>
            <a:ext cx="8686800" cy="1077218"/>
          </a:xfrm>
          <a:prstGeom prst="rect">
            <a:avLst/>
          </a:prstGeom>
        </p:spPr>
        <p:txBody>
          <a:bodyPr wrap="square">
            <a:spAutoFit/>
          </a:bodyPr>
          <a:lstStyle/>
          <a:p>
            <a:pPr algn="ctr">
              <a:defRPr sz="2000" b="0" i="0" u="none" strike="noStrike" kern="1200" spc="0" baseline="0">
                <a:solidFill>
                  <a:sysClr val="windowText" lastClr="000000">
                    <a:lumMod val="65000"/>
                    <a:lumOff val="35000"/>
                  </a:sysClr>
                </a:solidFill>
                <a:latin typeface="+mn-lt"/>
                <a:ea typeface="+mn-ea"/>
                <a:cs typeface="+mn-cs"/>
              </a:defRPr>
            </a:pPr>
            <a:r>
              <a:rPr lang="en-US" sz="3200" dirty="0"/>
              <a:t>6,047 adult education students had preschool age children in 2015-16</a:t>
            </a:r>
          </a:p>
        </p:txBody>
      </p:sp>
      <p:graphicFrame>
        <p:nvGraphicFramePr>
          <p:cNvPr id="12" name="Chart 11"/>
          <p:cNvGraphicFramePr>
            <a:graphicFrameLocks noGrp="1"/>
          </p:cNvGraphicFramePr>
          <p:nvPr>
            <p:extLst>
              <p:ext uri="{D42A27DB-BD31-4B8C-83A1-F6EECF244321}">
                <p14:modId xmlns:p14="http://schemas.microsoft.com/office/powerpoint/2010/main" val="1137701213"/>
              </p:ext>
            </p:extLst>
          </p:nvPr>
        </p:nvGraphicFramePr>
        <p:xfrm>
          <a:off x="0" y="2677418"/>
          <a:ext cx="9144000" cy="4180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652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00" y="1600200"/>
            <a:ext cx="9144000" cy="1077218"/>
          </a:xfrm>
          <a:prstGeom prst="rect">
            <a:avLst/>
          </a:prstGeom>
          <a:noFill/>
        </p:spPr>
        <p:txBody>
          <a:bodyPr wrap="square" rtlCol="0">
            <a:spAutoFit/>
          </a:bodyPr>
          <a:lstStyle/>
          <a:p>
            <a:pPr algn="ctr">
              <a:defRPr sz="2000" b="0" i="0" u="none" strike="noStrike" kern="1200" spc="0" baseline="0">
                <a:solidFill>
                  <a:sysClr val="windowText" lastClr="000000">
                    <a:lumMod val="65000"/>
                    <a:lumOff val="35000"/>
                  </a:sysClr>
                </a:solidFill>
                <a:latin typeface="+mn-lt"/>
                <a:ea typeface="+mn-ea"/>
                <a:cs typeface="+mn-cs"/>
              </a:defRPr>
            </a:pPr>
            <a:r>
              <a:rPr lang="en-US" sz="3200" dirty="0"/>
              <a:t>2,215 adult education students reported being single parents in </a:t>
            </a:r>
            <a:r>
              <a:rPr lang="en-US" sz="3200" dirty="0" smtClean="0"/>
              <a:t>2015-16</a:t>
            </a:r>
          </a:p>
        </p:txBody>
      </p:sp>
      <p:sp>
        <p:nvSpPr>
          <p:cNvPr id="6"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2-Generation Strategy:</a:t>
            </a:r>
            <a:br>
              <a:rPr lang="en-US" b="1" dirty="0" smtClean="0">
                <a:solidFill>
                  <a:srgbClr val="73AFB6"/>
                </a:solidFill>
              </a:rPr>
            </a:br>
            <a:r>
              <a:rPr lang="en-US" b="1" dirty="0" smtClean="0">
                <a:solidFill>
                  <a:srgbClr val="73AFB6"/>
                </a:solidFill>
              </a:rPr>
              <a:t>The Challenges</a:t>
            </a:r>
            <a:endParaRPr lang="en-US" dirty="0"/>
          </a:p>
        </p:txBody>
      </p:sp>
      <p:graphicFrame>
        <p:nvGraphicFramePr>
          <p:cNvPr id="11" name="Chart 10"/>
          <p:cNvGraphicFramePr>
            <a:graphicFrameLocks noGrp="1"/>
          </p:cNvGraphicFramePr>
          <p:nvPr>
            <p:extLst>
              <p:ext uri="{D42A27DB-BD31-4B8C-83A1-F6EECF244321}">
                <p14:modId xmlns:p14="http://schemas.microsoft.com/office/powerpoint/2010/main" val="603557896"/>
              </p:ext>
            </p:extLst>
          </p:nvPr>
        </p:nvGraphicFramePr>
        <p:xfrm>
          <a:off x="0" y="2677418"/>
          <a:ext cx="9144000" cy="4180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919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3373" y="1828800"/>
            <a:ext cx="8153400" cy="4524315"/>
          </a:xfrm>
          <a:prstGeom prst="rect">
            <a:avLst/>
          </a:prstGeom>
        </p:spPr>
        <p:txBody>
          <a:bodyPr wrap="square">
            <a:spAutoFit/>
          </a:bodyPr>
          <a:lstStyle/>
          <a:p>
            <a:pPr marL="285750" lvl="0" indent="-285750">
              <a:buFont typeface="Wingdings" panose="05000000000000000000" pitchFamily="2" charset="2"/>
              <a:buChar char="Ø"/>
            </a:pPr>
            <a:r>
              <a:rPr lang="en-US" sz="3600" dirty="0" smtClean="0"/>
              <a:t>Fund child care </a:t>
            </a:r>
          </a:p>
          <a:p>
            <a:pPr lvl="0"/>
            <a:r>
              <a:rPr lang="en-US" sz="3600" dirty="0" smtClean="0"/>
              <a:t>   at more adult education sites. </a:t>
            </a:r>
          </a:p>
          <a:p>
            <a:pPr lvl="0"/>
            <a:endParaRPr lang="en-US" sz="3600" dirty="0" smtClean="0"/>
          </a:p>
          <a:p>
            <a:pPr marL="285750" lvl="0" indent="-285750">
              <a:buFont typeface="Wingdings" panose="05000000000000000000" pitchFamily="2" charset="2"/>
              <a:buChar char="Ø"/>
            </a:pPr>
            <a:r>
              <a:rPr lang="en-US" sz="3600" dirty="0" smtClean="0"/>
              <a:t>Fund more adult </a:t>
            </a:r>
            <a:r>
              <a:rPr lang="en-US" sz="3600" dirty="0"/>
              <a:t>education </a:t>
            </a:r>
            <a:r>
              <a:rPr lang="en-US" sz="3600" dirty="0" smtClean="0"/>
              <a:t>classes in programs that </a:t>
            </a:r>
            <a:r>
              <a:rPr lang="en-US" sz="3600" dirty="0"/>
              <a:t>serve </a:t>
            </a:r>
            <a:r>
              <a:rPr lang="en-US" sz="3600" dirty="0" smtClean="0"/>
              <a:t>children. </a:t>
            </a:r>
          </a:p>
          <a:p>
            <a:pPr lvl="0"/>
            <a:endParaRPr lang="en-US" sz="3600" dirty="0" smtClean="0"/>
          </a:p>
          <a:p>
            <a:pPr marL="285750" lvl="0" indent="-285750">
              <a:buFont typeface="Wingdings" panose="05000000000000000000" pitchFamily="2" charset="2"/>
              <a:buChar char="Ø"/>
            </a:pPr>
            <a:r>
              <a:rPr lang="en-US" sz="3600" dirty="0" smtClean="0"/>
              <a:t>Inform students of assistance (incl. CDC subsidy) for </a:t>
            </a:r>
            <a:r>
              <a:rPr lang="en-US" sz="3600" dirty="0"/>
              <a:t>which </a:t>
            </a:r>
            <a:r>
              <a:rPr lang="en-US" sz="3600" dirty="0" smtClean="0"/>
              <a:t>they may </a:t>
            </a:r>
            <a:r>
              <a:rPr lang="en-US" sz="3600" dirty="0"/>
              <a:t>be eligible. </a:t>
            </a:r>
          </a:p>
        </p:txBody>
      </p:sp>
      <p:cxnSp>
        <p:nvCxnSpPr>
          <p:cNvPr id="3" name="Straight Connector 2"/>
          <p:cNvCxnSpPr/>
          <p:nvPr/>
        </p:nvCxnSpPr>
        <p:spPr>
          <a:xfrm>
            <a:off x="3200400" y="2209800"/>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1828800"/>
            <a:ext cx="4114140" cy="646331"/>
          </a:xfrm>
          <a:prstGeom prst="rect">
            <a:avLst/>
          </a:prstGeom>
          <a:noFill/>
        </p:spPr>
        <p:txBody>
          <a:bodyPr wrap="square" rtlCol="0">
            <a:spAutoFit/>
          </a:bodyPr>
          <a:lstStyle/>
          <a:p>
            <a:r>
              <a:rPr lang="en-US" sz="3600" dirty="0" smtClean="0">
                <a:solidFill>
                  <a:srgbClr val="FF0000"/>
                </a:solidFill>
              </a:rPr>
              <a:t>enrichment activities</a:t>
            </a:r>
            <a:endParaRPr lang="en-US" sz="3600" dirty="0">
              <a:solidFill>
                <a:srgbClr val="FF0000"/>
              </a:solidFill>
            </a:endParaRPr>
          </a:p>
        </p:txBody>
      </p:sp>
      <p:sp>
        <p:nvSpPr>
          <p:cNvPr id="8"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2-Generation Strategy:</a:t>
            </a:r>
            <a:br>
              <a:rPr lang="en-US" b="1" dirty="0" smtClean="0">
                <a:solidFill>
                  <a:srgbClr val="73AFB6"/>
                </a:solidFill>
              </a:rPr>
            </a:br>
            <a:r>
              <a:rPr lang="en-US" b="1" dirty="0" smtClean="0">
                <a:solidFill>
                  <a:srgbClr val="73AFB6"/>
                </a:solidFill>
              </a:rPr>
              <a:t>State Policy Solutions</a:t>
            </a:r>
            <a:endParaRPr lang="en-US" dirty="0"/>
          </a:p>
        </p:txBody>
      </p:sp>
    </p:spTree>
    <p:extLst>
      <p:ext uri="{BB962C8B-B14F-4D97-AF65-F5344CB8AC3E}">
        <p14:creationId xmlns:p14="http://schemas.microsoft.com/office/powerpoint/2010/main" val="33605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76400"/>
            <a:ext cx="8458200" cy="4524315"/>
          </a:xfrm>
          <a:prstGeom prst="rect">
            <a:avLst/>
          </a:prstGeom>
        </p:spPr>
        <p:txBody>
          <a:bodyPr wrap="square">
            <a:spAutoFit/>
          </a:bodyPr>
          <a:lstStyle/>
          <a:p>
            <a:pPr marL="285750" lvl="0" indent="-285750">
              <a:buFont typeface="Wingdings" panose="05000000000000000000" pitchFamily="2" charset="2"/>
              <a:buChar char="Ø"/>
            </a:pPr>
            <a:r>
              <a:rPr lang="en-US" sz="3600" dirty="0" smtClean="0"/>
              <a:t>Make low-income adult ed students categorically eligible for </a:t>
            </a:r>
            <a:r>
              <a:rPr lang="en-US" sz="3600" dirty="0"/>
              <a:t>child care subsidy. </a:t>
            </a:r>
            <a:endParaRPr lang="en-US" sz="3600" dirty="0" smtClean="0"/>
          </a:p>
          <a:p>
            <a:pPr lvl="0"/>
            <a:endParaRPr lang="en-US" sz="3600" dirty="0"/>
          </a:p>
          <a:p>
            <a:pPr marL="285750" lvl="0" indent="-285750">
              <a:buFont typeface="Wingdings" panose="05000000000000000000" pitchFamily="2" charset="2"/>
              <a:buChar char="Ø"/>
            </a:pPr>
            <a:r>
              <a:rPr lang="en-US" sz="3600" dirty="0" smtClean="0"/>
              <a:t>Make adult education an integral part of all Pathways to Potential programs.</a:t>
            </a:r>
          </a:p>
          <a:p>
            <a:pPr lvl="0"/>
            <a:r>
              <a:rPr lang="en-US" sz="3600" dirty="0" smtClean="0"/>
              <a:t> </a:t>
            </a:r>
          </a:p>
          <a:p>
            <a:pPr marL="285750" lvl="0" indent="-285750">
              <a:buFont typeface="Wingdings" panose="05000000000000000000" pitchFamily="2" charset="2"/>
              <a:buChar char="Ø"/>
            </a:pPr>
            <a:r>
              <a:rPr lang="en-US" sz="3600" dirty="0" smtClean="0"/>
              <a:t>Allow adult education to count as a TANF work activity.   </a:t>
            </a:r>
            <a:endParaRPr lang="en-US" sz="3600" dirty="0"/>
          </a:p>
        </p:txBody>
      </p:sp>
      <p:sp>
        <p:nvSpPr>
          <p:cNvPr id="5" name="Title 2"/>
          <p:cNvSpPr>
            <a:spLocks noGrp="1"/>
          </p:cNvSpPr>
          <p:nvPr>
            <p:ph type="title"/>
          </p:nvPr>
        </p:nvSpPr>
        <p:spPr>
          <a:xfrm>
            <a:off x="0" y="274638"/>
            <a:ext cx="9144000" cy="1143000"/>
          </a:xfrm>
        </p:spPr>
        <p:txBody>
          <a:bodyPr>
            <a:normAutofit fontScale="90000"/>
          </a:bodyPr>
          <a:lstStyle/>
          <a:p>
            <a:r>
              <a:rPr lang="en-US" b="1" dirty="0">
                <a:solidFill>
                  <a:srgbClr val="73AFB6"/>
                </a:solidFill>
              </a:rPr>
              <a:t>Adult </a:t>
            </a:r>
            <a:r>
              <a:rPr lang="en-US" b="1" dirty="0" smtClean="0">
                <a:solidFill>
                  <a:srgbClr val="73AFB6"/>
                </a:solidFill>
              </a:rPr>
              <a:t>Education as 2-Generation Strategy:</a:t>
            </a:r>
            <a:br>
              <a:rPr lang="en-US" b="1" dirty="0" smtClean="0">
                <a:solidFill>
                  <a:srgbClr val="73AFB6"/>
                </a:solidFill>
              </a:rPr>
            </a:br>
            <a:r>
              <a:rPr lang="en-US" b="1" dirty="0" smtClean="0">
                <a:solidFill>
                  <a:srgbClr val="73AFB6"/>
                </a:solidFill>
              </a:rPr>
              <a:t>State Policy Solutions</a:t>
            </a:r>
            <a:endParaRPr lang="en-US" dirty="0"/>
          </a:p>
        </p:txBody>
      </p:sp>
    </p:spTree>
    <p:extLst>
      <p:ext uri="{BB962C8B-B14F-4D97-AF65-F5344CB8AC3E}">
        <p14:creationId xmlns:p14="http://schemas.microsoft.com/office/powerpoint/2010/main" val="26746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73AFB6"/>
                </a:solidFill>
              </a:rPr>
              <a:t>One Idea: Bring Adult Education into the Community Colleges</a:t>
            </a:r>
            <a:endParaRPr lang="en-US" b="1" dirty="0">
              <a:solidFill>
                <a:srgbClr val="73AFB6"/>
              </a:solidFill>
            </a:endParaRPr>
          </a:p>
        </p:txBody>
      </p:sp>
      <p:sp>
        <p:nvSpPr>
          <p:cNvPr id="3" name="Content Placeholder 2"/>
          <p:cNvSpPr>
            <a:spLocks noGrp="1"/>
          </p:cNvSpPr>
          <p:nvPr>
            <p:ph idx="1"/>
          </p:nvPr>
        </p:nvSpPr>
        <p:spPr>
          <a:xfrm>
            <a:off x="457200" y="1905000"/>
            <a:ext cx="8229600" cy="4221163"/>
          </a:xfrm>
        </p:spPr>
        <p:txBody>
          <a:bodyPr>
            <a:noAutofit/>
          </a:bodyPr>
          <a:lstStyle/>
          <a:p>
            <a:pPr>
              <a:buFont typeface="Wingdings" panose="05000000000000000000" pitchFamily="2" charset="2"/>
              <a:buChar char="Ø"/>
            </a:pPr>
            <a:r>
              <a:rPr lang="en-US" sz="3600" dirty="0" smtClean="0"/>
              <a:t>Developmental education classes cost tuition, but AE is free.</a:t>
            </a:r>
          </a:p>
          <a:p>
            <a:pPr>
              <a:buFont typeface="Wingdings" panose="05000000000000000000" pitchFamily="2" charset="2"/>
              <a:buChar char="Ø"/>
            </a:pPr>
            <a:r>
              <a:rPr lang="en-US" sz="3600" dirty="0" smtClean="0"/>
              <a:t>Providing AE at community colleges facilitates GED students continuing into post-secondary. </a:t>
            </a:r>
          </a:p>
          <a:p>
            <a:pPr>
              <a:buFont typeface="Wingdings" panose="05000000000000000000" pitchFamily="2" charset="2"/>
              <a:buChar char="Ø"/>
            </a:pPr>
            <a:r>
              <a:rPr lang="en-US" sz="3600" dirty="0" smtClean="0"/>
              <a:t>Community colleges and ISDs can enter into cooperative transfer agreements.</a:t>
            </a:r>
          </a:p>
          <a:p>
            <a:pPr>
              <a:buFont typeface="Wingdings" panose="05000000000000000000" pitchFamily="2" charset="2"/>
              <a:buChar char="Ø"/>
            </a:pPr>
            <a:endParaRPr lang="en-US" sz="3600" dirty="0"/>
          </a:p>
        </p:txBody>
      </p:sp>
    </p:spTree>
    <p:extLst>
      <p:ext uri="{BB962C8B-B14F-4D97-AF65-F5344CB8AC3E}">
        <p14:creationId xmlns:p14="http://schemas.microsoft.com/office/powerpoint/2010/main" val="5294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6" y="2590800"/>
            <a:ext cx="3352800" cy="3055937"/>
          </a:xfrm>
        </p:spPr>
        <p:txBody>
          <a:bodyPr>
            <a:noAutofit/>
          </a:bodyPr>
          <a:lstStyle/>
          <a:p>
            <a:pPr marL="0" lvl="0" indent="0">
              <a:buClr>
                <a:schemeClr val="accent6">
                  <a:lumMod val="75000"/>
                </a:schemeClr>
              </a:buClr>
              <a:buNone/>
            </a:pPr>
            <a:r>
              <a:rPr lang="en-US" sz="2800" dirty="0" smtClean="0"/>
              <a:t>Percentage of </a:t>
            </a:r>
            <a:r>
              <a:rPr lang="en-US" sz="2800" dirty="0"/>
              <a:t>Michigan community college students </a:t>
            </a:r>
            <a:r>
              <a:rPr lang="en-US" sz="2800" dirty="0" smtClean="0"/>
              <a:t>taking at least one developmental </a:t>
            </a:r>
            <a:r>
              <a:rPr lang="en-US" sz="2800" dirty="0"/>
              <a:t>education </a:t>
            </a:r>
            <a:r>
              <a:rPr lang="en-US" sz="2800" dirty="0" smtClean="0"/>
              <a:t>class in 2015-16. </a:t>
            </a:r>
            <a:endParaRPr lang="en-US" sz="2800" dirty="0"/>
          </a:p>
        </p:txBody>
      </p:sp>
      <p:sp>
        <p:nvSpPr>
          <p:cNvPr id="2" name="Rectangle 1"/>
          <p:cNvSpPr/>
          <p:nvPr/>
        </p:nvSpPr>
        <p:spPr>
          <a:xfrm>
            <a:off x="577850" y="568861"/>
            <a:ext cx="8059220" cy="1323439"/>
          </a:xfrm>
          <a:prstGeom prst="rect">
            <a:avLst/>
          </a:prstGeom>
        </p:spPr>
        <p:txBody>
          <a:bodyPr wrap="square">
            <a:spAutoFit/>
          </a:bodyPr>
          <a:lstStyle/>
          <a:p>
            <a:pPr algn="ctr"/>
            <a:r>
              <a:rPr lang="en-US" sz="4000" b="1" dirty="0" smtClean="0">
                <a:solidFill>
                  <a:srgbClr val="73AFB6"/>
                </a:solidFill>
              </a:rPr>
              <a:t>Many Community College Students Could Benefit from Adult Education</a:t>
            </a:r>
            <a:endParaRPr lang="en-US" sz="4000" dirty="0">
              <a:solidFill>
                <a:srgbClr val="73AFB6"/>
              </a:solidFill>
            </a:endParaRPr>
          </a:p>
        </p:txBody>
      </p:sp>
      <p:graphicFrame>
        <p:nvGraphicFramePr>
          <p:cNvPr id="4" name="Chart 3"/>
          <p:cNvGraphicFramePr>
            <a:graphicFrameLocks/>
          </p:cNvGraphicFramePr>
          <p:nvPr>
            <p:extLst>
              <p:ext uri="{D42A27DB-BD31-4B8C-83A1-F6EECF244321}">
                <p14:modId xmlns:p14="http://schemas.microsoft.com/office/powerpoint/2010/main" val="2028914942"/>
              </p:ext>
            </p:extLst>
          </p:nvPr>
        </p:nvGraphicFramePr>
        <p:xfrm>
          <a:off x="4178681" y="3733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Image result for community colleg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mmunity college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community college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community colleg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cliparts.co/cliparts/pT7/KxG/pT7KxGeT9.jpg"/>
          <p:cNvPicPr>
            <a:picLocks noChangeAspect="1" noChangeArrowheads="1"/>
          </p:cNvPicPr>
          <p:nvPr/>
        </p:nvPicPr>
        <p:blipFill rotWithShape="1">
          <a:blip r:embed="rId4">
            <a:extLst>
              <a:ext uri="{28A0092B-C50C-407E-A947-70E740481C1C}">
                <a14:useLocalDpi xmlns:a14="http://schemas.microsoft.com/office/drawing/2010/main" val="0"/>
              </a:ext>
            </a:extLst>
          </a:blip>
          <a:srcRect t="13148" b="18405"/>
          <a:stretch/>
        </p:blipFill>
        <p:spPr bwMode="auto">
          <a:xfrm>
            <a:off x="5105400" y="1905000"/>
            <a:ext cx="3578225" cy="18368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05600" y="4572000"/>
            <a:ext cx="914400" cy="584775"/>
          </a:xfrm>
          <a:prstGeom prst="rect">
            <a:avLst/>
          </a:prstGeom>
          <a:noFill/>
        </p:spPr>
        <p:txBody>
          <a:bodyPr wrap="square" rtlCol="0">
            <a:spAutoFit/>
          </a:bodyPr>
          <a:lstStyle/>
          <a:p>
            <a:r>
              <a:rPr lang="en-US" sz="3200" dirty="0" smtClean="0">
                <a:solidFill>
                  <a:schemeClr val="bg1"/>
                </a:solidFill>
              </a:rPr>
              <a:t>56%</a:t>
            </a:r>
            <a:endParaRPr lang="en-US" sz="3200" dirty="0">
              <a:solidFill>
                <a:schemeClr val="bg1"/>
              </a:solidFill>
            </a:endParaRPr>
          </a:p>
        </p:txBody>
      </p:sp>
    </p:spTree>
    <p:extLst>
      <p:ext uri="{BB962C8B-B14F-4D97-AF65-F5344CB8AC3E}">
        <p14:creationId xmlns:p14="http://schemas.microsoft.com/office/powerpoint/2010/main" val="732752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b="1" dirty="0" smtClean="0">
                <a:solidFill>
                  <a:srgbClr val="73AFB6"/>
                </a:solidFill>
              </a:rPr>
              <a:t>Adult Education in Community Colleges: </a:t>
            </a:r>
            <a:br>
              <a:rPr lang="en-US" b="1" dirty="0" smtClean="0">
                <a:solidFill>
                  <a:srgbClr val="73AFB6"/>
                </a:solidFill>
              </a:rPr>
            </a:br>
            <a:r>
              <a:rPr lang="en-US" b="1" dirty="0" smtClean="0">
                <a:solidFill>
                  <a:srgbClr val="73AFB6"/>
                </a:solidFill>
              </a:rPr>
              <a:t>A Win-Win-Win! </a:t>
            </a:r>
            <a:endParaRPr lang="en-US" b="1" dirty="0">
              <a:solidFill>
                <a:srgbClr val="73AFB6"/>
              </a:solidFill>
            </a:endParaRPr>
          </a:p>
        </p:txBody>
      </p:sp>
      <p:sp>
        <p:nvSpPr>
          <p:cNvPr id="3" name="Content Placeholder 2"/>
          <p:cNvSpPr>
            <a:spLocks noGrp="1"/>
          </p:cNvSpPr>
          <p:nvPr>
            <p:ph idx="1"/>
          </p:nvPr>
        </p:nvSpPr>
        <p:spPr>
          <a:xfrm>
            <a:off x="457200" y="1905001"/>
            <a:ext cx="8229600" cy="2903938"/>
          </a:xfrm>
        </p:spPr>
        <p:txBody>
          <a:bodyPr>
            <a:normAutofit/>
          </a:bodyPr>
          <a:lstStyle/>
          <a:p>
            <a:pPr>
              <a:buClr>
                <a:schemeClr val="accent6">
                  <a:lumMod val="75000"/>
                </a:schemeClr>
              </a:buClr>
            </a:pPr>
            <a:r>
              <a:rPr lang="en-US" sz="3000" dirty="0" smtClean="0"/>
              <a:t>Community colleges would be relieved of some of the developmental education burden.</a:t>
            </a:r>
          </a:p>
          <a:p>
            <a:pPr>
              <a:buClr>
                <a:schemeClr val="accent6">
                  <a:lumMod val="75000"/>
                </a:schemeClr>
              </a:buClr>
            </a:pPr>
            <a:r>
              <a:rPr lang="en-US" sz="3000" dirty="0" smtClean="0"/>
              <a:t>Adult education could expand its reach.</a:t>
            </a:r>
          </a:p>
          <a:p>
            <a:pPr>
              <a:buClr>
                <a:schemeClr val="accent6">
                  <a:lumMod val="75000"/>
                </a:schemeClr>
              </a:buClr>
            </a:pPr>
            <a:r>
              <a:rPr lang="en-US" sz="3000" dirty="0" smtClean="0"/>
              <a:t>Students would save money and be less likely to drop out.</a:t>
            </a:r>
          </a:p>
          <a:p>
            <a:pPr marL="0" indent="0">
              <a:buNone/>
            </a:pPr>
            <a:endParaRPr lang="en-US" sz="2000" dirty="0" smtClean="0"/>
          </a:p>
        </p:txBody>
      </p:sp>
      <p:pic>
        <p:nvPicPr>
          <p:cNvPr id="1026" name="Picture 2" descr="http://www.bartonmalow.com/sites/default/files/289_1788_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84"/>
          <a:stretch/>
        </p:blipFill>
        <p:spPr bwMode="auto">
          <a:xfrm>
            <a:off x="-1" y="4859119"/>
            <a:ext cx="3124201" cy="2028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oday.uconn.edu/wp-content/uploads/2014/05/MaleMathTea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783" y="4859119"/>
            <a:ext cx="3048000" cy="19988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rossfitmemorialhouston.com/wp-content/uploads/2012/06/save-mon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783" y="4848813"/>
            <a:ext cx="3066393" cy="204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normAutofit/>
          </a:bodyPr>
          <a:lstStyle/>
          <a:p>
            <a:r>
              <a:rPr lang="en-US" b="1" dirty="0" smtClean="0">
                <a:solidFill>
                  <a:srgbClr val="73AFB6"/>
                </a:solidFill>
              </a:rPr>
              <a:t>Another </a:t>
            </a:r>
            <a:r>
              <a:rPr lang="en-US" b="1" dirty="0">
                <a:solidFill>
                  <a:srgbClr val="73AFB6"/>
                </a:solidFill>
              </a:rPr>
              <a:t>Idea: Bring </a:t>
            </a:r>
            <a:r>
              <a:rPr lang="en-US" b="1" dirty="0" smtClean="0">
                <a:solidFill>
                  <a:srgbClr val="73AFB6"/>
                </a:solidFill>
              </a:rPr>
              <a:t>More Adult </a:t>
            </a:r>
            <a:r>
              <a:rPr lang="en-US" b="1" dirty="0">
                <a:solidFill>
                  <a:srgbClr val="73AFB6"/>
                </a:solidFill>
              </a:rPr>
              <a:t>Education into the </a:t>
            </a:r>
            <a:r>
              <a:rPr lang="en-US" b="1" dirty="0" smtClean="0">
                <a:solidFill>
                  <a:srgbClr val="73AFB6"/>
                </a:solidFill>
              </a:rPr>
              <a:t>Workplace</a:t>
            </a:r>
            <a:endParaRPr lang="en-US" dirty="0"/>
          </a:p>
        </p:txBody>
      </p:sp>
      <p:sp>
        <p:nvSpPr>
          <p:cNvPr id="7" name="Subtitle 6"/>
          <p:cNvSpPr>
            <a:spLocks noGrp="1"/>
          </p:cNvSpPr>
          <p:nvPr>
            <p:ph type="subTitle" idx="1"/>
          </p:nvPr>
        </p:nvSpPr>
        <p:spPr>
          <a:xfrm>
            <a:off x="393700" y="2057400"/>
            <a:ext cx="8229600" cy="1752600"/>
          </a:xfrm>
        </p:spPr>
        <p:txBody>
          <a:bodyPr>
            <a:noAutofit/>
          </a:bodyPr>
          <a:lstStyle/>
          <a:p>
            <a:pPr marL="457200" indent="-457200" algn="l">
              <a:buFont typeface="Wingdings" panose="05000000000000000000" pitchFamily="2" charset="2"/>
              <a:buChar char="Ø"/>
            </a:pPr>
            <a:r>
              <a:rPr lang="en-US" sz="3000" dirty="0" smtClean="0">
                <a:solidFill>
                  <a:schemeClr val="tx1"/>
                </a:solidFill>
              </a:rPr>
              <a:t>Helps employees who can’t advance due to language, literacy or mathematics deficiencies.</a:t>
            </a:r>
          </a:p>
          <a:p>
            <a:pPr marL="457200" indent="-457200" algn="l">
              <a:buFont typeface="Wingdings" panose="05000000000000000000" pitchFamily="2" charset="2"/>
              <a:buChar char="Ø"/>
            </a:pPr>
            <a:r>
              <a:rPr lang="en-US" sz="3000" dirty="0" smtClean="0">
                <a:solidFill>
                  <a:schemeClr val="tx1"/>
                </a:solidFill>
              </a:rPr>
              <a:t>Can help with transportation barriers and reduce driving time.</a:t>
            </a:r>
            <a:endParaRPr lang="en-US" sz="3000" dirty="0">
              <a:solidFill>
                <a:schemeClr val="tx1"/>
              </a:solidFill>
            </a:endParaRPr>
          </a:p>
        </p:txBody>
      </p:sp>
      <p:pic>
        <p:nvPicPr>
          <p:cNvPr id="4" name="Picture 3"/>
          <p:cNvPicPr>
            <a:picLocks noChangeAspect="1"/>
          </p:cNvPicPr>
          <p:nvPr/>
        </p:nvPicPr>
        <p:blipFill rotWithShape="1">
          <a:blip r:embed="rId2"/>
          <a:srcRect l="5066" t="6061" b="6061"/>
          <a:stretch/>
        </p:blipFill>
        <p:spPr>
          <a:xfrm>
            <a:off x="0" y="4724400"/>
            <a:ext cx="9144000" cy="2133600"/>
          </a:xfrm>
          <a:prstGeom prst="rect">
            <a:avLst/>
          </a:prstGeom>
        </p:spPr>
      </p:pic>
      <p:pic>
        <p:nvPicPr>
          <p:cNvPr id="3" name="Picture 8" descr="http://www.successfuldealer.com/files/2011/09/RAI-Trai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00" y="4724400"/>
            <a:ext cx="3048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914400"/>
            <a:ext cx="9143999" cy="775804"/>
          </a:xfrm>
        </p:spPr>
        <p:txBody>
          <a:bodyPr>
            <a:normAutofit/>
          </a:bodyPr>
          <a:lstStyle/>
          <a:p>
            <a:r>
              <a:rPr lang="en-US" b="1" dirty="0" smtClean="0">
                <a:solidFill>
                  <a:srgbClr val="73AFB6"/>
                </a:solidFill>
              </a:rPr>
              <a:t>What Most People Think It Is:</a:t>
            </a:r>
            <a:endParaRPr lang="en-US" dirty="0">
              <a:solidFill>
                <a:srgbClr val="73AFB6"/>
              </a:solidFill>
            </a:endParaRPr>
          </a:p>
        </p:txBody>
      </p:sp>
      <p:pic>
        <p:nvPicPr>
          <p:cNvPr id="5124" name="Picture 4" descr="http://www.takepart.com/sites/default/files/styles/tp_gallery_slide/public/RTR32KV6.jpg?itok=zn4J8G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3070"/>
            <a:ext cx="9144000" cy="5178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Tree>
    <p:extLst>
      <p:ext uri="{BB962C8B-B14F-4D97-AF65-F5344CB8AC3E}">
        <p14:creationId xmlns:p14="http://schemas.microsoft.com/office/powerpoint/2010/main" val="19408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2743200"/>
            <a:ext cx="1905000" cy="923330"/>
          </a:xfrm>
          <a:prstGeom prst="rect">
            <a:avLst/>
          </a:prstGeom>
          <a:noFill/>
        </p:spPr>
        <p:txBody>
          <a:bodyPr wrap="square" rtlCol="0">
            <a:spAutoFit/>
          </a:bodyPr>
          <a:lstStyle/>
          <a:p>
            <a:r>
              <a:rPr lang="en-US" sz="5400" b="1" dirty="0" smtClean="0">
                <a:solidFill>
                  <a:srgbClr val="C00000"/>
                </a:solidFill>
              </a:rPr>
              <a:t>.2%?</a:t>
            </a:r>
            <a:endParaRPr lang="en-US" sz="5400" b="1" dirty="0">
              <a:solidFill>
                <a:srgbClr val="C00000"/>
              </a:solidFill>
            </a:endParaRPr>
          </a:p>
        </p:txBody>
      </p:sp>
      <p:pic>
        <p:nvPicPr>
          <p:cNvPr id="3" name="Picture 2"/>
          <p:cNvPicPr>
            <a:picLocks noChangeAspect="1"/>
          </p:cNvPicPr>
          <p:nvPr/>
        </p:nvPicPr>
        <p:blipFill rotWithShape="1">
          <a:blip r:embed="rId2"/>
          <a:srcRect t="-1" r="1172" b="-2662"/>
          <a:stretch/>
        </p:blipFill>
        <p:spPr>
          <a:xfrm>
            <a:off x="914400" y="25400"/>
            <a:ext cx="4593724" cy="6858000"/>
          </a:xfrm>
          <a:prstGeom prst="rect">
            <a:avLst/>
          </a:prstGeom>
        </p:spPr>
      </p:pic>
    </p:spTree>
    <p:extLst>
      <p:ext uri="{BB962C8B-B14F-4D97-AF65-F5344CB8AC3E}">
        <p14:creationId xmlns:p14="http://schemas.microsoft.com/office/powerpoint/2010/main" val="1451860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910492"/>
            <a:ext cx="8229600" cy="1143000"/>
          </a:xfrm>
        </p:spPr>
        <p:txBody>
          <a:bodyPr>
            <a:normAutofit fontScale="90000"/>
          </a:bodyPr>
          <a:lstStyle/>
          <a:p>
            <a:r>
              <a:rPr lang="en-US" b="1" dirty="0" smtClean="0">
                <a:solidFill>
                  <a:srgbClr val="73AFB6"/>
                </a:solidFill>
              </a:rPr>
              <a:t>However, we must first secure the necessary funding to maintain current modes of delivery.</a:t>
            </a:r>
            <a:endParaRPr lang="en-US" dirty="0"/>
          </a:p>
        </p:txBody>
      </p:sp>
      <p:pic>
        <p:nvPicPr>
          <p:cNvPr id="6" name="Picture 5"/>
          <p:cNvPicPr>
            <a:picLocks noChangeAspect="1"/>
          </p:cNvPicPr>
          <p:nvPr/>
        </p:nvPicPr>
        <p:blipFill rotWithShape="1">
          <a:blip r:embed="rId3"/>
          <a:srcRect l="15227" r="10661" b="7060"/>
          <a:stretch/>
        </p:blipFill>
        <p:spPr>
          <a:xfrm rot="20761815">
            <a:off x="1472673" y="3408578"/>
            <a:ext cx="3529567" cy="4426250"/>
          </a:xfrm>
          <a:prstGeom prst="rect">
            <a:avLst/>
          </a:prstGeom>
        </p:spPr>
      </p:pic>
      <p:pic>
        <p:nvPicPr>
          <p:cNvPr id="7" name="Picture 6"/>
          <p:cNvPicPr>
            <a:picLocks noChangeAspect="1"/>
          </p:cNvPicPr>
          <p:nvPr/>
        </p:nvPicPr>
        <p:blipFill rotWithShape="1">
          <a:blip r:embed="rId4"/>
          <a:srcRect l="15116" r="15116"/>
          <a:stretch/>
        </p:blipFill>
        <p:spPr>
          <a:xfrm>
            <a:off x="5257800" y="2895600"/>
            <a:ext cx="3048000" cy="3733800"/>
          </a:xfrm>
          <a:prstGeom prst="rect">
            <a:avLst/>
          </a:prstGeom>
        </p:spPr>
      </p:pic>
    </p:spTree>
    <p:extLst>
      <p:ext uri="{BB962C8B-B14F-4D97-AF65-F5344CB8AC3E}">
        <p14:creationId xmlns:p14="http://schemas.microsoft.com/office/powerpoint/2010/main" val="738036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b="1" dirty="0" smtClean="0">
                <a:solidFill>
                  <a:srgbClr val="73AFB6"/>
                </a:solidFill>
              </a:rPr>
              <a:t>Serving more students requires money.</a:t>
            </a:r>
            <a:endParaRPr lang="en-US" dirty="0"/>
          </a:p>
        </p:txBody>
      </p:sp>
      <p:pic>
        <p:nvPicPr>
          <p:cNvPr id="5124" name="Picture 4" descr="https://d2gg9evh47fn9z.cloudfront.net/thumb_COLOURBOX118492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727398"/>
            <a:ext cx="4953000" cy="3296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334000"/>
            <a:ext cx="7162800" cy="830997"/>
          </a:xfrm>
          <a:prstGeom prst="rect">
            <a:avLst/>
          </a:prstGeom>
          <a:noFill/>
        </p:spPr>
        <p:txBody>
          <a:bodyPr wrap="square" rtlCol="0">
            <a:spAutoFit/>
          </a:bodyPr>
          <a:lstStyle/>
          <a:p>
            <a:r>
              <a:rPr lang="en-US" sz="4800" b="1" dirty="0" smtClean="0">
                <a:solidFill>
                  <a:srgbClr val="73AFB6"/>
                </a:solidFill>
              </a:rPr>
              <a:t>How are we doing on that?</a:t>
            </a:r>
            <a:endParaRPr lang="en-US" sz="4800" dirty="0"/>
          </a:p>
        </p:txBody>
      </p:sp>
    </p:spTree>
    <p:extLst>
      <p:ext uri="{BB962C8B-B14F-4D97-AF65-F5344CB8AC3E}">
        <p14:creationId xmlns:p14="http://schemas.microsoft.com/office/powerpoint/2010/main" val="709573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37795"/>
            <a:ext cx="84709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3AFB6"/>
                </a:solidFill>
              </a:rPr>
              <a:t>Not so well.</a:t>
            </a:r>
            <a:endParaRPr lang="en-US" dirty="0"/>
          </a:p>
        </p:txBody>
      </p:sp>
      <p:pic>
        <p:nvPicPr>
          <p:cNvPr id="2" name="Picture 1"/>
          <p:cNvPicPr>
            <a:picLocks noChangeAspect="1"/>
          </p:cNvPicPr>
          <p:nvPr/>
        </p:nvPicPr>
        <p:blipFill>
          <a:blip r:embed="rId3"/>
          <a:stretch>
            <a:fillRect/>
          </a:stretch>
        </p:blipFill>
        <p:spPr>
          <a:xfrm>
            <a:off x="304800" y="1066800"/>
            <a:ext cx="8623414" cy="5128661"/>
          </a:xfrm>
          <a:prstGeom prst="rect">
            <a:avLst/>
          </a:prstGeom>
        </p:spPr>
      </p:pic>
      <p:sp>
        <p:nvSpPr>
          <p:cNvPr id="4" name="TextBox 3"/>
          <p:cNvSpPr txBox="1"/>
          <p:nvPr/>
        </p:nvSpPr>
        <p:spPr>
          <a:xfrm>
            <a:off x="7239000" y="4267200"/>
            <a:ext cx="1406154" cy="369332"/>
          </a:xfrm>
          <a:prstGeom prst="rect">
            <a:avLst/>
          </a:prstGeom>
          <a:noFill/>
        </p:spPr>
        <p:txBody>
          <a:bodyPr wrap="none" rtlCol="0">
            <a:spAutoFit/>
          </a:bodyPr>
          <a:lstStyle/>
          <a:p>
            <a:r>
              <a:rPr lang="en-US" dirty="0"/>
              <a:t>$23,750,000 </a:t>
            </a:r>
          </a:p>
        </p:txBody>
      </p:sp>
    </p:spTree>
    <p:extLst>
      <p:ext uri="{BB962C8B-B14F-4D97-AF65-F5344CB8AC3E}">
        <p14:creationId xmlns:p14="http://schemas.microsoft.com/office/powerpoint/2010/main" val="41075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1397808"/>
              </p:ext>
            </p:extLst>
          </p:nvPr>
        </p:nvGraphicFramePr>
        <p:xfrm>
          <a:off x="97276" y="2286000"/>
          <a:ext cx="9046724" cy="3048000"/>
        </p:xfrm>
        <a:graphic>
          <a:graphicData uri="http://schemas.openxmlformats.org/presentationml/2006/ole">
            <mc:AlternateContent xmlns:mc="http://schemas.openxmlformats.org/markup-compatibility/2006">
              <mc:Choice xmlns:v="urn:schemas-microsoft-com:vml" Requires="v">
                <p:oleObj spid="_x0000_s1032" name="Worksheet" r:id="rId3" imgW="5315117" imgH="1790552" progId="Excel.Sheet.8">
                  <p:embed/>
                </p:oleObj>
              </mc:Choice>
              <mc:Fallback>
                <p:oleObj name="Worksheet" r:id="rId3" imgW="5315117" imgH="1790552" progId="Excel.Sheet.8">
                  <p:embed/>
                  <p:pic>
                    <p:nvPicPr>
                      <p:cNvPr id="0" name=""/>
                      <p:cNvPicPr/>
                      <p:nvPr/>
                    </p:nvPicPr>
                    <p:blipFill>
                      <a:blip r:embed="rId4"/>
                      <a:stretch>
                        <a:fillRect/>
                      </a:stretch>
                    </p:blipFill>
                    <p:spPr>
                      <a:xfrm>
                        <a:off x="97276" y="2286000"/>
                        <a:ext cx="9046724" cy="3048000"/>
                      </a:xfrm>
                      <a:prstGeom prst="rect">
                        <a:avLst/>
                      </a:prstGeom>
                    </p:spPr>
                  </p:pic>
                </p:oleObj>
              </mc:Fallback>
            </mc:AlternateContent>
          </a:graphicData>
        </a:graphic>
      </p:graphicFrame>
      <p:sp>
        <p:nvSpPr>
          <p:cNvPr id="5" name="Title 1"/>
          <p:cNvSpPr txBox="1">
            <a:spLocks/>
          </p:cNvSpPr>
          <p:nvPr/>
        </p:nvSpPr>
        <p:spPr>
          <a:xfrm>
            <a:off x="457200" y="274638"/>
            <a:ext cx="8382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73AFB6"/>
                </a:solidFill>
              </a:rPr>
              <a:t>Adjusting for inflation, Michigan has cut state funding for adult education by </a:t>
            </a:r>
            <a:r>
              <a:rPr lang="en-US" sz="3600" b="1" dirty="0" smtClean="0">
                <a:solidFill>
                  <a:srgbClr val="FF0000"/>
                </a:solidFill>
              </a:rPr>
              <a:t>79% </a:t>
            </a:r>
            <a:r>
              <a:rPr lang="en-US" sz="3600" b="1" dirty="0" smtClean="0">
                <a:solidFill>
                  <a:srgbClr val="73AFB6"/>
                </a:solidFill>
              </a:rPr>
              <a:t>since 2001!</a:t>
            </a:r>
            <a:endParaRPr lang="en-US" sz="3600" dirty="0"/>
          </a:p>
        </p:txBody>
      </p:sp>
    </p:spTree>
    <p:extLst>
      <p:ext uri="{BB962C8B-B14F-4D97-AF65-F5344CB8AC3E}">
        <p14:creationId xmlns:p14="http://schemas.microsoft.com/office/powerpoint/2010/main" val="496503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81000"/>
            <a:ext cx="9143999" cy="6064166"/>
          </a:xfrm>
          <a:prstGeom prst="rect">
            <a:avLst/>
          </a:prstGeom>
        </p:spPr>
      </p:pic>
    </p:spTree>
    <p:extLst>
      <p:ext uri="{BB962C8B-B14F-4D97-AF65-F5344CB8AC3E}">
        <p14:creationId xmlns:p14="http://schemas.microsoft.com/office/powerpoint/2010/main" val="2051447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283" y="1447800"/>
            <a:ext cx="9242565" cy="4572000"/>
          </a:xfrm>
          <a:prstGeom prst="rect">
            <a:avLst/>
          </a:prstGeom>
        </p:spPr>
      </p:pic>
    </p:spTree>
    <p:extLst>
      <p:ext uri="{BB962C8B-B14F-4D97-AF65-F5344CB8AC3E}">
        <p14:creationId xmlns:p14="http://schemas.microsoft.com/office/powerpoint/2010/main" val="54130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docs.oracle.com/javafx/2/charts/img/pie-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92799"/>
            <a:ext cx="2209800" cy="2203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9757" y="66806"/>
            <a:ext cx="8021940" cy="769441"/>
          </a:xfrm>
          <a:prstGeom prst="rect">
            <a:avLst/>
          </a:prstGeom>
          <a:noFill/>
        </p:spPr>
        <p:txBody>
          <a:bodyPr wrap="none" rtlCol="0">
            <a:spAutoFit/>
          </a:bodyPr>
          <a:lstStyle/>
          <a:p>
            <a:r>
              <a:rPr lang="en-US" sz="4400" b="1" dirty="0" smtClean="0"/>
              <a:t>Preserving Pieces of Shrinking Pie</a:t>
            </a:r>
            <a:endParaRPr lang="en-US" sz="4400" b="1" dirty="0"/>
          </a:p>
        </p:txBody>
      </p:sp>
      <p:sp>
        <p:nvSpPr>
          <p:cNvPr id="3" name="TextBox 2"/>
          <p:cNvSpPr txBox="1"/>
          <p:nvPr/>
        </p:nvSpPr>
        <p:spPr>
          <a:xfrm rot="20745749">
            <a:off x="660917" y="1345870"/>
            <a:ext cx="1457450" cy="923330"/>
          </a:xfrm>
          <a:prstGeom prst="rect">
            <a:avLst/>
          </a:prstGeom>
          <a:noFill/>
        </p:spPr>
        <p:txBody>
          <a:bodyPr wrap="none" rtlCol="0">
            <a:spAutoFit/>
          </a:bodyPr>
          <a:lstStyle/>
          <a:p>
            <a:r>
              <a:rPr lang="en-US" sz="5400" dirty="0" smtClean="0">
                <a:solidFill>
                  <a:schemeClr val="accent4">
                    <a:lumMod val="60000"/>
                    <a:lumOff val="40000"/>
                  </a:schemeClr>
                </a:solidFill>
              </a:rPr>
              <a:t>K-12</a:t>
            </a:r>
            <a:endParaRPr lang="en-US" sz="5400" dirty="0">
              <a:solidFill>
                <a:schemeClr val="accent4">
                  <a:lumMod val="60000"/>
                  <a:lumOff val="40000"/>
                </a:schemeClr>
              </a:solidFill>
            </a:endParaRPr>
          </a:p>
        </p:txBody>
      </p:sp>
      <p:pic>
        <p:nvPicPr>
          <p:cNvPr id="11" name="Picture 2" descr="http://docs.oracle.com/javafx/2/charts/img/pie-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121" y="2033919"/>
            <a:ext cx="2729157" cy="2720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ocs.oracle.com/javafx/2/charts/img/pie-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179" y="1484850"/>
            <a:ext cx="3810000" cy="3798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docs.oracle.com/javafx/2/charts/img/pie-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048631"/>
            <a:ext cx="4724400" cy="4709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694476">
            <a:off x="3496898" y="5488594"/>
            <a:ext cx="4650760" cy="923330"/>
          </a:xfrm>
          <a:prstGeom prst="rect">
            <a:avLst/>
          </a:prstGeom>
          <a:noFill/>
        </p:spPr>
        <p:txBody>
          <a:bodyPr wrap="none" rtlCol="0">
            <a:spAutoFit/>
          </a:bodyPr>
          <a:lstStyle/>
          <a:p>
            <a:r>
              <a:rPr lang="en-US" sz="5400" dirty="0" smtClean="0">
                <a:solidFill>
                  <a:srgbClr val="00B0F0"/>
                </a:solidFill>
              </a:rPr>
              <a:t>Adult Education</a:t>
            </a:r>
            <a:endParaRPr lang="en-US" sz="5400" dirty="0">
              <a:solidFill>
                <a:srgbClr val="00B0F0"/>
              </a:solidFill>
            </a:endParaRPr>
          </a:p>
        </p:txBody>
      </p:sp>
      <p:sp>
        <p:nvSpPr>
          <p:cNvPr id="9" name="TextBox 8"/>
          <p:cNvSpPr txBox="1"/>
          <p:nvPr/>
        </p:nvSpPr>
        <p:spPr>
          <a:xfrm rot="2747950">
            <a:off x="-177050" y="4021894"/>
            <a:ext cx="3457998" cy="1754326"/>
          </a:xfrm>
          <a:prstGeom prst="rect">
            <a:avLst/>
          </a:prstGeom>
          <a:noFill/>
        </p:spPr>
        <p:txBody>
          <a:bodyPr wrap="none" rtlCol="0">
            <a:spAutoFit/>
          </a:bodyPr>
          <a:lstStyle/>
          <a:p>
            <a:pPr algn="ctr"/>
            <a:r>
              <a:rPr lang="en-US" sz="5400" dirty="0" smtClean="0">
                <a:solidFill>
                  <a:schemeClr val="accent6">
                    <a:lumMod val="75000"/>
                  </a:schemeClr>
                </a:solidFill>
              </a:rPr>
              <a:t>Community</a:t>
            </a:r>
          </a:p>
          <a:p>
            <a:pPr algn="ctr"/>
            <a:r>
              <a:rPr lang="en-US" dirty="0" smtClean="0">
                <a:solidFill>
                  <a:schemeClr val="accent6">
                    <a:lumMod val="75000"/>
                  </a:schemeClr>
                </a:solidFill>
              </a:rPr>
              <a:t> </a:t>
            </a:r>
            <a:r>
              <a:rPr lang="en-US" sz="5400" dirty="0" smtClean="0">
                <a:solidFill>
                  <a:schemeClr val="accent6">
                    <a:lumMod val="75000"/>
                  </a:schemeClr>
                </a:solidFill>
              </a:rPr>
              <a:t>Colleges</a:t>
            </a:r>
            <a:endParaRPr lang="en-US" sz="5400" dirty="0">
              <a:solidFill>
                <a:schemeClr val="accent6">
                  <a:lumMod val="75000"/>
                </a:schemeClr>
              </a:solidFill>
            </a:endParaRPr>
          </a:p>
        </p:txBody>
      </p:sp>
      <p:sp>
        <p:nvSpPr>
          <p:cNvPr id="10" name="TextBox 9"/>
          <p:cNvSpPr txBox="1"/>
          <p:nvPr/>
        </p:nvSpPr>
        <p:spPr>
          <a:xfrm rot="4637825">
            <a:off x="6120914" y="2801028"/>
            <a:ext cx="3457999" cy="1754326"/>
          </a:xfrm>
          <a:prstGeom prst="rect">
            <a:avLst/>
          </a:prstGeom>
          <a:noFill/>
        </p:spPr>
        <p:txBody>
          <a:bodyPr wrap="none" rtlCol="0">
            <a:spAutoFit/>
          </a:bodyPr>
          <a:lstStyle/>
          <a:p>
            <a:pPr algn="ctr"/>
            <a:r>
              <a:rPr lang="en-US" sz="5400" dirty="0" smtClean="0">
                <a:solidFill>
                  <a:schemeClr val="accent3">
                    <a:lumMod val="75000"/>
                  </a:schemeClr>
                </a:solidFill>
              </a:rPr>
              <a:t>Community</a:t>
            </a:r>
          </a:p>
          <a:p>
            <a:pPr algn="ctr"/>
            <a:r>
              <a:rPr lang="en-US" sz="5400" dirty="0" smtClean="0">
                <a:solidFill>
                  <a:schemeClr val="accent3">
                    <a:lumMod val="75000"/>
                  </a:schemeClr>
                </a:solidFill>
              </a:rPr>
              <a:t> Services</a:t>
            </a:r>
            <a:endParaRPr lang="en-US" sz="5400" dirty="0">
              <a:solidFill>
                <a:schemeClr val="accent3">
                  <a:lumMod val="75000"/>
                </a:schemeClr>
              </a:solidFill>
            </a:endParaRPr>
          </a:p>
        </p:txBody>
      </p:sp>
      <p:sp>
        <p:nvSpPr>
          <p:cNvPr id="8" name="TextBox 7"/>
          <p:cNvSpPr txBox="1"/>
          <p:nvPr/>
        </p:nvSpPr>
        <p:spPr>
          <a:xfrm rot="1137101">
            <a:off x="6409138" y="646836"/>
            <a:ext cx="2475358" cy="1754326"/>
          </a:xfrm>
          <a:prstGeom prst="rect">
            <a:avLst/>
          </a:prstGeom>
          <a:noFill/>
        </p:spPr>
        <p:txBody>
          <a:bodyPr wrap="none" rtlCol="0">
            <a:spAutoFit/>
          </a:bodyPr>
          <a:lstStyle/>
          <a:p>
            <a:pPr algn="ctr"/>
            <a:r>
              <a:rPr lang="en-US" sz="5400" dirty="0" smtClean="0">
                <a:solidFill>
                  <a:schemeClr val="bg2">
                    <a:lumMod val="50000"/>
                  </a:schemeClr>
                </a:solidFill>
              </a:rPr>
              <a:t>Social</a:t>
            </a:r>
          </a:p>
          <a:p>
            <a:pPr algn="ctr"/>
            <a:r>
              <a:rPr lang="en-US" sz="5400" dirty="0" smtClean="0">
                <a:solidFill>
                  <a:schemeClr val="bg2">
                    <a:lumMod val="50000"/>
                  </a:schemeClr>
                </a:solidFill>
              </a:rPr>
              <a:t>Services</a:t>
            </a:r>
            <a:endParaRPr lang="en-US" sz="5400" dirty="0">
              <a:solidFill>
                <a:schemeClr val="bg2">
                  <a:lumMod val="50000"/>
                </a:schemeClr>
              </a:solidFill>
            </a:endParaRPr>
          </a:p>
        </p:txBody>
      </p:sp>
    </p:spTree>
    <p:extLst>
      <p:ext uri="{BB962C8B-B14F-4D97-AF65-F5344CB8AC3E}">
        <p14:creationId xmlns:p14="http://schemas.microsoft.com/office/powerpoint/2010/main" val="11775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578"/>
            <a:ext cx="8229600" cy="1143000"/>
          </a:xfrm>
        </p:spPr>
        <p:txBody>
          <a:bodyPr>
            <a:normAutofit/>
          </a:bodyPr>
          <a:lstStyle/>
          <a:p>
            <a:r>
              <a:rPr lang="en-US" sz="4800" b="1" dirty="0" smtClean="0"/>
              <a:t>Grow the Pie!</a:t>
            </a:r>
            <a:endParaRPr lang="en-US" sz="4800" b="1" dirty="0"/>
          </a:p>
        </p:txBody>
      </p:sp>
      <p:pic>
        <p:nvPicPr>
          <p:cNvPr id="3" name="Picture 2" descr="http://docs.oracle.com/javafx/2/charts/img/pi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92799"/>
            <a:ext cx="2209800" cy="2203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ocs.oracle.com/javafx/2/charts/img/pi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121" y="2033919"/>
            <a:ext cx="2729157" cy="2720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ocs.oracle.com/javafx/2/charts/img/pi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495160"/>
            <a:ext cx="3810000" cy="3798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docs.oracle.com/javafx/2/charts/img/pi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062733"/>
            <a:ext cx="4724400" cy="47098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6842"/>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81" y="570239"/>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695" y="1008002"/>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184" y="5139484"/>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478" y="5576170"/>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072" y="4613856"/>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129" y="-36490"/>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1366" y="444900"/>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0" y="5631389"/>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295" y="5150325"/>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921" y="4538958"/>
            <a:ext cx="878294" cy="12445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s.clipartpanda.com/green-dollar-sign-clipart-4T9gK5q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091056"/>
            <a:ext cx="878294" cy="124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b="1" dirty="0" smtClean="0">
                <a:solidFill>
                  <a:srgbClr val="73AFB6"/>
                </a:solidFill>
              </a:rPr>
              <a:t>Recommendations</a:t>
            </a:r>
            <a:br>
              <a:rPr lang="en-US" b="1" dirty="0" smtClean="0">
                <a:solidFill>
                  <a:srgbClr val="73AFB6"/>
                </a:solidFill>
              </a:rPr>
            </a:br>
            <a:r>
              <a:rPr lang="en-US" sz="3600" b="1" dirty="0" smtClean="0">
                <a:solidFill>
                  <a:srgbClr val="73AFB6"/>
                </a:solidFill>
              </a:rPr>
              <a:t>Increase AE Capacity</a:t>
            </a:r>
            <a:endParaRPr lang="en-US" sz="3600" b="1" dirty="0">
              <a:solidFill>
                <a:srgbClr val="73AFB6"/>
              </a:solidFill>
            </a:endParaRPr>
          </a:p>
        </p:txBody>
      </p:sp>
      <p:sp>
        <p:nvSpPr>
          <p:cNvPr id="3" name="Content Placeholder 2"/>
          <p:cNvSpPr>
            <a:spLocks noGrp="1"/>
          </p:cNvSpPr>
          <p:nvPr>
            <p:ph idx="1"/>
          </p:nvPr>
        </p:nvSpPr>
        <p:spPr>
          <a:xfrm>
            <a:off x="228600" y="1905000"/>
            <a:ext cx="8763000" cy="4572000"/>
          </a:xfrm>
        </p:spPr>
        <p:txBody>
          <a:bodyPr/>
          <a:lstStyle/>
          <a:p>
            <a:pPr>
              <a:buClr>
                <a:schemeClr val="accent6">
                  <a:lumMod val="75000"/>
                </a:schemeClr>
              </a:buClr>
            </a:pPr>
            <a:r>
              <a:rPr lang="en-US" sz="3600" dirty="0" smtClean="0"/>
              <a:t>Increase adult </a:t>
            </a:r>
            <a:r>
              <a:rPr lang="en-US" sz="3600" dirty="0"/>
              <a:t>education funding </a:t>
            </a:r>
            <a:r>
              <a:rPr lang="en-US" sz="3600" dirty="0" smtClean="0"/>
              <a:t>by </a:t>
            </a:r>
            <a:r>
              <a:rPr lang="en-US" sz="3600" dirty="0"/>
              <a:t>at least </a:t>
            </a:r>
            <a:r>
              <a:rPr lang="en-US" sz="3600" dirty="0">
                <a:solidFill>
                  <a:schemeClr val="accent3">
                    <a:lumMod val="75000"/>
                  </a:schemeClr>
                </a:solidFill>
                <a:effectLst>
                  <a:outerShdw blurRad="38100" dist="38100" dir="2700000" algn="tl">
                    <a:srgbClr val="000000">
                      <a:alpha val="43137"/>
                    </a:srgbClr>
                  </a:outerShdw>
                </a:effectLst>
              </a:rPr>
              <a:t>$10 </a:t>
            </a:r>
            <a:r>
              <a:rPr lang="en-US" sz="3600" dirty="0" smtClean="0">
                <a:solidFill>
                  <a:schemeClr val="accent3">
                    <a:lumMod val="75000"/>
                  </a:schemeClr>
                </a:solidFill>
                <a:effectLst>
                  <a:outerShdw blurRad="38100" dist="38100" dir="2700000" algn="tl">
                    <a:srgbClr val="000000">
                      <a:alpha val="43137"/>
                    </a:srgbClr>
                  </a:outerShdw>
                </a:effectLst>
              </a:rPr>
              <a:t>million in the next budget</a:t>
            </a:r>
            <a:r>
              <a:rPr lang="en-US" sz="3600" dirty="0" smtClean="0"/>
              <a:t>, to educate approximately </a:t>
            </a:r>
            <a:r>
              <a:rPr lang="en-US" sz="3600" dirty="0" smtClean="0">
                <a:solidFill>
                  <a:schemeClr val="accent3">
                    <a:lumMod val="75000"/>
                  </a:schemeClr>
                </a:solidFill>
                <a:effectLst>
                  <a:outerShdw blurRad="38100" dist="38100" dir="2700000" algn="tl">
                    <a:srgbClr val="000000">
                      <a:alpha val="43137"/>
                    </a:srgbClr>
                  </a:outerShdw>
                </a:effectLst>
              </a:rPr>
              <a:t>7,900</a:t>
            </a:r>
            <a:r>
              <a:rPr lang="en-US" sz="3600" dirty="0" smtClean="0">
                <a:solidFill>
                  <a:schemeClr val="accent3">
                    <a:lumMod val="75000"/>
                  </a:schemeClr>
                </a:solidFill>
              </a:rPr>
              <a:t> </a:t>
            </a:r>
            <a:r>
              <a:rPr lang="en-US" sz="3600" dirty="0" smtClean="0"/>
              <a:t>more adults. </a:t>
            </a:r>
          </a:p>
          <a:p>
            <a:pPr>
              <a:buClr>
                <a:schemeClr val="accent6">
                  <a:lumMod val="75000"/>
                </a:schemeClr>
              </a:buClr>
            </a:pPr>
            <a:r>
              <a:rPr lang="en-US" sz="3600" dirty="0" smtClean="0"/>
              <a:t>Increase funding for inflation each year afterward. </a:t>
            </a:r>
          </a:p>
          <a:p>
            <a:pPr>
              <a:buClr>
                <a:schemeClr val="accent6">
                  <a:lumMod val="75000"/>
                </a:schemeClr>
              </a:buClr>
            </a:pPr>
            <a:r>
              <a:rPr lang="en-US" sz="3600" dirty="0" smtClean="0"/>
              <a:t>Support tax and revenue policies that will not endanger adult education funding.</a:t>
            </a:r>
          </a:p>
          <a:p>
            <a:pPr marL="0" indent="0">
              <a:buNone/>
            </a:pPr>
            <a:endParaRPr lang="en-US" dirty="0"/>
          </a:p>
        </p:txBody>
      </p:sp>
    </p:spTree>
    <p:extLst>
      <p:ext uri="{BB962C8B-B14F-4D97-AF65-F5344CB8AC3E}">
        <p14:creationId xmlns:p14="http://schemas.microsoft.com/office/powerpoint/2010/main" val="201344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699" y="838200"/>
            <a:ext cx="9144000" cy="864870"/>
          </a:xfrm>
        </p:spPr>
        <p:txBody>
          <a:bodyPr>
            <a:normAutofit/>
          </a:bodyPr>
          <a:lstStyle/>
          <a:p>
            <a:r>
              <a:rPr lang="en-US" b="1" dirty="0" smtClean="0">
                <a:solidFill>
                  <a:srgbClr val="73AFB6"/>
                </a:solidFill>
              </a:rPr>
              <a:t>What Some People Think It Is:</a:t>
            </a:r>
            <a:endParaRPr lang="en-US" dirty="0">
              <a:solidFill>
                <a:srgbClr val="73AFB6"/>
              </a:solidFill>
            </a:endParaRPr>
          </a:p>
        </p:txBody>
      </p:sp>
      <p:pic>
        <p:nvPicPr>
          <p:cNvPr id="3074" name="Picture 2" descr="https://checkerboardsquares.files.wordpress.com/2012/05/star-thr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3070"/>
            <a:ext cx="9144000" cy="5154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pic>
        <p:nvPicPr>
          <p:cNvPr id="2" name="Picture 1"/>
          <p:cNvPicPr>
            <a:picLocks noChangeAspect="1"/>
          </p:cNvPicPr>
          <p:nvPr/>
        </p:nvPicPr>
        <p:blipFill rotWithShape="1">
          <a:blip r:embed="rId4"/>
          <a:srcRect l="24843"/>
          <a:stretch/>
        </p:blipFill>
        <p:spPr>
          <a:xfrm>
            <a:off x="-25400" y="1703070"/>
            <a:ext cx="4505200" cy="5154930"/>
          </a:xfrm>
          <a:prstGeom prst="rect">
            <a:avLst/>
          </a:prstGeom>
        </p:spPr>
      </p:pic>
    </p:spTree>
    <p:extLst>
      <p:ext uri="{BB962C8B-B14F-4D97-AF65-F5344CB8AC3E}">
        <p14:creationId xmlns:p14="http://schemas.microsoft.com/office/powerpoint/2010/main" val="2016014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199"/>
            <a:ext cx="8839200" cy="3048001"/>
          </a:xfrm>
        </p:spPr>
        <p:txBody>
          <a:bodyPr>
            <a:noAutofit/>
          </a:bodyPr>
          <a:lstStyle/>
          <a:p>
            <a:pPr>
              <a:buClr>
                <a:schemeClr val="accent6">
                  <a:lumMod val="75000"/>
                </a:schemeClr>
              </a:buClr>
            </a:pPr>
            <a:r>
              <a:rPr lang="en-US" sz="3600" dirty="0" smtClean="0"/>
              <a:t>Incentivize cooperative adult education agreements between community colleges and school districts, perhaps as a pilot program.</a:t>
            </a:r>
          </a:p>
          <a:p>
            <a:pPr>
              <a:buClr>
                <a:schemeClr val="accent6">
                  <a:lumMod val="75000"/>
                </a:schemeClr>
              </a:buClr>
            </a:pPr>
            <a:r>
              <a:rPr lang="en-US" sz="3600" dirty="0"/>
              <a:t>Incentivize employers to provide match funding </a:t>
            </a:r>
            <a:r>
              <a:rPr lang="en-US" sz="3600" dirty="0" smtClean="0"/>
              <a:t>for adult education at their worksites.</a:t>
            </a:r>
          </a:p>
          <a:p>
            <a:pPr marL="0" indent="0">
              <a:buNone/>
            </a:pPr>
            <a:endParaRPr lang="en-US" dirty="0" smtClean="0"/>
          </a:p>
        </p:txBody>
      </p:sp>
      <p:sp>
        <p:nvSpPr>
          <p:cNvPr id="5" name="Title 1"/>
          <p:cNvSpPr txBox="1">
            <a:spLocks/>
          </p:cNvSpPr>
          <p:nvPr/>
        </p:nvSpPr>
        <p:spPr>
          <a:xfrm>
            <a:off x="457200" y="274638"/>
            <a:ext cx="8229600" cy="1401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73AFB6"/>
                </a:solidFill>
              </a:rPr>
              <a:t>Recommendations</a:t>
            </a:r>
            <a:br>
              <a:rPr lang="en-US" b="1" dirty="0">
                <a:solidFill>
                  <a:srgbClr val="73AFB6"/>
                </a:solidFill>
              </a:rPr>
            </a:br>
            <a:r>
              <a:rPr lang="en-US" sz="3600" b="1" dirty="0">
                <a:solidFill>
                  <a:srgbClr val="73AFB6"/>
                </a:solidFill>
              </a:rPr>
              <a:t>Expanding AE in Nontraditional Settings</a:t>
            </a:r>
          </a:p>
        </p:txBody>
      </p:sp>
    </p:spTree>
    <p:extLst>
      <p:ext uri="{BB962C8B-B14F-4D97-AF65-F5344CB8AC3E}">
        <p14:creationId xmlns:p14="http://schemas.microsoft.com/office/powerpoint/2010/main" val="40110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199"/>
            <a:ext cx="8839200" cy="3048001"/>
          </a:xfrm>
        </p:spPr>
        <p:txBody>
          <a:bodyPr>
            <a:noAutofit/>
          </a:bodyPr>
          <a:lstStyle/>
          <a:p>
            <a:pPr>
              <a:buClr>
                <a:schemeClr val="accent6">
                  <a:lumMod val="75000"/>
                </a:schemeClr>
              </a:buClr>
            </a:pPr>
            <a:r>
              <a:rPr lang="en-US" sz="3600" dirty="0" smtClean="0"/>
              <a:t>Allow FIP recipients to count AE as a work activity.</a:t>
            </a:r>
          </a:p>
          <a:p>
            <a:pPr>
              <a:buClr>
                <a:schemeClr val="accent6">
                  <a:lumMod val="75000"/>
                </a:schemeClr>
              </a:buClr>
            </a:pPr>
            <a:r>
              <a:rPr lang="en-US" sz="3600" dirty="0" smtClean="0"/>
              <a:t>Fund child care at AE sites.</a:t>
            </a:r>
          </a:p>
          <a:p>
            <a:pPr>
              <a:buClr>
                <a:schemeClr val="accent6">
                  <a:lumMod val="75000"/>
                </a:schemeClr>
              </a:buClr>
            </a:pPr>
            <a:r>
              <a:rPr lang="en-US" sz="3600" dirty="0" smtClean="0"/>
              <a:t>Incentivize AE at programs serving children such as Head Start.</a:t>
            </a:r>
          </a:p>
          <a:p>
            <a:pPr>
              <a:buClr>
                <a:schemeClr val="accent6">
                  <a:lumMod val="75000"/>
                </a:schemeClr>
              </a:buClr>
            </a:pPr>
            <a:r>
              <a:rPr lang="en-US" sz="3600" dirty="0" smtClean="0"/>
              <a:t>Make AE students categorically eligible for child care subsidy.</a:t>
            </a:r>
          </a:p>
          <a:p>
            <a:pPr marL="0" indent="0">
              <a:buNone/>
            </a:pPr>
            <a:endParaRPr lang="en-US" dirty="0" smtClean="0"/>
          </a:p>
        </p:txBody>
      </p:sp>
      <p:sp>
        <p:nvSpPr>
          <p:cNvPr id="5" name="Title 1"/>
          <p:cNvSpPr txBox="1">
            <a:spLocks/>
          </p:cNvSpPr>
          <p:nvPr/>
        </p:nvSpPr>
        <p:spPr>
          <a:xfrm>
            <a:off x="457200" y="274638"/>
            <a:ext cx="8229600" cy="1401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3AFB6"/>
                </a:solidFill>
              </a:rPr>
              <a:t>Recommendations</a:t>
            </a:r>
          </a:p>
          <a:p>
            <a:r>
              <a:rPr lang="en-US" sz="3600" b="1" dirty="0" smtClean="0">
                <a:solidFill>
                  <a:srgbClr val="73AFB6"/>
                </a:solidFill>
              </a:rPr>
              <a:t>AE as a 2-Generation Strategy</a:t>
            </a:r>
            <a:endParaRPr lang="en-US" sz="3600" b="1" dirty="0">
              <a:solidFill>
                <a:srgbClr val="73AFB6"/>
              </a:solidFill>
            </a:endParaRPr>
          </a:p>
        </p:txBody>
      </p:sp>
    </p:spTree>
    <p:extLst>
      <p:ext uri="{BB962C8B-B14F-4D97-AF65-F5344CB8AC3E}">
        <p14:creationId xmlns:p14="http://schemas.microsoft.com/office/powerpoint/2010/main" val="18109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npr.org/assets/img/2015/08/10/ap_369346156348-0ee05cafd8ef8ebeae4fec9f0385c3782cd20c4b-s300-c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79520"/>
            <a:ext cx="3429000" cy="30964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image student raising h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image student raising h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thumbs.dreamstime.com/x/student-raising-his-hand-21340270.jpg"/>
          <p:cNvPicPr>
            <a:picLocks noChangeAspect="1" noChangeArrowheads="1"/>
          </p:cNvPicPr>
          <p:nvPr/>
        </p:nvPicPr>
        <p:blipFill rotWithShape="1">
          <a:blip r:embed="rId4">
            <a:extLst>
              <a:ext uri="{28A0092B-C50C-407E-A947-70E740481C1C}">
                <a14:useLocalDpi xmlns:a14="http://schemas.microsoft.com/office/drawing/2010/main" val="0"/>
              </a:ext>
            </a:extLst>
          </a:blip>
          <a:srcRect t="11822"/>
          <a:stretch/>
        </p:blipFill>
        <p:spPr bwMode="auto">
          <a:xfrm>
            <a:off x="6533671" y="0"/>
            <a:ext cx="2857500" cy="377952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3048000" y="2837824"/>
            <a:ext cx="3139440" cy="880110"/>
          </a:xfrm>
        </p:spPr>
        <p:txBody>
          <a:bodyPr/>
          <a:lstStyle/>
          <a:p>
            <a:r>
              <a:rPr lang="en-US" dirty="0" smtClean="0"/>
              <a:t>Questions?</a:t>
            </a:r>
            <a:endParaRPr lang="en-US" dirty="0"/>
          </a:p>
        </p:txBody>
      </p:sp>
      <p:pic>
        <p:nvPicPr>
          <p:cNvPr id="2072" name="Picture 24" descr="http://www.goodwill.org/wp-content/uploads/2013/02/UTS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1" y="-8351"/>
            <a:ext cx="4247670" cy="2827751"/>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cdn.grid.fotosearch.com/BLD/BLD202/bld151694.jpg"/>
          <p:cNvPicPr>
            <a:picLocks noChangeAspect="1" noChangeArrowheads="1"/>
          </p:cNvPicPr>
          <p:nvPr/>
        </p:nvPicPr>
        <p:blipFill rotWithShape="1">
          <a:blip r:embed="rId6">
            <a:extLst>
              <a:ext uri="{28A0092B-C50C-407E-A947-70E740481C1C}">
                <a14:useLocalDpi xmlns:a14="http://schemas.microsoft.com/office/drawing/2010/main" val="0"/>
              </a:ext>
            </a:extLst>
          </a:blip>
          <a:srcRect t="-1" r="18871" b="2416"/>
          <a:stretch/>
        </p:blipFill>
        <p:spPr bwMode="auto">
          <a:xfrm>
            <a:off x="5697376" y="3779520"/>
            <a:ext cx="3675224" cy="307848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www.dawnna.com/wp-content/uploads/2013/08/WomanRaisingHand-199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07648"/>
            <a:ext cx="2819400" cy="425035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dailymail.co.uk/i/pix/2014/02/11/article-2557188-1B66133A00000578-121_634x433.jpg"/>
          <p:cNvPicPr>
            <a:picLocks noChangeAspect="1" noChangeArrowheads="1"/>
          </p:cNvPicPr>
          <p:nvPr/>
        </p:nvPicPr>
        <p:blipFill rotWithShape="1">
          <a:blip r:embed="rId8">
            <a:extLst>
              <a:ext uri="{28A0092B-C50C-407E-A947-70E740481C1C}">
                <a14:useLocalDpi xmlns:a14="http://schemas.microsoft.com/office/drawing/2010/main" val="0"/>
              </a:ext>
            </a:extLst>
          </a:blip>
          <a:srcRect l="11075"/>
          <a:stretch/>
        </p:blipFill>
        <p:spPr bwMode="auto">
          <a:xfrm>
            <a:off x="0" y="-8351"/>
            <a:ext cx="367097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UUXpAaX.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1840"/>
          <a:stretch/>
        </p:blipFill>
        <p:spPr bwMode="auto">
          <a:xfrm>
            <a:off x="2819204" y="3779521"/>
            <a:ext cx="2976429" cy="30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44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49" y="0"/>
            <a:ext cx="9167247" cy="2041525"/>
            <a:chOff x="-7749" y="0"/>
            <a:chExt cx="9167247" cy="2041525"/>
          </a:xfrm>
        </p:grpSpPr>
        <p:sp>
          <p:nvSpPr>
            <p:cNvPr id="6" name="Rectangle 5"/>
            <p:cNvSpPr>
              <a:spLocks noChangeArrowheads="1"/>
            </p:cNvSpPr>
            <p:nvPr/>
          </p:nvSpPr>
          <p:spPr bwMode="auto">
            <a:xfrm>
              <a:off x="346374" y="226403"/>
              <a:ext cx="8795962" cy="176187"/>
            </a:xfrm>
            <a:prstGeom prst="rect">
              <a:avLst/>
            </a:prstGeom>
            <a:solidFill>
              <a:srgbClr val="73AFB6"/>
            </a:solidFill>
            <a:ln>
              <a:noFill/>
            </a:ln>
            <a:effectLst/>
            <a:extLs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US"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673" y="99060"/>
              <a:ext cx="9013825" cy="198089"/>
            </a:xfrm>
            <a:prstGeom prst="rect">
              <a:avLst/>
            </a:prstGeom>
            <a:noFill/>
            <a:ln>
              <a:noFill/>
            </a:ln>
            <a:effec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5565" y="280035"/>
              <a:ext cx="1157605" cy="1761490"/>
            </a:xfrm>
            <a:prstGeom prst="rect">
              <a:avLst/>
            </a:prstGeom>
            <a:noFill/>
            <a:ln>
              <a:noFill/>
            </a:ln>
            <a:effec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749" y="0"/>
              <a:ext cx="1188085" cy="1861185"/>
            </a:xfrm>
            <a:prstGeom prst="rect">
              <a:avLst/>
            </a:prstGeom>
            <a:noFill/>
            <a:ln>
              <a:noFill/>
            </a:ln>
            <a:effectLst/>
          </p:spPr>
        </p:pic>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1525" t="21867" r="11343" b="20996"/>
          <a:stretch/>
        </p:blipFill>
        <p:spPr>
          <a:xfrm>
            <a:off x="2667000" y="408691"/>
            <a:ext cx="4040717" cy="2312963"/>
          </a:xfrm>
          <a:prstGeom prst="rect">
            <a:avLst/>
          </a:prstGeom>
        </p:spPr>
      </p:pic>
      <p:sp>
        <p:nvSpPr>
          <p:cNvPr id="16" name="Rectangle 15"/>
          <p:cNvSpPr/>
          <p:nvPr/>
        </p:nvSpPr>
        <p:spPr>
          <a:xfrm>
            <a:off x="8382000" y="6400800"/>
            <a:ext cx="310980" cy="218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200" y="3048000"/>
            <a:ext cx="7467600" cy="2292935"/>
          </a:xfrm>
          <a:prstGeom prst="rect">
            <a:avLst/>
          </a:prstGeom>
        </p:spPr>
        <p:txBody>
          <a:bodyPr wrap="square">
            <a:spAutoFit/>
          </a:bodyPr>
          <a:lstStyle/>
          <a:p>
            <a:pPr algn="ctr">
              <a:spcBef>
                <a:spcPts val="0"/>
              </a:spcBef>
              <a:spcAft>
                <a:spcPts val="600"/>
              </a:spcAft>
            </a:pPr>
            <a:r>
              <a:rPr lang="en-US" sz="3200" dirty="0">
                <a:solidFill>
                  <a:srgbClr val="524E86"/>
                </a:solidFill>
                <a:latin typeface="Rockwell" pitchFamily="18" charset="0"/>
              </a:rPr>
              <a:t>Peter Ruark </a:t>
            </a:r>
            <a:r>
              <a:rPr lang="en-US" sz="3200" dirty="0" smtClean="0">
                <a:solidFill>
                  <a:schemeClr val="accent1">
                    <a:lumMod val="50000"/>
                  </a:schemeClr>
                </a:solidFill>
                <a:latin typeface="Rockwell" pitchFamily="18" charset="0"/>
                <a:hlinkClick r:id=""/>
              </a:rPr>
              <a:t>pruark@MLPP.org</a:t>
            </a:r>
          </a:p>
          <a:p>
            <a:pPr algn="ctr">
              <a:spcBef>
                <a:spcPts val="0"/>
              </a:spcBef>
              <a:spcAft>
                <a:spcPts val="600"/>
              </a:spcAft>
            </a:pPr>
            <a:r>
              <a:rPr lang="en-US" sz="3200" dirty="0" smtClean="0">
                <a:solidFill>
                  <a:srgbClr val="524E86"/>
                </a:solidFill>
                <a:latin typeface="Rockwell" pitchFamily="18" charset="0"/>
              </a:rPr>
              <a:t>Website:</a:t>
            </a:r>
            <a:r>
              <a:rPr lang="en-US" sz="3200" dirty="0" smtClean="0">
                <a:solidFill>
                  <a:schemeClr val="accent1">
                    <a:lumMod val="50000"/>
                  </a:schemeClr>
                </a:solidFill>
                <a:latin typeface="Rockwell" pitchFamily="18" charset="0"/>
              </a:rPr>
              <a:t> </a:t>
            </a:r>
            <a:r>
              <a:rPr lang="en-US" sz="3200" dirty="0" smtClean="0">
                <a:solidFill>
                  <a:schemeClr val="accent1">
                    <a:lumMod val="50000"/>
                  </a:schemeClr>
                </a:solidFill>
                <a:latin typeface="Rockwell" pitchFamily="18" charset="0"/>
                <a:hlinkClick r:id="rId7"/>
              </a:rPr>
              <a:t>www.MLPP.org</a:t>
            </a:r>
            <a:endParaRPr lang="en-US" sz="3200" dirty="0" smtClean="0">
              <a:solidFill>
                <a:schemeClr val="accent1">
                  <a:lumMod val="50000"/>
                </a:schemeClr>
              </a:solidFill>
              <a:latin typeface="Rockwell" pitchFamily="18" charset="0"/>
            </a:endParaRPr>
          </a:p>
          <a:p>
            <a:pPr algn="ctr">
              <a:spcBef>
                <a:spcPts val="0"/>
              </a:spcBef>
              <a:spcAft>
                <a:spcPts val="600"/>
              </a:spcAft>
            </a:pPr>
            <a:r>
              <a:rPr lang="en-US" sz="3200" dirty="0" smtClean="0">
                <a:solidFill>
                  <a:srgbClr val="FF0000"/>
                </a:solidFill>
                <a:latin typeface="Rockwell" pitchFamily="18" charset="0"/>
              </a:rPr>
              <a:t>Sign up for “Email Alerts”</a:t>
            </a:r>
          </a:p>
          <a:p>
            <a:pPr algn="ctr">
              <a:spcBef>
                <a:spcPts val="0"/>
              </a:spcBef>
              <a:spcAft>
                <a:spcPts val="600"/>
              </a:spcAft>
            </a:pPr>
            <a:r>
              <a:rPr lang="en-US" sz="3200" dirty="0" smtClean="0">
                <a:solidFill>
                  <a:srgbClr val="524E86"/>
                </a:solidFill>
                <a:latin typeface="Rockwell" pitchFamily="18" charset="0"/>
              </a:rPr>
              <a:t>Become a Michigan League member</a:t>
            </a:r>
          </a:p>
        </p:txBody>
      </p:sp>
      <p:pic>
        <p:nvPicPr>
          <p:cNvPr id="17" name="Picture 16" descr="follow us.png"/>
          <p:cNvPicPr>
            <a:picLocks noChangeAspect="1"/>
          </p:cNvPicPr>
          <p:nvPr/>
        </p:nvPicPr>
        <p:blipFill>
          <a:blip r:embed="rId8" cstate="print"/>
          <a:stretch>
            <a:fillRect/>
          </a:stretch>
        </p:blipFill>
        <p:spPr>
          <a:xfrm>
            <a:off x="2819400" y="5864369"/>
            <a:ext cx="1666875" cy="504825"/>
          </a:xfrm>
          <a:prstGeom prst="rect">
            <a:avLst/>
          </a:prstGeom>
        </p:spPr>
      </p:pic>
      <p:pic>
        <p:nvPicPr>
          <p:cNvPr id="18" name="Picture 17" descr="find us.jpg"/>
          <p:cNvPicPr>
            <a:picLocks noChangeAspect="1"/>
          </p:cNvPicPr>
          <p:nvPr/>
        </p:nvPicPr>
        <p:blipFill>
          <a:blip r:embed="rId9" cstate="print"/>
          <a:stretch>
            <a:fillRect/>
          </a:stretch>
        </p:blipFill>
        <p:spPr>
          <a:xfrm>
            <a:off x="4625439" y="5867400"/>
            <a:ext cx="1656966" cy="504825"/>
          </a:xfrm>
          <a:prstGeom prst="rect">
            <a:avLst/>
          </a:prstGeom>
        </p:spPr>
      </p:pic>
    </p:spTree>
    <p:extLst>
      <p:ext uri="{BB962C8B-B14F-4D97-AF65-F5344CB8AC3E}">
        <p14:creationId xmlns:p14="http://schemas.microsoft.com/office/powerpoint/2010/main" val="3523845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782" y="838199"/>
            <a:ext cx="9144000" cy="910589"/>
          </a:xfrm>
        </p:spPr>
        <p:txBody>
          <a:bodyPr>
            <a:normAutofit/>
          </a:bodyPr>
          <a:lstStyle/>
          <a:p>
            <a:r>
              <a:rPr lang="en-US" b="1" dirty="0" smtClean="0">
                <a:solidFill>
                  <a:srgbClr val="73AFB6"/>
                </a:solidFill>
              </a:rPr>
              <a:t>What the Students Think It Is:</a:t>
            </a:r>
            <a:endParaRPr lang="en-US" dirty="0">
              <a:solidFill>
                <a:srgbClr val="73AFB6"/>
              </a:solidFill>
            </a:endParaRPr>
          </a:p>
        </p:txBody>
      </p:sp>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pic>
        <p:nvPicPr>
          <p:cNvPr id="4098" name="Picture 2" descr="http://vitaminddeficiency.me/wp-content/uploads/2011/11/tired.jpg"/>
          <p:cNvPicPr>
            <a:picLocks noChangeAspect="1" noChangeArrowheads="1"/>
          </p:cNvPicPr>
          <p:nvPr/>
        </p:nvPicPr>
        <p:blipFill rotWithShape="1">
          <a:blip r:embed="rId3">
            <a:extLst>
              <a:ext uri="{28A0092B-C50C-407E-A947-70E740481C1C}">
                <a14:useLocalDpi xmlns:a14="http://schemas.microsoft.com/office/drawing/2010/main" val="0"/>
              </a:ext>
            </a:extLst>
          </a:blip>
          <a:srcRect t="4066" b="4365"/>
          <a:stretch/>
        </p:blipFill>
        <p:spPr bwMode="auto">
          <a:xfrm>
            <a:off x="0" y="1897038"/>
            <a:ext cx="9144000" cy="499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6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782" y="838199"/>
            <a:ext cx="9144000" cy="910589"/>
          </a:xfrm>
        </p:spPr>
        <p:txBody>
          <a:bodyPr>
            <a:normAutofit fontScale="90000"/>
          </a:bodyPr>
          <a:lstStyle/>
          <a:p>
            <a:r>
              <a:rPr lang="en-US" b="1" dirty="0" smtClean="0">
                <a:solidFill>
                  <a:srgbClr val="73AFB6"/>
                </a:solidFill>
              </a:rPr>
              <a:t>What the Students’ Children Think It Is:</a:t>
            </a:r>
            <a:endParaRPr lang="en-US" dirty="0">
              <a:solidFill>
                <a:srgbClr val="73AFB6"/>
              </a:solidFill>
            </a:endParaRPr>
          </a:p>
        </p:txBody>
      </p:sp>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pic>
        <p:nvPicPr>
          <p:cNvPr id="7" name="Picture 2" descr="http://thumbs.dreamstime.com/z/toddler-waving-goodbye-2601671.jpg"/>
          <p:cNvPicPr>
            <a:picLocks noChangeAspect="1" noChangeArrowheads="1"/>
          </p:cNvPicPr>
          <p:nvPr/>
        </p:nvPicPr>
        <p:blipFill rotWithShape="1">
          <a:blip r:embed="rId3">
            <a:extLst>
              <a:ext uri="{28A0092B-C50C-407E-A947-70E740481C1C}">
                <a14:useLocalDpi xmlns:a14="http://schemas.microsoft.com/office/drawing/2010/main" val="0"/>
              </a:ext>
            </a:extLst>
          </a:blip>
          <a:srcRect r="9018"/>
          <a:stretch/>
        </p:blipFill>
        <p:spPr bwMode="auto">
          <a:xfrm>
            <a:off x="5105400" y="1762829"/>
            <a:ext cx="3657599" cy="51069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dailymail.co.uk/i/pix/2013/09/14/article-2420746-1BD09B26000005DC-923_634x7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88" y="1774594"/>
            <a:ext cx="4361212" cy="508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3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972154"/>
            <a:ext cx="9144000" cy="838200"/>
          </a:xfrm>
        </p:spPr>
        <p:txBody>
          <a:bodyPr>
            <a:normAutofit fontScale="90000"/>
          </a:bodyPr>
          <a:lstStyle/>
          <a:p>
            <a:r>
              <a:rPr lang="en-US" b="1" dirty="0" smtClean="0">
                <a:solidFill>
                  <a:srgbClr val="73AFB6"/>
                </a:solidFill>
              </a:rPr>
              <a:t>What </a:t>
            </a:r>
            <a:r>
              <a:rPr lang="en-US" b="1" u="sng" dirty="0" smtClean="0">
                <a:solidFill>
                  <a:srgbClr val="73AFB6"/>
                </a:solidFill>
              </a:rPr>
              <a:t>Some</a:t>
            </a:r>
            <a:r>
              <a:rPr lang="en-US" b="1" dirty="0" smtClean="0">
                <a:solidFill>
                  <a:srgbClr val="73AFB6"/>
                </a:solidFill>
              </a:rPr>
              <a:t> School Districts Thought It Was:</a:t>
            </a:r>
            <a:endParaRPr lang="en-US" dirty="0">
              <a:solidFill>
                <a:srgbClr val="73AFB6"/>
              </a:solidFill>
            </a:endParaRPr>
          </a:p>
        </p:txBody>
      </p:sp>
      <p:pic>
        <p:nvPicPr>
          <p:cNvPr id="9218" name="Picture 2" descr="http://c621674.r74.cf2.rackcdn.com/blog/cash-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751" y="1981200"/>
            <a:ext cx="5372100" cy="4551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Tree>
    <p:extLst>
      <p:ext uri="{BB962C8B-B14F-4D97-AF65-F5344CB8AC3E}">
        <p14:creationId xmlns:p14="http://schemas.microsoft.com/office/powerpoint/2010/main" val="229875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8200"/>
            <a:ext cx="9144000" cy="876300"/>
          </a:xfrm>
        </p:spPr>
        <p:txBody>
          <a:bodyPr>
            <a:normAutofit/>
          </a:bodyPr>
          <a:lstStyle/>
          <a:p>
            <a:r>
              <a:rPr lang="en-US" b="1" dirty="0" smtClean="0">
                <a:solidFill>
                  <a:srgbClr val="73AFB6"/>
                </a:solidFill>
              </a:rPr>
              <a:t>What We Know it is </a:t>
            </a:r>
            <a:r>
              <a:rPr lang="en-US" b="1" u="sng" dirty="0" smtClean="0">
                <a:solidFill>
                  <a:srgbClr val="73AFB6"/>
                </a:solidFill>
              </a:rPr>
              <a:t>Not</a:t>
            </a:r>
            <a:r>
              <a:rPr lang="en-US" b="1" dirty="0" smtClean="0">
                <a:solidFill>
                  <a:srgbClr val="73AFB6"/>
                </a:solidFill>
              </a:rPr>
              <a:t>:</a:t>
            </a:r>
            <a:endParaRPr lang="en-US" dirty="0">
              <a:solidFill>
                <a:srgbClr val="73AFB6"/>
              </a:solidFill>
            </a:endParaRPr>
          </a:p>
        </p:txBody>
      </p:sp>
      <p:pic>
        <p:nvPicPr>
          <p:cNvPr id="5122" name="Picture 2" descr="http://media.graytvinc.com/images/High+School+Graduation.m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improveitusa.com/wp-content/uploads/2014/03/money-out-the-wind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 y="1714500"/>
            <a:ext cx="9187158"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Tree>
    <p:extLst>
      <p:ext uri="{BB962C8B-B14F-4D97-AF65-F5344CB8AC3E}">
        <p14:creationId xmlns:p14="http://schemas.microsoft.com/office/powerpoint/2010/main" val="229875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01308"/>
            <a:ext cx="9126188" cy="951291"/>
          </a:xfrm>
        </p:spPr>
        <p:txBody>
          <a:bodyPr>
            <a:normAutofit/>
          </a:bodyPr>
          <a:lstStyle/>
          <a:p>
            <a:r>
              <a:rPr lang="en-US" b="1" dirty="0" smtClean="0">
                <a:solidFill>
                  <a:srgbClr val="73AFB6"/>
                </a:solidFill>
              </a:rPr>
              <a:t>What It Really Is:</a:t>
            </a:r>
            <a:endParaRPr lang="en-US" dirty="0">
              <a:solidFill>
                <a:srgbClr val="73AFB6"/>
              </a:solidFill>
            </a:endParaRPr>
          </a:p>
        </p:txBody>
      </p:sp>
      <p:sp>
        <p:nvSpPr>
          <p:cNvPr id="7" name="Text Placeholder 6"/>
          <p:cNvSpPr>
            <a:spLocks noGrp="1"/>
          </p:cNvSpPr>
          <p:nvPr>
            <p:ph type="subTitle" idx="1"/>
          </p:nvPr>
        </p:nvSpPr>
        <p:spPr>
          <a:xfrm>
            <a:off x="0" y="1676400"/>
            <a:ext cx="9126188" cy="1752600"/>
          </a:xfrm>
        </p:spPr>
        <p:txBody>
          <a:bodyPr anchor="ctr">
            <a:noAutofit/>
          </a:bodyPr>
          <a:lstStyle/>
          <a:p>
            <a:pPr>
              <a:buClr>
                <a:schemeClr val="accent4"/>
              </a:buClr>
            </a:pPr>
            <a:r>
              <a:rPr lang="en-US" sz="3600" dirty="0" smtClean="0">
                <a:solidFill>
                  <a:schemeClr val="tx1"/>
                </a:solidFill>
              </a:rPr>
              <a:t>A crucial transition into postsecondary education or training leading to a credential</a:t>
            </a:r>
            <a:r>
              <a:rPr lang="en-US" sz="3600" dirty="0" smtClean="0"/>
              <a:t>.</a:t>
            </a:r>
            <a:endParaRPr lang="en-US" sz="3600" dirty="0"/>
          </a:p>
        </p:txBody>
      </p:sp>
      <p:pic>
        <p:nvPicPr>
          <p:cNvPr id="12290" name="Picture 2" descr="http://republic3-0.com/wp-content/uploads/2014/06/community-colle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657600"/>
            <a:ext cx="4373880" cy="29159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heltonherald.com/wp-content/uploads/sites/33/2013/05/Shelton-Hcc-ManuCen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184" y="3657600"/>
            <a:ext cx="4047105" cy="2915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812" y="-29688"/>
            <a:ext cx="9144000" cy="830997"/>
          </a:xfrm>
          <a:prstGeom prst="rect">
            <a:avLst/>
          </a:prstGeom>
          <a:solidFill>
            <a:schemeClr val="accent4">
              <a:lumMod val="40000"/>
              <a:lumOff val="60000"/>
              <a:alpha val="59000"/>
            </a:schemeClr>
          </a:solidFill>
        </p:spPr>
        <p:txBody>
          <a:bodyPr wrap="square" rtlCol="0">
            <a:spAutoFit/>
          </a:bodyPr>
          <a:lstStyle/>
          <a:p>
            <a:pPr algn="ctr"/>
            <a:r>
              <a:rPr lang="en-US" sz="4800" b="1" dirty="0" smtClean="0"/>
              <a:t>ADULT EDUCATION</a:t>
            </a:r>
            <a:endParaRPr lang="en-US" sz="4800" b="1" dirty="0"/>
          </a:p>
        </p:txBody>
      </p:sp>
    </p:spTree>
    <p:extLst>
      <p:ext uri="{BB962C8B-B14F-4D97-AF65-F5344CB8AC3E}">
        <p14:creationId xmlns:p14="http://schemas.microsoft.com/office/powerpoint/2010/main" val="4169247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2849</TotalTime>
  <Words>2259</Words>
  <Application>Microsoft Office PowerPoint</Application>
  <PresentationFormat>On-screen Show (4:3)</PresentationFormat>
  <Paragraphs>272</Paragraphs>
  <Slides>43</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Rockwell</vt:lpstr>
      <vt:lpstr>Ropa Sans</vt:lpstr>
      <vt:lpstr>SansSerif</vt:lpstr>
      <vt:lpstr>Wingdings</vt:lpstr>
      <vt:lpstr>Wingdings 2</vt:lpstr>
      <vt:lpstr>Office Theme</vt:lpstr>
      <vt:lpstr>Worksheet</vt:lpstr>
      <vt:lpstr>PowerPoint Presentation</vt:lpstr>
      <vt:lpstr>The League’s Mission  To foster economic opportunity, independence and security for Michigan families by shaping public policy through objective data-driven research, education and advocacy.</vt:lpstr>
      <vt:lpstr>What Most People Think It Is:</vt:lpstr>
      <vt:lpstr>What Some People Think It Is:</vt:lpstr>
      <vt:lpstr>What the Students Think It Is:</vt:lpstr>
      <vt:lpstr>What the Students’ Children Think It Is:</vt:lpstr>
      <vt:lpstr>What Some School Districts Thought It Was:</vt:lpstr>
      <vt:lpstr>What We Know it is Not:</vt:lpstr>
      <vt:lpstr>What It Really Is:</vt:lpstr>
      <vt:lpstr>PowerPoint Presentation</vt:lpstr>
      <vt:lpstr>PowerPoint Presentation</vt:lpstr>
      <vt:lpstr>PowerPoint Presentation</vt:lpstr>
      <vt:lpstr>PowerPoint Presentation</vt:lpstr>
      <vt:lpstr>Who in Michigan needs adult education? </vt:lpstr>
      <vt:lpstr>Education Level in Michigan,  Age 25 and Over (2016)</vt:lpstr>
      <vt:lpstr>PowerPoint Presentation</vt:lpstr>
      <vt:lpstr>PowerPoint Presentation</vt:lpstr>
      <vt:lpstr>PowerPoint Presentation</vt:lpstr>
      <vt:lpstr>Adult Education as 2-Generation Strategy</vt:lpstr>
      <vt:lpstr>Adult Education as 2-Generation Strategy</vt:lpstr>
      <vt:lpstr>Adult Education as 2-Generation Strategy: The Challenges</vt:lpstr>
      <vt:lpstr>Adult Education as 2-Generation Strategy: The Challenges</vt:lpstr>
      <vt:lpstr>Adult Education as 2-Generation Strategy: The Challenges</vt:lpstr>
      <vt:lpstr>Adult Education as 2-Generation Strategy: State Policy Solutions</vt:lpstr>
      <vt:lpstr>Adult Education as 2-Generation Strategy: State Policy Solutions</vt:lpstr>
      <vt:lpstr>One Idea: Bring Adult Education into the Community Colleges</vt:lpstr>
      <vt:lpstr>PowerPoint Presentation</vt:lpstr>
      <vt:lpstr>Adult Education in Community Colleges:  A Win-Win-Win! </vt:lpstr>
      <vt:lpstr>Another Idea: Bring More Adult Education into the Workplace</vt:lpstr>
      <vt:lpstr>PowerPoint Presentation</vt:lpstr>
      <vt:lpstr>However, we must first secure the necessary funding to maintain current modes of delivery.</vt:lpstr>
      <vt:lpstr>Serving more students requires money.</vt:lpstr>
      <vt:lpstr>PowerPoint Presentation</vt:lpstr>
      <vt:lpstr>PowerPoint Presentation</vt:lpstr>
      <vt:lpstr>PowerPoint Presentation</vt:lpstr>
      <vt:lpstr>PowerPoint Presentation</vt:lpstr>
      <vt:lpstr>PowerPoint Presentation</vt:lpstr>
      <vt:lpstr>Grow the Pie!</vt:lpstr>
      <vt:lpstr>Recommendations Increase AE Capacity</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Ruark</dc:creator>
  <cp:lastModifiedBy>Judy Walker</cp:lastModifiedBy>
  <cp:revision>185</cp:revision>
  <dcterms:created xsi:type="dcterms:W3CDTF">2006-08-16T00:00:00Z</dcterms:created>
  <dcterms:modified xsi:type="dcterms:W3CDTF">2017-10-17T13:31:16Z</dcterms:modified>
</cp:coreProperties>
</file>