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4" r:id="rId2"/>
    <p:sldMasterId id="2147483659" r:id="rId3"/>
  </p:sldMasterIdLst>
  <p:notesMasterIdLst>
    <p:notesMasterId r:id="rId69"/>
  </p:notesMasterIdLst>
  <p:sldIdLst>
    <p:sldId id="543" r:id="rId4"/>
    <p:sldId id="544" r:id="rId5"/>
    <p:sldId id="545" r:id="rId6"/>
    <p:sldId id="546" r:id="rId7"/>
    <p:sldId id="547" r:id="rId8"/>
    <p:sldId id="548" r:id="rId9"/>
    <p:sldId id="549" r:id="rId10"/>
    <p:sldId id="550" r:id="rId11"/>
    <p:sldId id="551" r:id="rId12"/>
    <p:sldId id="552" r:id="rId13"/>
    <p:sldId id="553" r:id="rId14"/>
    <p:sldId id="554" r:id="rId15"/>
    <p:sldId id="555" r:id="rId16"/>
    <p:sldId id="556" r:id="rId17"/>
    <p:sldId id="557" r:id="rId18"/>
    <p:sldId id="558" r:id="rId19"/>
    <p:sldId id="559" r:id="rId20"/>
    <p:sldId id="560" r:id="rId21"/>
    <p:sldId id="561" r:id="rId22"/>
    <p:sldId id="562" r:id="rId23"/>
    <p:sldId id="563" r:id="rId24"/>
    <p:sldId id="564" r:id="rId25"/>
    <p:sldId id="565" r:id="rId26"/>
    <p:sldId id="566" r:id="rId27"/>
    <p:sldId id="567" r:id="rId28"/>
    <p:sldId id="568" r:id="rId29"/>
    <p:sldId id="569" r:id="rId30"/>
    <p:sldId id="570" r:id="rId31"/>
    <p:sldId id="571" r:id="rId32"/>
    <p:sldId id="572" r:id="rId33"/>
    <p:sldId id="497" r:id="rId34"/>
    <p:sldId id="500" r:id="rId35"/>
    <p:sldId id="502" r:id="rId36"/>
    <p:sldId id="503" r:id="rId37"/>
    <p:sldId id="505" r:id="rId38"/>
    <p:sldId id="506" r:id="rId39"/>
    <p:sldId id="507" r:id="rId40"/>
    <p:sldId id="509" r:id="rId41"/>
    <p:sldId id="510" r:id="rId42"/>
    <p:sldId id="511" r:id="rId43"/>
    <p:sldId id="512" r:id="rId44"/>
    <p:sldId id="513" r:id="rId45"/>
    <p:sldId id="514" r:id="rId46"/>
    <p:sldId id="516" r:id="rId47"/>
    <p:sldId id="517" r:id="rId48"/>
    <p:sldId id="518" r:id="rId49"/>
    <p:sldId id="519" r:id="rId50"/>
    <p:sldId id="520" r:id="rId51"/>
    <p:sldId id="521" r:id="rId52"/>
    <p:sldId id="522" r:id="rId53"/>
    <p:sldId id="523" r:id="rId54"/>
    <p:sldId id="524" r:id="rId55"/>
    <p:sldId id="525" r:id="rId56"/>
    <p:sldId id="526" r:id="rId57"/>
    <p:sldId id="527" r:id="rId58"/>
    <p:sldId id="528" r:id="rId59"/>
    <p:sldId id="529" r:id="rId60"/>
    <p:sldId id="530" r:id="rId61"/>
    <p:sldId id="531" r:id="rId62"/>
    <p:sldId id="532" r:id="rId63"/>
    <p:sldId id="533" r:id="rId64"/>
    <p:sldId id="535" r:id="rId65"/>
    <p:sldId id="536" r:id="rId66"/>
    <p:sldId id="537" r:id="rId67"/>
    <p:sldId id="481" r:id="rId68"/>
  </p:sldIdLst>
  <p:sldSz cx="9144000" cy="6858000" type="screen4x3"/>
  <p:notesSz cx="7077075" cy="9393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8">
          <p15:clr>
            <a:srgbClr val="A4A3A4"/>
          </p15:clr>
        </p15:guide>
        <p15:guide id="3" orient="horz" pos="864">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C4"/>
    <a:srgbClr val="009E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82094" autoAdjust="0"/>
  </p:normalViewPr>
  <p:slideViewPr>
    <p:cSldViewPr>
      <p:cViewPr varScale="1">
        <p:scale>
          <a:sx n="75" d="100"/>
          <a:sy n="75" d="100"/>
        </p:scale>
        <p:origin x="1848" y="60"/>
      </p:cViewPr>
      <p:guideLst>
        <p:guide orient="horz" pos="2160"/>
        <p:guide orient="horz" pos="48"/>
        <p:guide orient="horz" pos="86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69662"/>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08705" y="0"/>
            <a:ext cx="3066732" cy="469662"/>
          </a:xfrm>
          <a:prstGeom prst="rect">
            <a:avLst/>
          </a:prstGeom>
        </p:spPr>
        <p:txBody>
          <a:bodyPr vert="horz" lIns="94229" tIns="47114" rIns="94229" bIns="47114" rtlCol="0"/>
          <a:lstStyle>
            <a:lvl1pPr algn="r">
              <a:defRPr sz="1200"/>
            </a:lvl1pPr>
          </a:lstStyle>
          <a:p>
            <a:fld id="{6165B681-E1EB-44F3-9FC1-AF5639036EF0}" type="datetimeFigureOut">
              <a:rPr lang="en-US" smtClean="0"/>
              <a:t>11/10/2017</a:t>
            </a:fld>
            <a:endParaRPr lang="en-US" dirty="0"/>
          </a:p>
        </p:txBody>
      </p:sp>
      <p:sp>
        <p:nvSpPr>
          <p:cNvPr id="4" name="Slide Image Placeholder 3"/>
          <p:cNvSpPr>
            <a:spLocks noGrp="1" noRot="1" noChangeAspect="1"/>
          </p:cNvSpPr>
          <p:nvPr>
            <p:ph type="sldImg" idx="2"/>
          </p:nvPr>
        </p:nvSpPr>
        <p:spPr>
          <a:xfrm>
            <a:off x="1192213" y="704850"/>
            <a:ext cx="4692650" cy="3521075"/>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07708" y="4461789"/>
            <a:ext cx="5661660" cy="4226957"/>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21946"/>
            <a:ext cx="3066732" cy="469662"/>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921946"/>
            <a:ext cx="3066732" cy="469662"/>
          </a:xfrm>
          <a:prstGeom prst="rect">
            <a:avLst/>
          </a:prstGeom>
        </p:spPr>
        <p:txBody>
          <a:bodyPr vert="horz" lIns="94229" tIns="47114" rIns="94229" bIns="47114" rtlCol="0" anchor="b"/>
          <a:lstStyle>
            <a:lvl1pPr algn="r">
              <a:defRPr sz="1200"/>
            </a:lvl1pPr>
          </a:lstStyle>
          <a:p>
            <a:fld id="{77998DB9-421F-4984-8941-2D6FB60CC597}" type="slidenum">
              <a:rPr lang="en-US" smtClean="0"/>
              <a:t>‹#›</a:t>
            </a:fld>
            <a:endParaRPr lang="en-US" dirty="0"/>
          </a:p>
        </p:txBody>
      </p:sp>
    </p:spTree>
    <p:extLst>
      <p:ext uri="{BB962C8B-B14F-4D97-AF65-F5344CB8AC3E}">
        <p14:creationId xmlns:p14="http://schemas.microsoft.com/office/powerpoint/2010/main" val="2958097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F075BE-2E85-40B6-A2C2-A34F7BBE357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89427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7998DB9-421F-4984-8941-2D6FB60CC59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64791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7998DB9-421F-4984-8941-2D6FB60CC59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20769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203325" y="704850"/>
            <a:ext cx="4695825"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710248" y="4459526"/>
            <a:ext cx="5682000" cy="4224900"/>
          </a:xfrm>
          <a:prstGeom prst="rect">
            <a:avLst/>
          </a:prstGeom>
        </p:spPr>
        <p:txBody>
          <a:bodyPr wrap="square" lIns="91425" tIns="91425" rIns="91425" bIns="91425" anchor="t" anchorCtr="0">
            <a:noAutofit/>
          </a:bodyPr>
          <a:lstStyle/>
          <a:p>
            <a:pPr lvl="0" rtl="0">
              <a:spcBef>
                <a:spcPts val="0"/>
              </a:spcBef>
              <a:buNone/>
            </a:pPr>
            <a:endParaRPr/>
          </a:p>
        </p:txBody>
      </p:sp>
      <p:sp>
        <p:nvSpPr>
          <p:cNvPr id="83" name="Shape 83"/>
          <p:cNvSpPr txBox="1">
            <a:spLocks noGrp="1"/>
          </p:cNvSpPr>
          <p:nvPr>
            <p:ph type="sldNum" idx="12"/>
          </p:nvPr>
        </p:nvSpPr>
        <p:spPr>
          <a:xfrm>
            <a:off x="4023094" y="8917422"/>
            <a:ext cx="3077700" cy="469500"/>
          </a:xfrm>
          <a:prstGeom prst="rect">
            <a:avLst/>
          </a:prstGeom>
        </p:spPr>
        <p:txBody>
          <a:bodyPr wrap="square" lIns="93750" tIns="46875" rIns="93750" bIns="46875" anchor="b" anchorCtr="0">
            <a:noAutofit/>
          </a:bodyPr>
          <a:lstStyle/>
          <a:p>
            <a:pPr marL="0" marR="0" lvl="0" indent="0"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800" b="0" i="0" u="none" strike="noStrike" kern="0" cap="none" spc="0" normalizeH="0" baseline="0" noProof="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
                  <a:srgbClr val="000000"/>
                </a:buClr>
                <a:buSzPct val="25000"/>
                <a:buFont typeface="Arial"/>
                <a:buNone/>
                <a:tabLst/>
                <a:defRPr/>
              </a:pPr>
              <a:t>15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02672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1190625" y="704850"/>
            <a:ext cx="4695825"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538864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1B6894A-C5CE-492F-AD15-21579007039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85911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4850"/>
            <a:ext cx="46958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1B6894A-C5CE-492F-AD15-21579007039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8326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xfrm>
            <a:off x="1190625" y="704850"/>
            <a:ext cx="4695825"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34" charset="-128"/>
            </a:endParaRPr>
          </a:p>
        </p:txBody>
      </p:sp>
      <p:sp>
        <p:nvSpPr>
          <p:cNvPr id="1269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64638" indent="-294091" eaLnBrk="0" hangingPunct="0">
              <a:defRPr>
                <a:solidFill>
                  <a:schemeClr val="tx1"/>
                </a:solidFill>
                <a:latin typeface="Arial" charset="0"/>
                <a:ea typeface="ＭＳ Ｐゴシック" pitchFamily="34" charset="-128"/>
              </a:defRPr>
            </a:lvl2pPr>
            <a:lvl3pPr marL="1176367" indent="-235273" eaLnBrk="0" hangingPunct="0">
              <a:defRPr>
                <a:solidFill>
                  <a:schemeClr val="tx1"/>
                </a:solidFill>
                <a:latin typeface="Arial" charset="0"/>
                <a:ea typeface="ＭＳ Ｐゴシック" pitchFamily="34" charset="-128"/>
              </a:defRPr>
            </a:lvl3pPr>
            <a:lvl4pPr marL="1646914" indent="-235273" eaLnBrk="0" hangingPunct="0">
              <a:defRPr>
                <a:solidFill>
                  <a:schemeClr val="tx1"/>
                </a:solidFill>
                <a:latin typeface="Arial" charset="0"/>
                <a:ea typeface="ＭＳ Ｐゴシック" pitchFamily="34" charset="-128"/>
              </a:defRPr>
            </a:lvl4pPr>
            <a:lvl5pPr marL="2117461" indent="-235273" eaLnBrk="0" hangingPunct="0">
              <a:defRPr>
                <a:solidFill>
                  <a:schemeClr val="tx1"/>
                </a:solidFill>
                <a:latin typeface="Arial" charset="0"/>
                <a:ea typeface="ＭＳ Ｐゴシック" pitchFamily="34" charset="-128"/>
              </a:defRPr>
            </a:lvl5pPr>
            <a:lvl6pPr marL="2588008" indent="-235273" eaLnBrk="0" fontAlgn="base" hangingPunct="0">
              <a:spcBef>
                <a:spcPct val="0"/>
              </a:spcBef>
              <a:spcAft>
                <a:spcPct val="0"/>
              </a:spcAft>
              <a:defRPr>
                <a:solidFill>
                  <a:schemeClr val="tx1"/>
                </a:solidFill>
                <a:latin typeface="Arial" charset="0"/>
                <a:ea typeface="ＭＳ Ｐゴシック" pitchFamily="34" charset="-128"/>
              </a:defRPr>
            </a:lvl6pPr>
            <a:lvl7pPr marL="3058555" indent="-235273" eaLnBrk="0" fontAlgn="base" hangingPunct="0">
              <a:spcBef>
                <a:spcPct val="0"/>
              </a:spcBef>
              <a:spcAft>
                <a:spcPct val="0"/>
              </a:spcAft>
              <a:defRPr>
                <a:solidFill>
                  <a:schemeClr val="tx1"/>
                </a:solidFill>
                <a:latin typeface="Arial" charset="0"/>
                <a:ea typeface="ＭＳ Ｐゴシック" pitchFamily="34" charset="-128"/>
              </a:defRPr>
            </a:lvl7pPr>
            <a:lvl8pPr marL="3529101" indent="-235273" eaLnBrk="0" fontAlgn="base" hangingPunct="0">
              <a:spcBef>
                <a:spcPct val="0"/>
              </a:spcBef>
              <a:spcAft>
                <a:spcPct val="0"/>
              </a:spcAft>
              <a:defRPr>
                <a:solidFill>
                  <a:schemeClr val="tx1"/>
                </a:solidFill>
                <a:latin typeface="Arial" charset="0"/>
                <a:ea typeface="ＭＳ Ｐゴシック" pitchFamily="34" charset="-128"/>
              </a:defRPr>
            </a:lvl8pPr>
            <a:lvl9pPr marL="3999648" indent="-235273"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8F22C634-7E59-4E6E-AF84-D8E19507C05E}" type="datetime1">
              <a:rPr kumimoji="0" lang="en-US" altLang="en-US" sz="1800" b="0" i="0" u="none" strike="noStrike" kern="0" cap="none" spc="0" normalizeH="0" baseline="0" noProof="0" smtClean="0">
                <a:ln>
                  <a:noFill/>
                </a:ln>
                <a:solidFill>
                  <a:schemeClr val="tx1"/>
                </a:solidFill>
                <a:effectLst/>
                <a:uLnTx/>
                <a:uFillTx/>
                <a:latin typeface="Calibri" pitchFamily="34" charset="0"/>
                <a:ea typeface="ＭＳ Ｐゴシック" pitchFamily="34" charset="-128"/>
              </a:rPr>
              <a:pPr marL="0" marR="0" lvl="0" indent="0" defTabSz="914400" eaLnBrk="1" fontAlgn="auto" latinLnBrk="0" hangingPunct="1">
                <a:lnSpc>
                  <a:spcPct val="100000"/>
                </a:lnSpc>
                <a:spcBef>
                  <a:spcPts val="0"/>
                </a:spcBef>
                <a:spcAft>
                  <a:spcPts val="0"/>
                </a:spcAft>
                <a:buClrTx/>
                <a:buSzTx/>
                <a:buFontTx/>
                <a:buNone/>
                <a:tabLst/>
                <a:defRPr/>
              </a:pPr>
              <a:t>11/10/2017</a:t>
            </a:fld>
            <a:endParaRPr kumimoji="0" lang="en-US" altLang="en-US" sz="1800" b="0" i="0" u="none" strike="noStrike" kern="0" cap="none" spc="0" normalizeH="0" baseline="0" noProof="0" dirty="0">
              <a:ln>
                <a:noFill/>
              </a:ln>
              <a:solidFill>
                <a:schemeClr val="tx1"/>
              </a:solidFill>
              <a:effectLst/>
              <a:uLnTx/>
              <a:uFillTx/>
              <a:latin typeface="Calibri" pitchFamily="34" charset="0"/>
              <a:ea typeface="ＭＳ Ｐゴシック" pitchFamily="34" charset="-128"/>
            </a:endParaRPr>
          </a:p>
        </p:txBody>
      </p:sp>
      <p:sp>
        <p:nvSpPr>
          <p:cNvPr id="12698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64638" indent="-294091" eaLnBrk="0" hangingPunct="0">
              <a:defRPr>
                <a:solidFill>
                  <a:schemeClr val="tx1"/>
                </a:solidFill>
                <a:latin typeface="Arial" charset="0"/>
                <a:ea typeface="ＭＳ Ｐゴシック" pitchFamily="34" charset="-128"/>
              </a:defRPr>
            </a:lvl2pPr>
            <a:lvl3pPr marL="1176367" indent="-235273" eaLnBrk="0" hangingPunct="0">
              <a:defRPr>
                <a:solidFill>
                  <a:schemeClr val="tx1"/>
                </a:solidFill>
                <a:latin typeface="Arial" charset="0"/>
                <a:ea typeface="ＭＳ Ｐゴシック" pitchFamily="34" charset="-128"/>
              </a:defRPr>
            </a:lvl3pPr>
            <a:lvl4pPr marL="1646914" indent="-235273" eaLnBrk="0" hangingPunct="0">
              <a:defRPr>
                <a:solidFill>
                  <a:schemeClr val="tx1"/>
                </a:solidFill>
                <a:latin typeface="Arial" charset="0"/>
                <a:ea typeface="ＭＳ Ｐゴシック" pitchFamily="34" charset="-128"/>
              </a:defRPr>
            </a:lvl4pPr>
            <a:lvl5pPr marL="2117461" indent="-235273" eaLnBrk="0" hangingPunct="0">
              <a:defRPr>
                <a:solidFill>
                  <a:schemeClr val="tx1"/>
                </a:solidFill>
                <a:latin typeface="Arial" charset="0"/>
                <a:ea typeface="ＭＳ Ｐゴシック" pitchFamily="34" charset="-128"/>
              </a:defRPr>
            </a:lvl5pPr>
            <a:lvl6pPr marL="2588008" indent="-235273" eaLnBrk="0" fontAlgn="base" hangingPunct="0">
              <a:spcBef>
                <a:spcPct val="0"/>
              </a:spcBef>
              <a:spcAft>
                <a:spcPct val="0"/>
              </a:spcAft>
              <a:defRPr>
                <a:solidFill>
                  <a:schemeClr val="tx1"/>
                </a:solidFill>
                <a:latin typeface="Arial" charset="0"/>
                <a:ea typeface="ＭＳ Ｐゴシック" pitchFamily="34" charset="-128"/>
              </a:defRPr>
            </a:lvl6pPr>
            <a:lvl7pPr marL="3058555" indent="-235273" eaLnBrk="0" fontAlgn="base" hangingPunct="0">
              <a:spcBef>
                <a:spcPct val="0"/>
              </a:spcBef>
              <a:spcAft>
                <a:spcPct val="0"/>
              </a:spcAft>
              <a:defRPr>
                <a:solidFill>
                  <a:schemeClr val="tx1"/>
                </a:solidFill>
                <a:latin typeface="Arial" charset="0"/>
                <a:ea typeface="ＭＳ Ｐゴシック" pitchFamily="34" charset="-128"/>
              </a:defRPr>
            </a:lvl7pPr>
            <a:lvl8pPr marL="3529101" indent="-235273" eaLnBrk="0" fontAlgn="base" hangingPunct="0">
              <a:spcBef>
                <a:spcPct val="0"/>
              </a:spcBef>
              <a:spcAft>
                <a:spcPct val="0"/>
              </a:spcAft>
              <a:defRPr>
                <a:solidFill>
                  <a:schemeClr val="tx1"/>
                </a:solidFill>
                <a:latin typeface="Arial" charset="0"/>
                <a:ea typeface="ＭＳ Ｐゴシック" pitchFamily="34" charset="-128"/>
              </a:defRPr>
            </a:lvl8pPr>
            <a:lvl9pPr marL="3999648" indent="-235273"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chemeClr val="tx1"/>
                </a:solidFill>
                <a:effectLst/>
                <a:uLnTx/>
                <a:uFillTx/>
                <a:latin typeface="Calibri" pitchFamily="34" charset="0"/>
                <a:ea typeface="ＭＳ Ｐゴシック" pitchFamily="34" charset="-128"/>
              </a:rPr>
              <a:t>Copyright © 2013 CTB/McGraw-Hill LLC.</a:t>
            </a:r>
          </a:p>
        </p:txBody>
      </p:sp>
      <p:sp>
        <p:nvSpPr>
          <p:cNvPr id="12698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64638" indent="-294091" eaLnBrk="0" hangingPunct="0">
              <a:defRPr>
                <a:solidFill>
                  <a:schemeClr val="tx1"/>
                </a:solidFill>
                <a:latin typeface="Arial" charset="0"/>
                <a:ea typeface="ＭＳ Ｐゴシック" pitchFamily="34" charset="-128"/>
              </a:defRPr>
            </a:lvl2pPr>
            <a:lvl3pPr marL="1176367" indent="-235273" eaLnBrk="0" hangingPunct="0">
              <a:defRPr>
                <a:solidFill>
                  <a:schemeClr val="tx1"/>
                </a:solidFill>
                <a:latin typeface="Arial" charset="0"/>
                <a:ea typeface="ＭＳ Ｐゴシック" pitchFamily="34" charset="-128"/>
              </a:defRPr>
            </a:lvl3pPr>
            <a:lvl4pPr marL="1646914" indent="-235273" eaLnBrk="0" hangingPunct="0">
              <a:defRPr>
                <a:solidFill>
                  <a:schemeClr val="tx1"/>
                </a:solidFill>
                <a:latin typeface="Arial" charset="0"/>
                <a:ea typeface="ＭＳ Ｐゴシック" pitchFamily="34" charset="-128"/>
              </a:defRPr>
            </a:lvl4pPr>
            <a:lvl5pPr marL="2117461" indent="-235273" eaLnBrk="0" hangingPunct="0">
              <a:defRPr>
                <a:solidFill>
                  <a:schemeClr val="tx1"/>
                </a:solidFill>
                <a:latin typeface="Arial" charset="0"/>
                <a:ea typeface="ＭＳ Ｐゴシック" pitchFamily="34" charset="-128"/>
              </a:defRPr>
            </a:lvl5pPr>
            <a:lvl6pPr marL="2588008" indent="-235273" eaLnBrk="0" fontAlgn="base" hangingPunct="0">
              <a:spcBef>
                <a:spcPct val="0"/>
              </a:spcBef>
              <a:spcAft>
                <a:spcPct val="0"/>
              </a:spcAft>
              <a:defRPr>
                <a:solidFill>
                  <a:schemeClr val="tx1"/>
                </a:solidFill>
                <a:latin typeface="Arial" charset="0"/>
                <a:ea typeface="ＭＳ Ｐゴシック" pitchFamily="34" charset="-128"/>
              </a:defRPr>
            </a:lvl6pPr>
            <a:lvl7pPr marL="3058555" indent="-235273" eaLnBrk="0" fontAlgn="base" hangingPunct="0">
              <a:spcBef>
                <a:spcPct val="0"/>
              </a:spcBef>
              <a:spcAft>
                <a:spcPct val="0"/>
              </a:spcAft>
              <a:defRPr>
                <a:solidFill>
                  <a:schemeClr val="tx1"/>
                </a:solidFill>
                <a:latin typeface="Arial" charset="0"/>
                <a:ea typeface="ＭＳ Ｐゴシック" pitchFamily="34" charset="-128"/>
              </a:defRPr>
            </a:lvl7pPr>
            <a:lvl8pPr marL="3529101" indent="-235273" eaLnBrk="0" fontAlgn="base" hangingPunct="0">
              <a:spcBef>
                <a:spcPct val="0"/>
              </a:spcBef>
              <a:spcAft>
                <a:spcPct val="0"/>
              </a:spcAft>
              <a:defRPr>
                <a:solidFill>
                  <a:schemeClr val="tx1"/>
                </a:solidFill>
                <a:latin typeface="Arial" charset="0"/>
                <a:ea typeface="ＭＳ Ｐゴシック" pitchFamily="34" charset="-128"/>
              </a:defRPr>
            </a:lvl8pPr>
            <a:lvl9pPr marL="3999648" indent="-235273"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133BE54E-F4CF-4EB8-A911-03B7B55A10EA}" type="slidenum">
              <a:rPr kumimoji="0" lang="en-US" altLang="en-US" sz="1800" b="0" i="0" u="none" strike="noStrike" kern="0" cap="none" spc="0" normalizeH="0" baseline="0" noProof="0" smtClean="0">
                <a:ln>
                  <a:noFill/>
                </a:ln>
                <a:solidFill>
                  <a:schemeClr val="tx1"/>
                </a:solidFill>
                <a:effectLst/>
                <a:uLnTx/>
                <a:uFillTx/>
                <a:latin typeface="Calibri" pitchFamily="34" charset="0"/>
                <a:ea typeface="ＭＳ Ｐゴシック" pitchFamily="34" charset="-128"/>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altLang="en-US" sz="1800" b="0" i="0" u="none" strike="noStrike" kern="0" cap="none" spc="0" normalizeH="0" baseline="0" noProof="0" dirty="0">
              <a:ln>
                <a:noFill/>
              </a:ln>
              <a:solidFill>
                <a:schemeClr val="tx1"/>
              </a:solidFill>
              <a:effectLst/>
              <a:uLnTx/>
              <a:uFillTx/>
              <a:latin typeface="Calibri" pitchFamily="34" charset="0"/>
              <a:ea typeface="ＭＳ Ｐゴシック" pitchFamily="34" charset="-128"/>
            </a:endParaRPr>
          </a:p>
        </p:txBody>
      </p:sp>
    </p:spTree>
    <p:extLst>
      <p:ext uri="{BB962C8B-B14F-4D97-AF65-F5344CB8AC3E}">
        <p14:creationId xmlns:p14="http://schemas.microsoft.com/office/powerpoint/2010/main" val="4127598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03A73EC-F890-474A-8E2B-4BAC3BAEA03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87359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4850"/>
            <a:ext cx="4695825"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7998DB9-421F-4984-8941-2D6FB60CC59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14984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4850"/>
            <a:ext cx="46958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F075BE-2E85-40B6-A2C2-A34F7BBE357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06480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7998DB9-421F-4984-8941-2D6FB60CC59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90943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4850"/>
            <a:ext cx="4695825"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7998DB9-421F-4984-8941-2D6FB60CC59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84937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4850"/>
            <a:ext cx="4695825"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7998DB9-421F-4984-8941-2D6FB60CC59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60917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4850"/>
            <a:ext cx="4695825"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7998DB9-421F-4984-8941-2D6FB60CC59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84558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BF1EB-C9F6-474C-938C-4B9AA8935F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86923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BF1EB-C9F6-474C-938C-4B9AA8935F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83036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BF1EB-C9F6-474C-938C-4B9AA8935F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63216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BF1EB-C9F6-474C-938C-4B9AA8935F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04782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284386" indent="-284386">
              <a:buFontTx/>
              <a:buChar char="-"/>
            </a:pPr>
            <a:endParaRPr lang="en-US" baseline="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BF1EB-C9F6-474C-938C-4B9AA8935F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11291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284386" indent="-284386">
              <a:buFontTx/>
              <a:buChar char="-"/>
            </a:pPr>
            <a:endParaRPr lang="en-US" baseline="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BF1EB-C9F6-474C-938C-4B9AA8935F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45011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284386" indent="-284386">
              <a:buFontTx/>
              <a:buChar char="-"/>
            </a:pPr>
            <a:endParaRPr lang="en-US" baseline="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BF1EB-C9F6-474C-938C-4B9AA8935F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46580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93989">
              <a:defRPr sz="3600">
                <a:solidFill>
                  <a:srgbClr val="66FFCC"/>
                </a:solidFill>
                <a:latin typeface="Arial" charset="0"/>
              </a:defRPr>
            </a:lvl1pPr>
            <a:lvl2pPr marL="797918" indent="-306892" defTabSz="993989">
              <a:defRPr sz="3600">
                <a:solidFill>
                  <a:srgbClr val="66FFCC"/>
                </a:solidFill>
                <a:latin typeface="Arial" charset="0"/>
              </a:defRPr>
            </a:lvl2pPr>
            <a:lvl3pPr marL="1227568" indent="-245514" defTabSz="993989">
              <a:defRPr sz="3600">
                <a:solidFill>
                  <a:srgbClr val="66FFCC"/>
                </a:solidFill>
                <a:latin typeface="Arial" charset="0"/>
              </a:defRPr>
            </a:lvl3pPr>
            <a:lvl4pPr marL="1718594" indent="-245514" defTabSz="993989">
              <a:defRPr sz="3600">
                <a:solidFill>
                  <a:srgbClr val="66FFCC"/>
                </a:solidFill>
                <a:latin typeface="Arial" charset="0"/>
              </a:defRPr>
            </a:lvl4pPr>
            <a:lvl5pPr marL="2209621" indent="-245514" defTabSz="993989">
              <a:defRPr sz="3600">
                <a:solidFill>
                  <a:srgbClr val="66FFCC"/>
                </a:solidFill>
                <a:latin typeface="Arial" charset="0"/>
              </a:defRPr>
            </a:lvl5pPr>
            <a:lvl6pPr marL="2700648" indent="-245514" algn="r" defTabSz="993989" eaLnBrk="0" fontAlgn="base" hangingPunct="0">
              <a:spcBef>
                <a:spcPct val="0"/>
              </a:spcBef>
              <a:spcAft>
                <a:spcPct val="0"/>
              </a:spcAft>
              <a:defRPr sz="3600">
                <a:solidFill>
                  <a:srgbClr val="66FFCC"/>
                </a:solidFill>
                <a:latin typeface="Arial" charset="0"/>
              </a:defRPr>
            </a:lvl6pPr>
            <a:lvl7pPr marL="3191675" indent="-245514" algn="r" defTabSz="993989" eaLnBrk="0" fontAlgn="base" hangingPunct="0">
              <a:spcBef>
                <a:spcPct val="0"/>
              </a:spcBef>
              <a:spcAft>
                <a:spcPct val="0"/>
              </a:spcAft>
              <a:defRPr sz="3600">
                <a:solidFill>
                  <a:srgbClr val="66FFCC"/>
                </a:solidFill>
                <a:latin typeface="Arial" charset="0"/>
              </a:defRPr>
            </a:lvl7pPr>
            <a:lvl8pPr marL="3682702" indent="-245514" algn="r" defTabSz="993989" eaLnBrk="0" fontAlgn="base" hangingPunct="0">
              <a:spcBef>
                <a:spcPct val="0"/>
              </a:spcBef>
              <a:spcAft>
                <a:spcPct val="0"/>
              </a:spcAft>
              <a:defRPr sz="3600">
                <a:solidFill>
                  <a:srgbClr val="66FFCC"/>
                </a:solidFill>
                <a:latin typeface="Arial" charset="0"/>
              </a:defRPr>
            </a:lvl8pPr>
            <a:lvl9pPr marL="4173729" indent="-245514" algn="r" defTabSz="993989" eaLnBrk="0" fontAlgn="base" hangingPunct="0">
              <a:spcBef>
                <a:spcPct val="0"/>
              </a:spcBef>
              <a:spcAft>
                <a:spcPct val="0"/>
              </a:spcAft>
              <a:defRPr sz="3600">
                <a:solidFill>
                  <a:srgbClr val="66FFCC"/>
                </a:solidFill>
                <a:latin typeface="Arial" charset="0"/>
              </a:defRPr>
            </a:lvl9pPr>
          </a:lstStyle>
          <a:p>
            <a:pPr marL="0" marR="0" lvl="0" indent="0" defTabSz="993989" eaLnBrk="1" fontAlgn="auto" latinLnBrk="0" hangingPunct="1">
              <a:lnSpc>
                <a:spcPct val="100000"/>
              </a:lnSpc>
              <a:spcBef>
                <a:spcPts val="0"/>
              </a:spcBef>
              <a:spcAft>
                <a:spcPts val="0"/>
              </a:spcAft>
              <a:buClrTx/>
              <a:buSzTx/>
              <a:buFontTx/>
              <a:buNone/>
              <a:tabLst/>
              <a:defRPr/>
            </a:pPr>
            <a:fld id="{1415A9DD-A0BB-4163-BA66-A0F8D4A5013B}" type="slidenum">
              <a:rPr kumimoji="0" lang="en-US" altLang="en-US" sz="1300" b="0" i="0" u="none" strike="noStrike" kern="0" cap="none" spc="0" normalizeH="0" baseline="0" noProof="0">
                <a:ln>
                  <a:noFill/>
                </a:ln>
                <a:solidFill>
                  <a:schemeClr val="tx1"/>
                </a:solidFill>
                <a:effectLst/>
                <a:uLnTx/>
                <a:uFillTx/>
                <a:latin typeface="Abadi MT Condensed" pitchFamily="34" charset="0"/>
              </a:rPr>
              <a:pPr marL="0" marR="0" lvl="0" indent="0" defTabSz="993989" eaLnBrk="1" fontAlgn="auto" latinLnBrk="0" hangingPunct="1">
                <a:lnSpc>
                  <a:spcPct val="100000"/>
                </a:lnSpc>
                <a:spcBef>
                  <a:spcPts val="0"/>
                </a:spcBef>
                <a:spcAft>
                  <a:spcPts val="0"/>
                </a:spcAft>
                <a:buClrTx/>
                <a:buSzTx/>
                <a:buFontTx/>
                <a:buNone/>
                <a:tabLst/>
                <a:defRPr/>
              </a:pPr>
              <a:t>3</a:t>
            </a:fld>
            <a:endParaRPr kumimoji="0" lang="en-US" altLang="en-US" sz="1300" b="0" i="0" u="none" strike="noStrike" kern="0" cap="none" spc="0" normalizeH="0" baseline="0" noProof="0" dirty="0">
              <a:ln>
                <a:noFill/>
              </a:ln>
              <a:solidFill>
                <a:schemeClr val="tx1"/>
              </a:solidFill>
              <a:effectLst/>
              <a:uLnTx/>
              <a:uFillTx/>
              <a:latin typeface="Abadi MT Condensed" pitchFamily="34" charset="0"/>
            </a:endParaRPr>
          </a:p>
        </p:txBody>
      </p:sp>
      <p:sp>
        <p:nvSpPr>
          <p:cNvPr id="34819" name="Rectangle 2"/>
          <p:cNvSpPr>
            <a:spLocks noGrp="1" noRot="1" noChangeAspect="1" noChangeArrowheads="1" noTextEdit="1"/>
          </p:cNvSpPr>
          <p:nvPr>
            <p:ph type="sldImg"/>
          </p:nvPr>
        </p:nvSpPr>
        <p:spPr>
          <a:xfrm>
            <a:off x="1308100" y="738188"/>
            <a:ext cx="4933950" cy="3700462"/>
          </a:xfrm>
          <a:ln/>
        </p:spPr>
      </p:sp>
      <p:sp>
        <p:nvSpPr>
          <p:cNvPr id="34820"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290881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BF1EB-C9F6-474C-938C-4B9AA8935F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94397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44118"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BF1EB-C9F6-474C-938C-4B9AA8935F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324662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44118"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BF1EB-C9F6-474C-938C-4B9AA8935F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51966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44118"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BF1EB-C9F6-474C-938C-4B9AA8935F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2919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44118"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BF1EB-C9F6-474C-938C-4B9AA8935F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695362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BF1EB-C9F6-474C-938C-4B9AA8935F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96509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eaLnBrk="1" hangingPunct="1"/>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BF1EB-C9F6-474C-938C-4B9AA8935F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595827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eaLnBrk="1" hangingPunct="1"/>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BF1EB-C9F6-474C-938C-4B9AA8935F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106231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eaLnBrk="1" hangingPunct="1"/>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BF1EB-C9F6-474C-938C-4B9AA8935F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132323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eaLnBrk="1" hangingPunct="1"/>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BF1EB-C9F6-474C-938C-4B9AA8935F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93483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1B6894A-C5CE-492F-AD15-21579007039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692207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eaLnBrk="1" hangingPunct="1"/>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BF1EB-C9F6-474C-938C-4B9AA8935F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927594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eaLnBrk="1" hangingPunct="1"/>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BF1EB-C9F6-474C-938C-4B9AA8935F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90572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eaLnBrk="1" hangingPunct="1"/>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BF1EB-C9F6-474C-938C-4B9AA8935F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66959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eaLnBrk="1" hangingPunct="1"/>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BF1EB-C9F6-474C-938C-4B9AA8935F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757308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eaLnBrk="1" hangingPunct="1"/>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BF1EB-C9F6-474C-938C-4B9AA8935F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648925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eaLnBrk="1" hangingPunct="1"/>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BF1EB-C9F6-474C-938C-4B9AA8935F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638554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eaLnBrk="1" hangingPunct="1"/>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BF1EB-C9F6-474C-938C-4B9AA8935F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510078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eaLnBrk="1" hangingPunct="1"/>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BF1EB-C9F6-474C-938C-4B9AA8935F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918001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eaLnBrk="1" hangingPunct="1"/>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BF1EB-C9F6-474C-938C-4B9AA8935F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345683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eaLnBrk="1" hangingPunct="1"/>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BF1EB-C9F6-474C-938C-4B9AA8935F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44714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1B6894A-C5CE-492F-AD15-21579007039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754126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BF1EB-C9F6-474C-938C-4B9AA8935F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312391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284386" indent="-284386">
              <a:buFontTx/>
              <a:buChar char="-"/>
            </a:pPr>
            <a:endParaRPr lang="en-US" baseline="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BF1EB-C9F6-474C-938C-4B9AA8935F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32778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1B6894A-C5CE-492F-AD15-21579007039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10359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1B6894A-C5CE-492F-AD15-21579007039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64933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7998DB9-421F-4984-8941-2D6FB60CC59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98430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7998DB9-421F-4984-8941-2D6FB60CC59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42801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3.tmp"/></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51831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ctrTitle"/>
          </p:nvPr>
        </p:nvSpPr>
        <p:spPr>
          <a:xfrm>
            <a:off x="990600" y="533400"/>
            <a:ext cx="5080000" cy="457200"/>
          </a:xfrm>
          <a:prstGeom prst="rect">
            <a:avLst/>
          </a:prstGeom>
        </p:spPr>
        <p:txBody>
          <a:bodyPr/>
          <a:lstStyle>
            <a:lvl1pPr algn="l">
              <a:defRPr sz="2400" b="1">
                <a:solidFill>
                  <a:srgbClr val="022F65"/>
                </a:solidFill>
                <a:latin typeface="Garamond"/>
                <a:cs typeface="Garamond"/>
              </a:defRPr>
            </a:lvl1p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81259"/>
            <a:ext cx="516943" cy="161545"/>
          </a:xfrm>
          <a:prstGeom prst="rect">
            <a:avLst/>
          </a:prstGeom>
        </p:spPr>
      </p:pic>
      <p:sp>
        <p:nvSpPr>
          <p:cNvPr id="7" name="Text Placeholder 8"/>
          <p:cNvSpPr>
            <a:spLocks noGrp="1"/>
          </p:cNvSpPr>
          <p:nvPr>
            <p:ph type="body" sz="quarter" idx="11" hasCustomPrompt="1"/>
          </p:nvPr>
        </p:nvSpPr>
        <p:spPr>
          <a:xfrm>
            <a:off x="898525" y="1905000"/>
            <a:ext cx="7178676" cy="457200"/>
          </a:xfrm>
          <a:prstGeom prst="rect">
            <a:avLst/>
          </a:prstGeom>
        </p:spPr>
        <p:txBody>
          <a:bodyPr/>
          <a:lstStyle>
            <a:lvl1pPr marL="0" indent="0" algn="ctr">
              <a:buNone/>
              <a:defRPr sz="1800" b="1">
                <a:solidFill>
                  <a:srgbClr val="022F65"/>
                </a:solidFill>
                <a:latin typeface="Garamond" panose="02020404030301010803" pitchFamily="18" charset="0"/>
              </a:defRPr>
            </a:lvl1pPr>
          </a:lstStyle>
          <a:p>
            <a:pPr lvl="0"/>
            <a:r>
              <a:rPr lang="en-US" dirty="0"/>
              <a:t>Figure Head</a:t>
            </a:r>
          </a:p>
        </p:txBody>
      </p:sp>
    </p:spTree>
    <p:extLst>
      <p:ext uri="{BB962C8B-B14F-4D97-AF65-F5344CB8AC3E}">
        <p14:creationId xmlns:p14="http://schemas.microsoft.com/office/powerpoint/2010/main" val="4193508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Text Placeholder 8"/>
          <p:cNvSpPr>
            <a:spLocks noGrp="1"/>
          </p:cNvSpPr>
          <p:nvPr>
            <p:ph type="body" sz="quarter" idx="11" hasCustomPrompt="1"/>
          </p:nvPr>
        </p:nvSpPr>
        <p:spPr>
          <a:xfrm>
            <a:off x="746124" y="2971799"/>
            <a:ext cx="7178676" cy="457200"/>
          </a:xfrm>
          <a:prstGeom prst="rect">
            <a:avLst/>
          </a:prstGeom>
        </p:spPr>
        <p:txBody>
          <a:bodyPr/>
          <a:lstStyle>
            <a:lvl1pPr marL="0" indent="0" algn="ctr">
              <a:buNone/>
              <a:defRPr sz="2800" b="1" baseline="0">
                <a:solidFill>
                  <a:srgbClr val="022F65"/>
                </a:solidFill>
                <a:latin typeface="Garamond" panose="02020404030301010803" pitchFamily="18" charset="0"/>
              </a:defRPr>
            </a:lvl1pPr>
          </a:lstStyle>
          <a:p>
            <a:pPr lvl="0"/>
            <a:r>
              <a:rPr lang="en-US" dirty="0"/>
              <a:t>Transition slide</a:t>
            </a:r>
          </a:p>
        </p:txBody>
      </p:sp>
    </p:spTree>
    <p:extLst>
      <p:ext uri="{BB962C8B-B14F-4D97-AF65-F5344CB8AC3E}">
        <p14:creationId xmlns:p14="http://schemas.microsoft.com/office/powerpoint/2010/main" val="2613527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524000" y="6356351"/>
            <a:ext cx="10668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30D2136-2C4C-424D-8B5B-FD741F146EBE}"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11/10/2017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61F985A-E05E-4953-B023-4323971F6A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26543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24000" y="6356351"/>
            <a:ext cx="10668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C57F4F1-9E99-427A-8E20-D2DDB0543F91}"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11/10/2017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Copyright © 2015 Data Recognition Corporation</a:t>
            </a:r>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076C42D-C905-47CC-93E4-444C5628E37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25483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53477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0370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ext Placeholder 8"/>
          <p:cNvSpPr>
            <a:spLocks noGrp="1"/>
          </p:cNvSpPr>
          <p:nvPr>
            <p:ph type="body" sz="quarter" idx="11" hasCustomPrompt="1"/>
          </p:nvPr>
        </p:nvSpPr>
        <p:spPr>
          <a:xfrm>
            <a:off x="0" y="2743200"/>
            <a:ext cx="9144000" cy="457200"/>
          </a:xfrm>
          <a:prstGeom prst="rect">
            <a:avLst/>
          </a:prstGeom>
        </p:spPr>
        <p:txBody>
          <a:bodyPr/>
          <a:lstStyle>
            <a:lvl1pPr marL="0" indent="0" algn="ctr">
              <a:buNone/>
              <a:defRPr sz="2800" b="1">
                <a:solidFill>
                  <a:srgbClr val="022F65"/>
                </a:solidFill>
                <a:latin typeface="Garamond" panose="02020404030301010803" pitchFamily="18" charset="0"/>
              </a:defRPr>
            </a:lvl1pPr>
          </a:lstStyle>
          <a:p>
            <a:pPr lvl="0"/>
            <a:r>
              <a:rPr lang="en-US" dirty="0"/>
              <a:t>Transition Slide</a:t>
            </a:r>
          </a:p>
        </p:txBody>
      </p:sp>
    </p:spTree>
    <p:extLst>
      <p:ext uri="{BB962C8B-B14F-4D97-AF65-F5344CB8AC3E}">
        <p14:creationId xmlns:p14="http://schemas.microsoft.com/office/powerpoint/2010/main" val="71401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0" y="0"/>
            <a:ext cx="9168384" cy="687628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80" y="18288"/>
            <a:ext cx="9174480" cy="6880860"/>
          </a:xfrm>
          <a:prstGeom prst="rect">
            <a:avLst/>
          </a:prstGeom>
        </p:spPr>
      </p:pic>
      <p:sp>
        <p:nvSpPr>
          <p:cNvPr id="2" name="Title 1"/>
          <p:cNvSpPr>
            <a:spLocks noGrp="1"/>
          </p:cNvSpPr>
          <p:nvPr>
            <p:ph type="ctrTitle"/>
          </p:nvPr>
        </p:nvSpPr>
        <p:spPr>
          <a:xfrm>
            <a:off x="1295400" y="4114802"/>
            <a:ext cx="7315200" cy="822325"/>
          </a:xfrm>
          <a:prstGeom prst="rect">
            <a:avLst/>
          </a:prstGeom>
        </p:spPr>
        <p:txBody>
          <a:bodyPr/>
          <a:lstStyle>
            <a:lvl1pPr algn="r">
              <a:defRPr sz="3600" b="1">
                <a:solidFill>
                  <a:srgbClr val="022F65"/>
                </a:solidFill>
                <a:latin typeface="Garamond"/>
                <a:cs typeface="Garamond"/>
              </a:defRPr>
            </a:lvl1pPr>
          </a:lstStyle>
          <a:p>
            <a:r>
              <a:rPr lang="en-US" dirty="0"/>
              <a:t>Click to edit Master title style</a:t>
            </a:r>
          </a:p>
        </p:txBody>
      </p:sp>
      <p:pic>
        <p:nvPicPr>
          <p:cNvPr id="8" name="Picture 7" descr="Screen Clipping"/>
          <p:cNvPicPr>
            <a:picLocks noChangeAspect="1"/>
          </p:cNvPicPr>
          <p:nvPr userDrawn="1"/>
        </p:nvPicPr>
        <p:blipFill rotWithShape="1">
          <a:blip r:embed="rId4">
            <a:extLst>
              <a:ext uri="{28A0092B-C50C-407E-A947-70E740481C1C}">
                <a14:useLocalDpi xmlns:a14="http://schemas.microsoft.com/office/drawing/2010/main" val="0"/>
              </a:ext>
            </a:extLst>
          </a:blip>
          <a:srcRect l="6100" t="7897"/>
          <a:stretch/>
        </p:blipFill>
        <p:spPr>
          <a:xfrm>
            <a:off x="7315200" y="726498"/>
            <a:ext cx="1003300" cy="1026102"/>
          </a:xfrm>
          <a:prstGeom prst="rect">
            <a:avLst/>
          </a:prstGeom>
        </p:spPr>
      </p:pic>
    </p:spTree>
    <p:extLst>
      <p:ext uri="{BB962C8B-B14F-4D97-AF65-F5344CB8AC3E}">
        <p14:creationId xmlns:p14="http://schemas.microsoft.com/office/powerpoint/2010/main" val="2729059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a:spLocks noGrp="1"/>
          </p:cNvSpPr>
          <p:nvPr>
            <p:ph type="ctrTitle"/>
          </p:nvPr>
        </p:nvSpPr>
        <p:spPr>
          <a:xfrm>
            <a:off x="990600" y="533400"/>
            <a:ext cx="5080000" cy="457200"/>
          </a:xfrm>
          <a:prstGeom prst="rect">
            <a:avLst/>
          </a:prstGeom>
        </p:spPr>
        <p:txBody>
          <a:bodyPr/>
          <a:lstStyle>
            <a:lvl1pPr algn="l">
              <a:defRPr sz="2800" b="1">
                <a:solidFill>
                  <a:srgbClr val="022F65"/>
                </a:solidFill>
                <a:latin typeface="Garamond"/>
                <a:cs typeface="Garamond"/>
              </a:defRPr>
            </a:lvl1pPr>
          </a:lstStyle>
          <a:p>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681229"/>
            <a:ext cx="516943" cy="161545"/>
          </a:xfrm>
          <a:prstGeom prst="rect">
            <a:avLst/>
          </a:prstGeom>
        </p:spPr>
      </p:pic>
      <p:sp>
        <p:nvSpPr>
          <p:cNvPr id="6" name="Text Placeholder 6"/>
          <p:cNvSpPr>
            <a:spLocks noGrp="1"/>
          </p:cNvSpPr>
          <p:nvPr>
            <p:ph type="body" sz="quarter" idx="10" hasCustomPrompt="1"/>
          </p:nvPr>
        </p:nvSpPr>
        <p:spPr>
          <a:xfrm>
            <a:off x="928423" y="2133600"/>
            <a:ext cx="6934200" cy="3429000"/>
          </a:xfrm>
          <a:prstGeom prst="rect">
            <a:avLst/>
          </a:prstGeom>
        </p:spPr>
        <p:txBody>
          <a:bodyPr/>
          <a:lstStyle>
            <a:lvl1pPr marL="342900" indent="-342900">
              <a:buFont typeface="Arial" panose="020B0604020202020204" pitchFamily="34" charset="0"/>
              <a:buChar char="•"/>
              <a:defRPr lang="en-US" sz="2000" kern="1200" dirty="0" smtClean="0">
                <a:solidFill>
                  <a:srgbClr val="000000"/>
                </a:solidFill>
                <a:latin typeface="Arial Narrow" pitchFamily="34" charset="0"/>
                <a:ea typeface="+mn-ea"/>
                <a:cs typeface="+mn-cs"/>
              </a:defRPr>
            </a:lvl1pPr>
            <a:lvl2pPr marL="822960" marR="0" indent="-274320" algn="l" defTabSz="914400" rtl="0" eaLnBrk="1" fontAlgn="base" latinLnBrk="0" hangingPunct="1">
              <a:lnSpc>
                <a:spcPct val="100000"/>
              </a:lnSpc>
              <a:spcBef>
                <a:spcPct val="0"/>
              </a:spcBef>
              <a:spcAft>
                <a:spcPts val="1200"/>
              </a:spcAft>
              <a:buClr>
                <a:srgbClr val="4F91CD"/>
              </a:buClr>
              <a:buSzPct val="100000"/>
              <a:buFont typeface="Arial Narrow" panose="020B0606020202030204" pitchFamily="34" charset="0"/>
              <a:buChar char="–"/>
              <a:tabLst/>
              <a:defRPr sz="2000">
                <a:latin typeface="Arial Narrow" panose="020B0606020202030204" pitchFamily="34" charset="0"/>
              </a:defRPr>
            </a:lvl2pPr>
          </a:lstStyle>
          <a:p>
            <a:pPr marL="274320" marR="0" lvl="1" indent="-274320" algn="l" defTabSz="914400" rtl="0" eaLnBrk="1" fontAlgn="base" latinLnBrk="0" hangingPunct="1">
              <a:lnSpc>
                <a:spcPct val="100000"/>
              </a:lnSpc>
              <a:spcBef>
                <a:spcPct val="0"/>
              </a:spcBef>
              <a:spcAft>
                <a:spcPts val="1200"/>
              </a:spcAft>
              <a:buClr>
                <a:srgbClr val="4F91CD"/>
              </a:buClr>
              <a:buSzPct val="90000"/>
              <a:buFont typeface="Wingdings" pitchFamily="2" charset="2"/>
              <a:buChar char="n"/>
              <a:tabLst/>
              <a:defRPr/>
            </a:pPr>
            <a:r>
              <a:rPr lang="en-US" dirty="0"/>
              <a:t>Bullet level 1</a:t>
            </a:r>
          </a:p>
          <a:p>
            <a:pPr lvl="1"/>
            <a:r>
              <a:rPr lang="en-US" dirty="0"/>
              <a:t>Bullet level 2</a:t>
            </a:r>
          </a:p>
        </p:txBody>
      </p:sp>
    </p:spTree>
    <p:extLst>
      <p:ext uri="{BB962C8B-B14F-4D97-AF65-F5344CB8AC3E}">
        <p14:creationId xmlns:p14="http://schemas.microsoft.com/office/powerpoint/2010/main" val="658599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ctrTitle"/>
          </p:nvPr>
        </p:nvSpPr>
        <p:spPr>
          <a:xfrm>
            <a:off x="990600" y="533400"/>
            <a:ext cx="5080000" cy="457200"/>
          </a:xfrm>
          <a:prstGeom prst="rect">
            <a:avLst/>
          </a:prstGeom>
        </p:spPr>
        <p:txBody>
          <a:bodyPr/>
          <a:lstStyle>
            <a:lvl1pPr algn="l">
              <a:defRPr sz="2800" b="1">
                <a:solidFill>
                  <a:srgbClr val="022F65"/>
                </a:solidFill>
                <a:latin typeface="Garamond"/>
                <a:cs typeface="Garamond"/>
              </a:defRPr>
            </a:lvl1p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681261"/>
            <a:ext cx="516943" cy="161545"/>
          </a:xfrm>
          <a:prstGeom prst="rect">
            <a:avLst/>
          </a:prstGeom>
        </p:spPr>
      </p:pic>
      <p:sp>
        <p:nvSpPr>
          <p:cNvPr id="7" name="Text Placeholder 8"/>
          <p:cNvSpPr>
            <a:spLocks noGrp="1"/>
          </p:cNvSpPr>
          <p:nvPr>
            <p:ph type="body" sz="quarter" idx="11" hasCustomPrompt="1"/>
          </p:nvPr>
        </p:nvSpPr>
        <p:spPr>
          <a:xfrm>
            <a:off x="898525" y="1905000"/>
            <a:ext cx="7178676" cy="457200"/>
          </a:xfrm>
          <a:prstGeom prst="rect">
            <a:avLst/>
          </a:prstGeom>
        </p:spPr>
        <p:txBody>
          <a:bodyPr/>
          <a:lstStyle>
            <a:lvl1pPr marL="0" indent="0" algn="ctr">
              <a:buNone/>
              <a:defRPr sz="1800" b="1">
                <a:solidFill>
                  <a:srgbClr val="022F65"/>
                </a:solidFill>
                <a:latin typeface="Garamond" panose="02020404030301010803" pitchFamily="18" charset="0"/>
              </a:defRPr>
            </a:lvl1pPr>
          </a:lstStyle>
          <a:p>
            <a:pPr lvl="0"/>
            <a:r>
              <a:rPr lang="en-US" dirty="0"/>
              <a:t>Figure Head</a:t>
            </a:r>
          </a:p>
        </p:txBody>
      </p:sp>
    </p:spTree>
    <p:extLst>
      <p:ext uri="{BB962C8B-B14F-4D97-AF65-F5344CB8AC3E}">
        <p14:creationId xmlns:p14="http://schemas.microsoft.com/office/powerpoint/2010/main" val="3624320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Text Placeholder 8"/>
          <p:cNvSpPr>
            <a:spLocks noGrp="1"/>
          </p:cNvSpPr>
          <p:nvPr>
            <p:ph type="body" sz="quarter" idx="11" hasCustomPrompt="1"/>
          </p:nvPr>
        </p:nvSpPr>
        <p:spPr>
          <a:xfrm>
            <a:off x="0" y="2743200"/>
            <a:ext cx="9144000" cy="457200"/>
          </a:xfrm>
          <a:prstGeom prst="rect">
            <a:avLst/>
          </a:prstGeom>
        </p:spPr>
        <p:txBody>
          <a:bodyPr/>
          <a:lstStyle>
            <a:lvl1pPr marL="0" indent="0" algn="ctr">
              <a:buNone/>
              <a:defRPr sz="2800" b="1">
                <a:solidFill>
                  <a:srgbClr val="022F65"/>
                </a:solidFill>
                <a:latin typeface="Garamond" panose="02020404030301010803" pitchFamily="18" charset="0"/>
              </a:defRPr>
            </a:lvl1pPr>
          </a:lstStyle>
          <a:p>
            <a:pPr lvl="0"/>
            <a:r>
              <a:rPr lang="en-US" dirty="0"/>
              <a:t>Transition Slide</a:t>
            </a:r>
          </a:p>
        </p:txBody>
      </p:sp>
    </p:spTree>
    <p:extLst>
      <p:ext uri="{BB962C8B-B14F-4D97-AF65-F5344CB8AC3E}">
        <p14:creationId xmlns:p14="http://schemas.microsoft.com/office/powerpoint/2010/main" val="2385159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0" y="0"/>
            <a:ext cx="9168384" cy="687628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80" y="18288"/>
            <a:ext cx="9174480" cy="6880860"/>
          </a:xfrm>
          <a:prstGeom prst="rect">
            <a:avLst/>
          </a:prstGeom>
        </p:spPr>
      </p:pic>
      <p:sp>
        <p:nvSpPr>
          <p:cNvPr id="2" name="Title 1"/>
          <p:cNvSpPr>
            <a:spLocks noGrp="1"/>
          </p:cNvSpPr>
          <p:nvPr>
            <p:ph type="ctrTitle"/>
          </p:nvPr>
        </p:nvSpPr>
        <p:spPr>
          <a:xfrm>
            <a:off x="1295400" y="4114800"/>
            <a:ext cx="7315200" cy="822325"/>
          </a:xfrm>
          <a:prstGeom prst="rect">
            <a:avLst/>
          </a:prstGeom>
        </p:spPr>
        <p:txBody>
          <a:bodyPr/>
          <a:lstStyle>
            <a:lvl1pPr algn="r">
              <a:defRPr sz="3600" b="1">
                <a:solidFill>
                  <a:srgbClr val="022F65"/>
                </a:solidFill>
                <a:latin typeface="Garamond"/>
                <a:cs typeface="Garamond"/>
              </a:defRPr>
            </a:lvl1pPr>
          </a:lstStyle>
          <a:p>
            <a:r>
              <a:rPr lang="en-US" dirty="0"/>
              <a:t>Click to edit Master title style</a:t>
            </a: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43800" y="685801"/>
            <a:ext cx="1066800" cy="636896"/>
          </a:xfrm>
          <a:prstGeom prst="rect">
            <a:avLst/>
          </a:prstGeom>
        </p:spPr>
      </p:pic>
    </p:spTree>
    <p:extLst>
      <p:ext uri="{BB962C8B-B14F-4D97-AF65-F5344CB8AC3E}">
        <p14:creationId xmlns:p14="http://schemas.microsoft.com/office/powerpoint/2010/main" val="679830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a:spLocks noGrp="1"/>
          </p:cNvSpPr>
          <p:nvPr>
            <p:ph type="ctrTitle"/>
          </p:nvPr>
        </p:nvSpPr>
        <p:spPr>
          <a:xfrm>
            <a:off x="990600" y="533400"/>
            <a:ext cx="5080000" cy="457200"/>
          </a:xfrm>
          <a:prstGeom prst="rect">
            <a:avLst/>
          </a:prstGeom>
        </p:spPr>
        <p:txBody>
          <a:bodyPr/>
          <a:lstStyle>
            <a:lvl1pPr algn="l">
              <a:defRPr sz="2800" b="1">
                <a:solidFill>
                  <a:srgbClr val="022F65"/>
                </a:solidFill>
                <a:latin typeface="Garamond"/>
                <a:cs typeface="Garamond"/>
              </a:defRPr>
            </a:lvl1pPr>
          </a:lstStyle>
          <a:p>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81259"/>
            <a:ext cx="516943" cy="161545"/>
          </a:xfrm>
          <a:prstGeom prst="rect">
            <a:avLst/>
          </a:prstGeom>
        </p:spPr>
      </p:pic>
      <p:sp>
        <p:nvSpPr>
          <p:cNvPr id="7" name="Text Placeholder 6"/>
          <p:cNvSpPr>
            <a:spLocks noGrp="1"/>
          </p:cNvSpPr>
          <p:nvPr>
            <p:ph type="body" sz="quarter" idx="10" hasCustomPrompt="1"/>
          </p:nvPr>
        </p:nvSpPr>
        <p:spPr>
          <a:xfrm>
            <a:off x="928423" y="2133600"/>
            <a:ext cx="6934200" cy="3429000"/>
          </a:xfrm>
          <a:prstGeom prst="rect">
            <a:avLst/>
          </a:prstGeom>
        </p:spPr>
        <p:txBody>
          <a:bodyPr/>
          <a:lstStyle>
            <a:lvl1pPr marL="342900" indent="-342900">
              <a:buFont typeface="Arial" panose="020B0604020202020204" pitchFamily="34" charset="0"/>
              <a:buChar char="•"/>
              <a:defRPr lang="en-US" sz="2000" kern="1200" dirty="0" smtClean="0">
                <a:solidFill>
                  <a:srgbClr val="000000"/>
                </a:solidFill>
                <a:latin typeface="Arial Narrow" pitchFamily="34" charset="0"/>
                <a:ea typeface="+mn-ea"/>
                <a:cs typeface="+mn-cs"/>
              </a:defRPr>
            </a:lvl1pPr>
            <a:lvl2pPr marL="548640" marR="0" indent="-274320" algn="l" defTabSz="914400" rtl="0" eaLnBrk="1" fontAlgn="base" latinLnBrk="0" hangingPunct="1">
              <a:lnSpc>
                <a:spcPct val="100000"/>
              </a:lnSpc>
              <a:spcBef>
                <a:spcPct val="0"/>
              </a:spcBef>
              <a:spcAft>
                <a:spcPts val="1200"/>
              </a:spcAft>
              <a:buClr>
                <a:srgbClr val="4F91CD"/>
              </a:buClr>
              <a:buSzPct val="90000"/>
              <a:buFont typeface="Wingdings" pitchFamily="2" charset="2"/>
              <a:buChar char="n"/>
              <a:tabLst/>
              <a:defRPr sz="2000">
                <a:latin typeface="Arial Narrow" panose="020B0606020202030204" pitchFamily="34" charset="0"/>
              </a:defRPr>
            </a:lvl2pPr>
          </a:lstStyle>
          <a:p>
            <a:pPr marL="274320" marR="0" lvl="1" indent="-274320" algn="l" defTabSz="914400" rtl="0" eaLnBrk="1" fontAlgn="base" latinLnBrk="0" hangingPunct="1">
              <a:lnSpc>
                <a:spcPct val="100000"/>
              </a:lnSpc>
              <a:spcBef>
                <a:spcPct val="0"/>
              </a:spcBef>
              <a:spcAft>
                <a:spcPts val="1200"/>
              </a:spcAft>
              <a:buClr>
                <a:srgbClr val="4F91CD"/>
              </a:buClr>
              <a:buSzPct val="90000"/>
              <a:buFont typeface="Wingdings" pitchFamily="2" charset="2"/>
              <a:buChar char="n"/>
              <a:tabLst/>
              <a:defRPr/>
            </a:pPr>
            <a:r>
              <a:rPr lang="en-US" dirty="0"/>
              <a:t>Bullet level 1</a:t>
            </a:r>
          </a:p>
          <a:p>
            <a:pPr lvl="1"/>
            <a:r>
              <a:rPr lang="en-US" dirty="0"/>
              <a:t>Bullet level 2</a:t>
            </a:r>
          </a:p>
        </p:txBody>
      </p:sp>
    </p:spTree>
    <p:extLst>
      <p:ext uri="{BB962C8B-B14F-4D97-AF65-F5344CB8AC3E}">
        <p14:creationId xmlns:p14="http://schemas.microsoft.com/office/powerpoint/2010/main" val="2676806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tmp"/><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7400" y="76200"/>
            <a:ext cx="6629400" cy="9008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933300" y="6356350"/>
            <a:ext cx="3276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cxnSp>
        <p:nvCxnSpPr>
          <p:cNvPr id="7" name="Straight Connector 6"/>
          <p:cNvCxnSpPr/>
          <p:nvPr/>
        </p:nvCxnSpPr>
        <p:spPr>
          <a:xfrm flipH="1">
            <a:off x="2019242" y="975240"/>
            <a:ext cx="7124758" cy="0"/>
          </a:xfrm>
          <a:prstGeom prst="line">
            <a:avLst/>
          </a:prstGeom>
          <a:ln w="9525" cmpd="sng">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1828800" y="871195"/>
            <a:ext cx="211658" cy="211658"/>
          </a:xfrm>
          <a:prstGeom prst="ellipse">
            <a:avLst/>
          </a:prstGeom>
          <a:noFill/>
          <a:ln w="952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umSans Regular"/>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70226"/>
            <a:ext cx="1829856" cy="500874"/>
          </a:xfrm>
          <a:prstGeom prst="rect">
            <a:avLst/>
          </a:prstGeom>
        </p:spPr>
      </p:pic>
    </p:spTree>
    <p:extLst>
      <p:ext uri="{BB962C8B-B14F-4D97-AF65-F5344CB8AC3E}">
        <p14:creationId xmlns:p14="http://schemas.microsoft.com/office/powerpoint/2010/main" val="1788051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Lst>
  <p:hf sldNum="0" hdr="0" ftr="0" dt="0"/>
  <p:txStyles>
    <p:titleStyle>
      <a:lvl1pPr algn="l" defTabSz="914400" rtl="0" eaLnBrk="1" latinLnBrk="0" hangingPunct="1">
        <a:spcBef>
          <a:spcPct val="0"/>
        </a:spcBef>
        <a:buNone/>
        <a:defRPr sz="2800"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3200" dirty="0"/>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Screen Clipping"/>
          <p:cNvPicPr>
            <a:picLocks noChangeAspect="1"/>
          </p:cNvPicPr>
          <p:nvPr userDrawn="1"/>
        </p:nvPicPr>
        <p:blipFill rotWithShape="1">
          <a:blip r:embed="rId7">
            <a:extLst>
              <a:ext uri="{28A0092B-C50C-407E-A947-70E740481C1C}">
                <a14:useLocalDpi xmlns:a14="http://schemas.microsoft.com/office/drawing/2010/main" val="0"/>
              </a:ext>
            </a:extLst>
          </a:blip>
          <a:srcRect l="6100" t="7897"/>
          <a:stretch/>
        </p:blipFill>
        <p:spPr>
          <a:xfrm>
            <a:off x="6781801" y="459169"/>
            <a:ext cx="679501" cy="694944"/>
          </a:xfrm>
          <a:prstGeom prst="rect">
            <a:avLst/>
          </a:prstGeom>
        </p:spPr>
      </p:pic>
    </p:spTree>
    <p:extLst>
      <p:ext uri="{BB962C8B-B14F-4D97-AF65-F5344CB8AC3E}">
        <p14:creationId xmlns:p14="http://schemas.microsoft.com/office/powerpoint/2010/main" val="302941887"/>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p>
        </p:txBody>
      </p:sp>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21698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www.tasctest.com/"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hyperlink" Target="https://www.facebook.com/TheTascTest" TargetMode="External"/><Relationship Id="rId13" Type="http://schemas.openxmlformats.org/officeDocument/2006/relationships/hyperlink" Target="https://www.tasctest.today/h/i/196589340-real-talk-sarah-connors-tasc-test-story" TargetMode="External"/><Relationship Id="rId3" Type="http://schemas.openxmlformats.org/officeDocument/2006/relationships/hyperlink" Target="http://www.tasctest.com/" TargetMode="External"/><Relationship Id="rId7" Type="http://schemas.openxmlformats.org/officeDocument/2006/relationships/hyperlink" Target="https://drive.google.com/file/d/0B5WIZBlYi4OiVDkyczJKaGlLWEU/view?usp=sharing" TargetMode="External"/><Relationship Id="rId12" Type="http://schemas.openxmlformats.org/officeDocument/2006/relationships/hyperlink" Target="https://www.tasctest.today/h/i/177800148-test-center-spotlight-forsyth-tech-in-north-carolina"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s2720.t.en25.com/e/es.aspx?s=2720&amp;e=85459&amp;elq=566783a9264b4584963630350f651acb&amp;elqaid=1998&amp;elqat=1&amp;elqTrackId=9006bf4d99a54a5a8c20e728a3d517d0" TargetMode="External"/><Relationship Id="rId11" Type="http://schemas.openxmlformats.org/officeDocument/2006/relationships/hyperlink" Target="https://youtu.be/eNNhZ5EUYT0" TargetMode="External"/><Relationship Id="rId5" Type="http://schemas.openxmlformats.org/officeDocument/2006/relationships/hyperlink" Target="https://drive.google.com/file/d/0B2YkEwsfNUpCbmU1YlIzSE94ems/view?usp=sharing" TargetMode="External"/><Relationship Id="rId15" Type="http://schemas.openxmlformats.org/officeDocument/2006/relationships/image" Target="../media/image8.jpeg"/><Relationship Id="rId10" Type="http://schemas.openxmlformats.org/officeDocument/2006/relationships/hyperlink" Target="http://www.tasctest.com/blog.html" TargetMode="External"/><Relationship Id="rId4" Type="http://schemas.openxmlformats.org/officeDocument/2006/relationships/hyperlink" Target="http://www.tasctest.com/secured" TargetMode="External"/><Relationship Id="rId9" Type="http://schemas.openxmlformats.org/officeDocument/2006/relationships/hyperlink" Target="https://twitter.com/thetasctest" TargetMode="External"/><Relationship Id="rId14" Type="http://schemas.openxmlformats.org/officeDocument/2006/relationships/hyperlink" Target="http://ctbassessments.com/pdfs/Daniel-3.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24.tmp"/><Relationship Id="rId5" Type="http://schemas.openxmlformats.org/officeDocument/2006/relationships/image" Target="../media/image23.tmp"/><Relationship Id="rId4" Type="http://schemas.openxmlformats.org/officeDocument/2006/relationships/hyperlink" Target="https://wbte.drcedirect.com/TABE/portals/tabe"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31.tmp"/></Relationships>
</file>

<file path=ppt/slides/_rels/slide51.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41.tmp"/></Relationships>
</file>

<file path=ppt/slides/_rels/slide59.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image" Target="../media/image42.t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45.tmp"/><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tabetest.com/resources-2/testing-information/blue-prints/"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 Id="rId5" Type="http://schemas.openxmlformats.org/officeDocument/2006/relationships/hyperlink" Target="http://www.tabetest.com/resources-2/testing-information/online-tools-training/" TargetMode="External"/><Relationship Id="rId4" Type="http://schemas.openxmlformats.org/officeDocument/2006/relationships/hyperlink" Target="http://www.tabetest.com/resources-2/testing-information/tabe-1112-practice/"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mailto:dlevinson@datarecognitioncorp.com" TargetMode="External"/><Relationship Id="rId2" Type="http://schemas.openxmlformats.org/officeDocument/2006/relationships/hyperlink" Target="mailto:mjohnson@datarecognitioncorp.com"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32273" y="3810000"/>
            <a:ext cx="9144000" cy="2209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2800" kern="1200">
                <a:solidFill>
                  <a:srgbClr val="C00000"/>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a:noFill/>
                </a:ln>
                <a:solidFill>
                  <a:srgbClr val="C00000"/>
                </a:solidFill>
                <a:effectLst/>
                <a:uLnTx/>
                <a:uFillTx/>
                <a:latin typeface="+mj-lt"/>
                <a:ea typeface="+mj-ea"/>
                <a:cs typeface="+mj-cs"/>
              </a:rPr>
              <a:t>TASC Test Overview</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srgbClr val="C00000"/>
                </a:solidFill>
                <a:effectLst/>
                <a:uLnTx/>
                <a:uFillTx/>
                <a:latin typeface="+mj-lt"/>
                <a:ea typeface="+mj-ea"/>
                <a:cs typeface="+mj-cs"/>
              </a:rPr>
              <a:t/>
            </a:r>
            <a:br>
              <a:rPr kumimoji="0" lang="en-US" sz="3900" b="0" i="0" u="none" strike="noStrike" kern="1200" cap="none" spc="0" normalizeH="0" baseline="0" noProof="0" dirty="0">
                <a:ln>
                  <a:noFill/>
                </a:ln>
                <a:solidFill>
                  <a:srgbClr val="C00000"/>
                </a:solidFill>
                <a:effectLst/>
                <a:uLnTx/>
                <a:uFillTx/>
                <a:latin typeface="+mj-lt"/>
                <a:ea typeface="+mj-ea"/>
                <a:cs typeface="+mj-cs"/>
              </a:rPr>
            </a:br>
            <a:endParaRPr kumimoji="0" lang="en-US" sz="3900" b="0" i="0" u="none" strike="noStrike" kern="1200" cap="none" spc="0" normalizeH="0" baseline="0" noProof="0" dirty="0">
              <a:ln>
                <a:noFill/>
              </a:ln>
              <a:solidFill>
                <a:srgbClr val="C00000"/>
              </a:solidFill>
              <a:effectLst/>
              <a:uLnTx/>
              <a:uFillTx/>
              <a:latin typeface="+mj-lt"/>
              <a:ea typeface="+mj-ea"/>
              <a:cs typeface="+mj-cs"/>
            </a:endParaRPr>
          </a:p>
        </p:txBody>
      </p:sp>
      <p:sp>
        <p:nvSpPr>
          <p:cNvPr id="7" name="Subtitle 6"/>
          <p:cNvSpPr txBox="1">
            <a:spLocks/>
          </p:cNvSpPr>
          <p:nvPr/>
        </p:nvSpPr>
        <p:spPr>
          <a:xfrm>
            <a:off x="228600" y="5029200"/>
            <a:ext cx="91440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5060" y="1433587"/>
            <a:ext cx="4309334" cy="2340971"/>
          </a:xfrm>
          <a:prstGeom prst="rect">
            <a:avLst/>
          </a:prstGeom>
        </p:spPr>
      </p:pic>
    </p:spTree>
    <p:extLst>
      <p:ext uri="{BB962C8B-B14F-4D97-AF65-F5344CB8AC3E}">
        <p14:creationId xmlns:p14="http://schemas.microsoft.com/office/powerpoint/2010/main" val="794227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7205" y="520435"/>
            <a:ext cx="9144000" cy="990600"/>
          </a:xfrm>
          <a:prstGeom prst="rect">
            <a:avLst/>
          </a:prstGeom>
        </p:spPr>
        <p:txBody>
          <a:bodyPr>
            <a:normAutofit/>
          </a:bodyPr>
          <a:lstStyle>
            <a:lvl1pPr algn="l" defTabSz="914400" rtl="0" eaLnBrk="1" latinLnBrk="0" hangingPunct="1">
              <a:spcBef>
                <a:spcPct val="0"/>
              </a:spcBef>
              <a:buNone/>
              <a:defRPr sz="2800" kern="1200">
                <a:solidFill>
                  <a:srgbClr val="C00000"/>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22F65"/>
                </a:solidFill>
                <a:effectLst/>
                <a:uLnTx/>
                <a:uFillTx/>
                <a:latin typeface="Garamond"/>
                <a:ea typeface="+mj-ea"/>
                <a:cs typeface="Garamond"/>
              </a:rPr>
              <a:t>TASC GHI Testing Times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036702"/>
            <a:ext cx="1371600" cy="745098"/>
          </a:xfrm>
          <a:prstGeom prst="rect">
            <a:avLst/>
          </a:prstGeom>
        </p:spPr>
      </p:pic>
      <p:graphicFrame>
        <p:nvGraphicFramePr>
          <p:cNvPr id="5" name="Table 4"/>
          <p:cNvGraphicFramePr>
            <a:graphicFrameLocks noGrp="1"/>
          </p:cNvGraphicFramePr>
          <p:nvPr>
            <p:extLst/>
          </p:nvPr>
        </p:nvGraphicFramePr>
        <p:xfrm>
          <a:off x="457200" y="1676400"/>
          <a:ext cx="8153400" cy="3953378"/>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685802">
                <a:tc>
                  <a:txBody>
                    <a:bodyPr/>
                    <a:lstStyle/>
                    <a:p>
                      <a:pPr algn="ctr"/>
                      <a:r>
                        <a:rPr lang="en-US" dirty="0"/>
                        <a:t>Subject</a:t>
                      </a:r>
                    </a:p>
                  </a:txBody>
                  <a:tcPr anchor="ctr"/>
                </a:tc>
                <a:tc>
                  <a:txBody>
                    <a:bodyPr/>
                    <a:lstStyle/>
                    <a:p>
                      <a:pPr algn="ctr"/>
                      <a:r>
                        <a:rPr lang="en-US" dirty="0"/>
                        <a:t>English</a:t>
                      </a:r>
                      <a:r>
                        <a:rPr lang="en-US" baseline="0" dirty="0"/>
                        <a:t> and Spanish Testing Time in Minutes</a:t>
                      </a:r>
                      <a:endParaRPr lang="en-US" dirty="0"/>
                    </a:p>
                  </a:txBody>
                  <a:tcPr anchor="ctr"/>
                </a:tc>
                <a:extLst>
                  <a:ext uri="{0D108BD9-81ED-4DB2-BD59-A6C34878D82A}">
                    <a16:rowId xmlns:a16="http://schemas.microsoft.com/office/drawing/2014/main" val="10000"/>
                  </a:ext>
                </a:extLst>
              </a:tr>
              <a:tr h="496854">
                <a:tc>
                  <a:txBody>
                    <a:bodyPr/>
                    <a:lstStyle/>
                    <a:p>
                      <a:r>
                        <a:rPr lang="en-US" dirty="0"/>
                        <a:t>Mathematics Part I (calculator)</a:t>
                      </a:r>
                    </a:p>
                  </a:txBody>
                  <a:tcPr/>
                </a:tc>
                <a:tc>
                  <a:txBody>
                    <a:bodyPr/>
                    <a:lstStyle/>
                    <a:p>
                      <a:pPr algn="ctr"/>
                      <a:r>
                        <a:rPr lang="en-US" dirty="0"/>
                        <a:t>55</a:t>
                      </a:r>
                    </a:p>
                  </a:txBody>
                  <a:tcPr/>
                </a:tc>
                <a:extLst>
                  <a:ext uri="{0D108BD9-81ED-4DB2-BD59-A6C34878D82A}">
                    <a16:rowId xmlns:a16="http://schemas.microsoft.com/office/drawing/2014/main" val="10001"/>
                  </a:ext>
                </a:extLst>
              </a:tr>
              <a:tr h="496854">
                <a:tc>
                  <a:txBody>
                    <a:bodyPr/>
                    <a:lstStyle/>
                    <a:p>
                      <a:r>
                        <a:rPr lang="en-US" dirty="0"/>
                        <a:t>Mathematics Part II (non-calculator)</a:t>
                      </a:r>
                    </a:p>
                  </a:txBody>
                  <a:tcPr/>
                </a:tc>
                <a:tc>
                  <a:txBody>
                    <a:bodyPr/>
                    <a:lstStyle/>
                    <a:p>
                      <a:pPr algn="ctr"/>
                      <a:r>
                        <a:rPr lang="en-US" dirty="0"/>
                        <a:t>50</a:t>
                      </a:r>
                    </a:p>
                  </a:txBody>
                  <a:tcPr/>
                </a:tc>
                <a:extLst>
                  <a:ext uri="{0D108BD9-81ED-4DB2-BD59-A6C34878D82A}">
                    <a16:rowId xmlns:a16="http://schemas.microsoft.com/office/drawing/2014/main" val="10002"/>
                  </a:ext>
                </a:extLst>
              </a:tr>
              <a:tr h="496854">
                <a:tc>
                  <a:txBody>
                    <a:bodyPr/>
                    <a:lstStyle/>
                    <a:p>
                      <a:r>
                        <a:rPr lang="en-US" dirty="0"/>
                        <a:t>Reading</a:t>
                      </a:r>
                    </a:p>
                  </a:txBody>
                  <a:tcPr/>
                </a:tc>
                <a:tc>
                  <a:txBody>
                    <a:bodyPr/>
                    <a:lstStyle/>
                    <a:p>
                      <a:pPr algn="ctr"/>
                      <a:r>
                        <a:rPr lang="en-US" dirty="0"/>
                        <a:t>85</a:t>
                      </a:r>
                    </a:p>
                  </a:txBody>
                  <a:tcPr/>
                </a:tc>
                <a:extLst>
                  <a:ext uri="{0D108BD9-81ED-4DB2-BD59-A6C34878D82A}">
                    <a16:rowId xmlns:a16="http://schemas.microsoft.com/office/drawing/2014/main" val="10003"/>
                  </a:ext>
                </a:extLst>
              </a:tr>
              <a:tr h="496854">
                <a:tc>
                  <a:txBody>
                    <a:bodyPr/>
                    <a:lstStyle/>
                    <a:p>
                      <a:r>
                        <a:rPr lang="en-US" dirty="0"/>
                        <a:t>Science (calculator)</a:t>
                      </a:r>
                    </a:p>
                  </a:txBody>
                  <a:tcPr/>
                </a:tc>
                <a:tc>
                  <a:txBody>
                    <a:bodyPr/>
                    <a:lstStyle/>
                    <a:p>
                      <a:pPr algn="ctr"/>
                      <a:r>
                        <a:rPr lang="en-US" dirty="0"/>
                        <a:t>75</a:t>
                      </a:r>
                    </a:p>
                  </a:txBody>
                  <a:tcPr/>
                </a:tc>
                <a:extLst>
                  <a:ext uri="{0D108BD9-81ED-4DB2-BD59-A6C34878D82A}">
                    <a16:rowId xmlns:a16="http://schemas.microsoft.com/office/drawing/2014/main" val="10004"/>
                  </a:ext>
                </a:extLst>
              </a:tr>
              <a:tr h="496854">
                <a:tc>
                  <a:txBody>
                    <a:bodyPr/>
                    <a:lstStyle/>
                    <a:p>
                      <a:r>
                        <a:rPr lang="en-US" dirty="0"/>
                        <a:t>Social Studies</a:t>
                      </a:r>
                    </a:p>
                  </a:txBody>
                  <a:tcPr/>
                </a:tc>
                <a:tc>
                  <a:txBody>
                    <a:bodyPr/>
                    <a:lstStyle/>
                    <a:p>
                      <a:pPr algn="ctr"/>
                      <a:r>
                        <a:rPr lang="en-US" dirty="0"/>
                        <a:t>75</a:t>
                      </a:r>
                    </a:p>
                  </a:txBody>
                  <a:tcPr/>
                </a:tc>
                <a:extLst>
                  <a:ext uri="{0D108BD9-81ED-4DB2-BD59-A6C34878D82A}">
                    <a16:rowId xmlns:a16="http://schemas.microsoft.com/office/drawing/2014/main" val="10005"/>
                  </a:ext>
                </a:extLst>
              </a:tr>
              <a:tr h="496854">
                <a:tc>
                  <a:txBody>
                    <a:bodyPr/>
                    <a:lstStyle/>
                    <a:p>
                      <a:r>
                        <a:rPr lang="en-US" dirty="0"/>
                        <a:t>Writing</a:t>
                      </a:r>
                    </a:p>
                  </a:txBody>
                  <a:tcPr/>
                </a:tc>
                <a:tc>
                  <a:txBody>
                    <a:bodyPr/>
                    <a:lstStyle/>
                    <a:p>
                      <a:pPr algn="ctr"/>
                      <a:r>
                        <a:rPr lang="en-US" dirty="0"/>
                        <a:t>110 (45 minutes of</a:t>
                      </a:r>
                      <a:r>
                        <a:rPr lang="en-US" baseline="0" dirty="0"/>
                        <a:t> this is for the essay portion)</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6975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7136" y="466498"/>
            <a:ext cx="4572000" cy="584775"/>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22F65"/>
                </a:solidFill>
                <a:effectLst/>
                <a:uLnTx/>
                <a:uFillTx/>
                <a:latin typeface="Garamond"/>
                <a:ea typeface="+mj-ea"/>
                <a:cs typeface="Garamond"/>
              </a:rPr>
              <a:t>TASC Item Types</a:t>
            </a:r>
          </a:p>
        </p:txBody>
      </p:sp>
      <p:graphicFrame>
        <p:nvGraphicFramePr>
          <p:cNvPr id="4" name="Table 3"/>
          <p:cNvGraphicFramePr>
            <a:graphicFrameLocks noGrp="1"/>
          </p:cNvGraphicFramePr>
          <p:nvPr>
            <p:extLst/>
          </p:nvPr>
        </p:nvGraphicFramePr>
        <p:xfrm>
          <a:off x="745864" y="1524000"/>
          <a:ext cx="7239000" cy="2763520"/>
        </p:xfrm>
        <a:graphic>
          <a:graphicData uri="http://schemas.openxmlformats.org/drawingml/2006/table">
            <a:tbl>
              <a:tblPr firstRow="1" bandRow="1">
                <a:tableStyleId>{5C22544A-7EE6-4342-B048-85BDC9FD1C3A}</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70840">
                <a:tc>
                  <a:txBody>
                    <a:bodyPr/>
                    <a:lstStyle/>
                    <a:p>
                      <a:r>
                        <a:rPr lang="en-US" dirty="0"/>
                        <a:t>Item Types</a:t>
                      </a:r>
                    </a:p>
                  </a:txBody>
                  <a:tcPr/>
                </a:tc>
                <a:tc>
                  <a:txBody>
                    <a:bodyPr/>
                    <a:lstStyle/>
                    <a:p>
                      <a:r>
                        <a:rPr lang="en-US" dirty="0"/>
                        <a:t>Subtests</a:t>
                      </a:r>
                    </a:p>
                  </a:txBody>
                  <a:tcPr/>
                </a:tc>
                <a:tc>
                  <a:txBody>
                    <a:bodyPr/>
                    <a:lstStyle/>
                    <a:p>
                      <a:r>
                        <a:rPr lang="en-US" dirty="0"/>
                        <a:t>Scoring</a:t>
                      </a:r>
                    </a:p>
                  </a:txBody>
                  <a:tcPr/>
                </a:tc>
                <a:extLst>
                  <a:ext uri="{0D108BD9-81ED-4DB2-BD59-A6C34878D82A}">
                    <a16:rowId xmlns:a16="http://schemas.microsoft.com/office/drawing/2014/main" val="10000"/>
                  </a:ext>
                </a:extLst>
              </a:tr>
              <a:tr h="370840">
                <a:tc>
                  <a:txBody>
                    <a:bodyPr/>
                    <a:lstStyle/>
                    <a:p>
                      <a:r>
                        <a:rPr lang="en-US" dirty="0"/>
                        <a:t>Selected-response</a:t>
                      </a:r>
                    </a:p>
                  </a:txBody>
                  <a:tcPr/>
                </a:tc>
                <a:tc>
                  <a:txBody>
                    <a:bodyPr/>
                    <a:lstStyle/>
                    <a:p>
                      <a:r>
                        <a:rPr lang="en-US" dirty="0"/>
                        <a:t>All subtests</a:t>
                      </a:r>
                    </a:p>
                  </a:txBody>
                  <a:tcPr/>
                </a:tc>
                <a:tc>
                  <a:txBody>
                    <a:bodyPr/>
                    <a:lstStyle/>
                    <a:p>
                      <a:r>
                        <a:rPr lang="en-US" dirty="0"/>
                        <a:t>Machine scored</a:t>
                      </a:r>
                    </a:p>
                  </a:txBody>
                  <a:tcPr/>
                </a:tc>
                <a:extLst>
                  <a:ext uri="{0D108BD9-81ED-4DB2-BD59-A6C34878D82A}">
                    <a16:rowId xmlns:a16="http://schemas.microsoft.com/office/drawing/2014/main" val="10001"/>
                  </a:ext>
                </a:extLst>
              </a:tr>
              <a:tr h="370840">
                <a:tc>
                  <a:txBody>
                    <a:bodyPr/>
                    <a:lstStyle/>
                    <a:p>
                      <a:r>
                        <a:rPr lang="en-US" dirty="0"/>
                        <a:t>Writing prompt</a:t>
                      </a:r>
                    </a:p>
                  </a:txBody>
                  <a:tcPr/>
                </a:tc>
                <a:tc>
                  <a:txBody>
                    <a:bodyPr/>
                    <a:lstStyle/>
                    <a:p>
                      <a:r>
                        <a:rPr lang="en-US" dirty="0"/>
                        <a:t>Writing subtest</a:t>
                      </a:r>
                    </a:p>
                  </a:txBody>
                  <a:tcPr/>
                </a:tc>
                <a:tc>
                  <a:txBody>
                    <a:bodyPr/>
                    <a:lstStyle/>
                    <a:p>
                      <a:r>
                        <a:rPr lang="en-US" dirty="0"/>
                        <a:t>Hand scored</a:t>
                      </a:r>
                    </a:p>
                  </a:txBody>
                  <a:tcPr/>
                </a:tc>
                <a:extLst>
                  <a:ext uri="{0D108BD9-81ED-4DB2-BD59-A6C34878D82A}">
                    <a16:rowId xmlns:a16="http://schemas.microsoft.com/office/drawing/2014/main" val="10002"/>
                  </a:ext>
                </a:extLst>
              </a:tr>
              <a:tr h="370840">
                <a:tc>
                  <a:txBody>
                    <a:bodyPr/>
                    <a:lstStyle/>
                    <a:p>
                      <a:r>
                        <a:rPr lang="en-US" dirty="0"/>
                        <a:t>Gridded-response</a:t>
                      </a:r>
                    </a:p>
                  </a:txBody>
                  <a:tcPr/>
                </a:tc>
                <a:tc>
                  <a:txBody>
                    <a:bodyPr/>
                    <a:lstStyle/>
                    <a:p>
                      <a:r>
                        <a:rPr lang="en-US" dirty="0"/>
                        <a:t>Math subtest</a:t>
                      </a:r>
                    </a:p>
                  </a:txBody>
                  <a:tcPr/>
                </a:tc>
                <a:tc>
                  <a:txBody>
                    <a:bodyPr/>
                    <a:lstStyle/>
                    <a:p>
                      <a:r>
                        <a:rPr lang="en-US" dirty="0"/>
                        <a:t>Machine scored</a:t>
                      </a:r>
                    </a:p>
                  </a:txBody>
                  <a:tcPr/>
                </a:tc>
                <a:extLst>
                  <a:ext uri="{0D108BD9-81ED-4DB2-BD59-A6C34878D82A}">
                    <a16:rowId xmlns:a16="http://schemas.microsoft.com/office/drawing/2014/main" val="10004"/>
                  </a:ext>
                </a:extLst>
              </a:tr>
              <a:tr h="370840">
                <a:tc>
                  <a:txBody>
                    <a:bodyPr/>
                    <a:lstStyle/>
                    <a:p>
                      <a:r>
                        <a:rPr lang="en-US" dirty="0"/>
                        <a:t>Technology-enhanced*</a:t>
                      </a:r>
                    </a:p>
                  </a:txBody>
                  <a:tcPr/>
                </a:tc>
                <a:tc>
                  <a:txBody>
                    <a:bodyPr/>
                    <a:lstStyle/>
                    <a:p>
                      <a:r>
                        <a:rPr lang="en-US" dirty="0"/>
                        <a:t>All computer-based subtests</a:t>
                      </a:r>
                    </a:p>
                  </a:txBody>
                  <a:tcPr/>
                </a:tc>
                <a:tc>
                  <a:txBody>
                    <a:bodyPr/>
                    <a:lstStyle/>
                    <a:p>
                      <a:r>
                        <a:rPr lang="en-US" dirty="0"/>
                        <a:t>Machine scored</a:t>
                      </a:r>
                    </a:p>
                  </a:txBody>
                  <a:tcPr/>
                </a:tc>
                <a:extLst>
                  <a:ext uri="{0D108BD9-81ED-4DB2-BD59-A6C34878D82A}">
                    <a16:rowId xmlns:a16="http://schemas.microsoft.com/office/drawing/2014/main" val="10005"/>
                  </a:ext>
                </a:extLst>
              </a:tr>
              <a:tr h="370840">
                <a:tc>
                  <a:txBody>
                    <a:bodyPr/>
                    <a:lstStyle/>
                    <a:p>
                      <a:r>
                        <a:rPr lang="en-US" dirty="0"/>
                        <a:t>TE Twin</a:t>
                      </a:r>
                    </a:p>
                  </a:txBody>
                  <a:tcPr/>
                </a:tc>
                <a:tc>
                  <a:txBody>
                    <a:bodyPr/>
                    <a:lstStyle/>
                    <a:p>
                      <a:r>
                        <a:rPr lang="en-US" dirty="0"/>
                        <a:t>All paper-based subtests</a:t>
                      </a:r>
                    </a:p>
                  </a:txBody>
                  <a:tcPr/>
                </a:tc>
                <a:tc>
                  <a:txBody>
                    <a:bodyPr/>
                    <a:lstStyle/>
                    <a:p>
                      <a:r>
                        <a:rPr lang="en-US" dirty="0"/>
                        <a:t>Machine scored</a:t>
                      </a:r>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762000" y="4648200"/>
            <a:ext cx="3681136" cy="120032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*Technology-enhanced item types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Drag and drop</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Multiple correct response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Evidence-based selected response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036702"/>
            <a:ext cx="1371600" cy="745098"/>
          </a:xfrm>
          <a:prstGeom prst="rect">
            <a:avLst/>
          </a:prstGeom>
        </p:spPr>
      </p:pic>
    </p:spTree>
    <p:extLst>
      <p:ext uri="{BB962C8B-B14F-4D97-AF65-F5344CB8AC3E}">
        <p14:creationId xmlns:p14="http://schemas.microsoft.com/office/powerpoint/2010/main" val="2190389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14400" y="409353"/>
            <a:ext cx="9144000" cy="990600"/>
          </a:xfrm>
          <a:prstGeom prst="rect">
            <a:avLst/>
          </a:prstGeom>
        </p:spPr>
        <p:txBody>
          <a:bodyPr>
            <a:normAutofit/>
          </a:bodyPr>
          <a:lstStyle>
            <a:lvl1pPr algn="l" defTabSz="914400" rtl="0" eaLnBrk="1" latinLnBrk="0" hangingPunct="1">
              <a:spcBef>
                <a:spcPct val="0"/>
              </a:spcBef>
              <a:buNone/>
              <a:defRPr sz="2800" kern="1200">
                <a:solidFill>
                  <a:srgbClr val="C00000"/>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22F65"/>
                </a:solidFill>
                <a:effectLst/>
                <a:uLnTx/>
                <a:uFillTx/>
                <a:latin typeface="Garamond"/>
                <a:ea typeface="+mj-ea"/>
                <a:cs typeface="Garamond"/>
              </a:rPr>
              <a:t>Item Counts by Item Type - GHI</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036702"/>
            <a:ext cx="1371600" cy="74509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81201678"/>
              </p:ext>
            </p:extLst>
          </p:nvPr>
        </p:nvGraphicFramePr>
        <p:xfrm>
          <a:off x="838199" y="1371600"/>
          <a:ext cx="7048501" cy="4343400"/>
        </p:xfrm>
        <a:graphic>
          <a:graphicData uri="http://schemas.openxmlformats.org/drawingml/2006/table">
            <a:tbl>
              <a:tblPr firstRow="1" bandRow="1">
                <a:tableStyleId>{5C22544A-7EE6-4342-B048-85BDC9FD1C3A}</a:tableStyleId>
              </a:tblPr>
              <a:tblGrid>
                <a:gridCol w="1496330">
                  <a:extLst>
                    <a:ext uri="{9D8B030D-6E8A-4147-A177-3AD203B41FA5}">
                      <a16:colId xmlns:a16="http://schemas.microsoft.com/office/drawing/2014/main" val="20000"/>
                    </a:ext>
                  </a:extLst>
                </a:gridCol>
                <a:gridCol w="708788">
                  <a:extLst>
                    <a:ext uri="{9D8B030D-6E8A-4147-A177-3AD203B41FA5}">
                      <a16:colId xmlns:a16="http://schemas.microsoft.com/office/drawing/2014/main" val="20001"/>
                    </a:ext>
                  </a:extLst>
                </a:gridCol>
                <a:gridCol w="630034">
                  <a:extLst>
                    <a:ext uri="{9D8B030D-6E8A-4147-A177-3AD203B41FA5}">
                      <a16:colId xmlns:a16="http://schemas.microsoft.com/office/drawing/2014/main" val="20002"/>
                    </a:ext>
                  </a:extLst>
                </a:gridCol>
                <a:gridCol w="1417575">
                  <a:extLst>
                    <a:ext uri="{9D8B030D-6E8A-4147-A177-3AD203B41FA5}">
                      <a16:colId xmlns:a16="http://schemas.microsoft.com/office/drawing/2014/main" val="20003"/>
                    </a:ext>
                  </a:extLst>
                </a:gridCol>
                <a:gridCol w="1260067">
                  <a:extLst>
                    <a:ext uri="{9D8B030D-6E8A-4147-A177-3AD203B41FA5}">
                      <a16:colId xmlns:a16="http://schemas.microsoft.com/office/drawing/2014/main" val="20004"/>
                    </a:ext>
                  </a:extLst>
                </a:gridCol>
                <a:gridCol w="1535707">
                  <a:extLst>
                    <a:ext uri="{9D8B030D-6E8A-4147-A177-3AD203B41FA5}">
                      <a16:colId xmlns:a16="http://schemas.microsoft.com/office/drawing/2014/main" val="20006"/>
                    </a:ext>
                  </a:extLst>
                </a:gridCol>
              </a:tblGrid>
              <a:tr h="1114600">
                <a:tc>
                  <a:txBody>
                    <a:bodyPr/>
                    <a:lstStyle/>
                    <a:p>
                      <a:r>
                        <a:rPr lang="en-US" dirty="0"/>
                        <a:t>Subject</a:t>
                      </a:r>
                    </a:p>
                  </a:txBody>
                  <a:tcPr anchor="ctr"/>
                </a:tc>
                <a:tc>
                  <a:txBody>
                    <a:bodyPr/>
                    <a:lstStyle/>
                    <a:p>
                      <a:r>
                        <a:rPr lang="en-US" dirty="0"/>
                        <a:t>MC</a:t>
                      </a:r>
                    </a:p>
                  </a:txBody>
                  <a:tcPr anchor="ctr"/>
                </a:tc>
                <a:tc>
                  <a:txBody>
                    <a:bodyPr/>
                    <a:lstStyle/>
                    <a:p>
                      <a:r>
                        <a:rPr lang="en-US" dirty="0"/>
                        <a:t>GR </a:t>
                      </a:r>
                    </a:p>
                  </a:txBody>
                  <a:tcPr anchor="ctr"/>
                </a:tc>
                <a:tc>
                  <a:txBody>
                    <a:bodyPr/>
                    <a:lstStyle/>
                    <a:p>
                      <a:r>
                        <a:rPr lang="en-US" dirty="0"/>
                        <a:t>TE 1-point</a:t>
                      </a:r>
                    </a:p>
                  </a:txBody>
                  <a:tcPr anchor="ctr"/>
                </a:tc>
                <a:tc>
                  <a:txBody>
                    <a:bodyPr/>
                    <a:lstStyle/>
                    <a:p>
                      <a:r>
                        <a:rPr lang="en-US" dirty="0"/>
                        <a:t>TE 2-point</a:t>
                      </a:r>
                    </a:p>
                  </a:txBody>
                  <a:tcPr anchor="ctr"/>
                </a:tc>
                <a:tc>
                  <a:txBody>
                    <a:bodyPr/>
                    <a:lstStyle/>
                    <a:p>
                      <a:r>
                        <a:rPr lang="en-US" dirty="0"/>
                        <a:t>ECR Items</a:t>
                      </a:r>
                    </a:p>
                  </a:txBody>
                  <a:tcPr anchor="ctr"/>
                </a:tc>
                <a:extLst>
                  <a:ext uri="{0D108BD9-81ED-4DB2-BD59-A6C34878D82A}">
                    <a16:rowId xmlns:a16="http://schemas.microsoft.com/office/drawing/2014/main" val="10000"/>
                  </a:ext>
                </a:extLst>
              </a:tr>
              <a:tr h="645760">
                <a:tc>
                  <a:txBody>
                    <a:bodyPr/>
                    <a:lstStyle/>
                    <a:p>
                      <a:r>
                        <a:rPr lang="en-US" dirty="0"/>
                        <a:t>Mathematics</a:t>
                      </a:r>
                    </a:p>
                  </a:txBody>
                  <a:tcPr anchor="ctr"/>
                </a:tc>
                <a:tc>
                  <a:txBody>
                    <a:bodyPr/>
                    <a:lstStyle/>
                    <a:p>
                      <a:pPr algn="ctr"/>
                      <a:r>
                        <a:rPr lang="en-US" dirty="0"/>
                        <a:t>43</a:t>
                      </a:r>
                    </a:p>
                  </a:txBody>
                  <a:tcPr anchor="ctr"/>
                </a:tc>
                <a:tc>
                  <a:txBody>
                    <a:bodyPr/>
                    <a:lstStyle/>
                    <a:p>
                      <a:pPr algn="ctr"/>
                      <a:r>
                        <a:rPr lang="en-US" dirty="0"/>
                        <a:t>12</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n/a</a:t>
                      </a:r>
                    </a:p>
                  </a:txBody>
                  <a:tcPr anchor="ctr"/>
                </a:tc>
                <a:extLst>
                  <a:ext uri="{0D108BD9-81ED-4DB2-BD59-A6C34878D82A}">
                    <a16:rowId xmlns:a16="http://schemas.microsoft.com/office/drawing/2014/main" val="10001"/>
                  </a:ext>
                </a:extLst>
              </a:tr>
              <a:tr h="645760">
                <a:tc>
                  <a:txBody>
                    <a:bodyPr/>
                    <a:lstStyle/>
                    <a:p>
                      <a:r>
                        <a:rPr lang="en-US" dirty="0"/>
                        <a:t>Reading</a:t>
                      </a:r>
                    </a:p>
                  </a:txBody>
                  <a:tcPr anchor="ctr"/>
                </a:tc>
                <a:tc>
                  <a:txBody>
                    <a:bodyPr/>
                    <a:lstStyle/>
                    <a:p>
                      <a:pPr algn="ctr"/>
                      <a:r>
                        <a:rPr lang="en-US" dirty="0"/>
                        <a:t>48</a:t>
                      </a:r>
                    </a:p>
                  </a:txBody>
                  <a:tcPr anchor="ctr"/>
                </a:tc>
                <a:tc>
                  <a:txBody>
                    <a:bodyPr/>
                    <a:lstStyle/>
                    <a:p>
                      <a:pPr algn="ctr"/>
                      <a:r>
                        <a:rPr lang="en-US" dirty="0"/>
                        <a:t>n/a</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n/a</a:t>
                      </a:r>
                    </a:p>
                  </a:txBody>
                  <a:tcPr anchor="ctr"/>
                </a:tc>
                <a:extLst>
                  <a:ext uri="{0D108BD9-81ED-4DB2-BD59-A6C34878D82A}">
                    <a16:rowId xmlns:a16="http://schemas.microsoft.com/office/drawing/2014/main" val="10002"/>
                  </a:ext>
                </a:extLst>
              </a:tr>
              <a:tr h="645760">
                <a:tc>
                  <a:txBody>
                    <a:bodyPr/>
                    <a:lstStyle/>
                    <a:p>
                      <a:r>
                        <a:rPr lang="en-US" dirty="0"/>
                        <a:t>Science</a:t>
                      </a:r>
                    </a:p>
                  </a:txBody>
                  <a:tcPr anchor="ctr"/>
                </a:tc>
                <a:tc>
                  <a:txBody>
                    <a:bodyPr/>
                    <a:lstStyle/>
                    <a:p>
                      <a:pPr algn="ctr"/>
                      <a:r>
                        <a:rPr lang="en-US" dirty="0"/>
                        <a:t>48</a:t>
                      </a:r>
                    </a:p>
                  </a:txBody>
                  <a:tcPr anchor="ctr"/>
                </a:tc>
                <a:tc>
                  <a:txBody>
                    <a:bodyPr/>
                    <a:lstStyle/>
                    <a:p>
                      <a:pPr algn="ctr"/>
                      <a:r>
                        <a:rPr lang="en-US" dirty="0"/>
                        <a:t>n/a</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n/a</a:t>
                      </a:r>
                    </a:p>
                  </a:txBody>
                  <a:tcPr anchor="ctr"/>
                </a:tc>
                <a:extLst>
                  <a:ext uri="{0D108BD9-81ED-4DB2-BD59-A6C34878D82A}">
                    <a16:rowId xmlns:a16="http://schemas.microsoft.com/office/drawing/2014/main" val="10003"/>
                  </a:ext>
                </a:extLst>
              </a:tr>
              <a:tr h="645760">
                <a:tc>
                  <a:txBody>
                    <a:bodyPr/>
                    <a:lstStyle/>
                    <a:p>
                      <a:r>
                        <a:rPr lang="en-US" dirty="0"/>
                        <a:t>Social Studies</a:t>
                      </a:r>
                    </a:p>
                  </a:txBody>
                  <a:tcPr anchor="ctr"/>
                </a:tc>
                <a:tc>
                  <a:txBody>
                    <a:bodyPr/>
                    <a:lstStyle/>
                    <a:p>
                      <a:pPr algn="ctr"/>
                      <a:r>
                        <a:rPr lang="en-US" dirty="0"/>
                        <a:t>46</a:t>
                      </a:r>
                    </a:p>
                  </a:txBody>
                  <a:tcPr anchor="ctr"/>
                </a:tc>
                <a:tc>
                  <a:txBody>
                    <a:bodyPr/>
                    <a:lstStyle/>
                    <a:p>
                      <a:pPr algn="ctr"/>
                      <a:r>
                        <a:rPr lang="en-US" dirty="0"/>
                        <a:t>n/a</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n/a</a:t>
                      </a:r>
                    </a:p>
                  </a:txBody>
                  <a:tcPr anchor="ctr"/>
                </a:tc>
                <a:extLst>
                  <a:ext uri="{0D108BD9-81ED-4DB2-BD59-A6C34878D82A}">
                    <a16:rowId xmlns:a16="http://schemas.microsoft.com/office/drawing/2014/main" val="10004"/>
                  </a:ext>
                </a:extLst>
              </a:tr>
              <a:tr h="645760">
                <a:tc>
                  <a:txBody>
                    <a:bodyPr/>
                    <a:lstStyle/>
                    <a:p>
                      <a:r>
                        <a:rPr lang="en-US" dirty="0"/>
                        <a:t>Writing</a:t>
                      </a:r>
                    </a:p>
                  </a:txBody>
                  <a:tcPr anchor="ctr"/>
                </a:tc>
                <a:tc>
                  <a:txBody>
                    <a:bodyPr/>
                    <a:lstStyle/>
                    <a:p>
                      <a:pPr algn="ctr"/>
                      <a:r>
                        <a:rPr lang="en-US" dirty="0"/>
                        <a:t>47</a:t>
                      </a:r>
                    </a:p>
                  </a:txBody>
                  <a:tcPr anchor="ctr"/>
                </a:tc>
                <a:tc>
                  <a:txBody>
                    <a:bodyPr/>
                    <a:lstStyle/>
                    <a:p>
                      <a:pPr algn="ctr"/>
                      <a:r>
                        <a:rPr lang="en-US" dirty="0"/>
                        <a:t>n/a</a:t>
                      </a:r>
                    </a:p>
                  </a:txBody>
                  <a:tcPr anchor="ctr"/>
                </a:tc>
                <a:tc>
                  <a:txBody>
                    <a:bodyPr/>
                    <a:lstStyle/>
                    <a:p>
                      <a:pPr algn="ctr"/>
                      <a:r>
                        <a:rPr lang="en-US" dirty="0"/>
                        <a:t>2</a:t>
                      </a:r>
                    </a:p>
                  </a:txBody>
                  <a:tcPr anchor="ctr"/>
                </a:tc>
                <a:tc>
                  <a:txBody>
                    <a:bodyPr/>
                    <a:lstStyle/>
                    <a:p>
                      <a:pPr algn="ctr"/>
                      <a:r>
                        <a:rPr lang="en-US" dirty="0"/>
                        <a:t>1</a:t>
                      </a:r>
                    </a:p>
                  </a:txBody>
                  <a:tcPr anchor="ctr"/>
                </a:tc>
                <a:tc>
                  <a:txBody>
                    <a:bodyPr/>
                    <a:lstStyle/>
                    <a:p>
                      <a:pPr algn="ctr"/>
                      <a:r>
                        <a:rPr lang="en-US" dirty="0"/>
                        <a:t>1</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74495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9144000" cy="990600"/>
          </a:xfrm>
        </p:spPr>
        <p:txBody>
          <a:bodyPr>
            <a:normAutofit/>
          </a:bodyPr>
          <a:lstStyle/>
          <a:p>
            <a:pPr algn="ctr"/>
            <a:r>
              <a:rPr lang="en-US" sz="3200" b="1" dirty="0"/>
              <a:t>TASC Cut Scores</a:t>
            </a:r>
          </a:p>
        </p:txBody>
      </p:sp>
      <p:graphicFrame>
        <p:nvGraphicFramePr>
          <p:cNvPr id="5" name="Content Placeholder 4"/>
          <p:cNvGraphicFramePr>
            <a:graphicFrameLocks noGrp="1"/>
          </p:cNvGraphicFramePr>
          <p:nvPr>
            <p:ph idx="1"/>
            <p:extLst/>
          </p:nvPr>
        </p:nvGraphicFramePr>
        <p:xfrm>
          <a:off x="457200" y="1371600"/>
          <a:ext cx="8229600" cy="30378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a:t>Subject</a:t>
                      </a:r>
                    </a:p>
                  </a:txBody>
                  <a:tcPr/>
                </a:tc>
                <a:tc>
                  <a:txBody>
                    <a:bodyPr/>
                    <a:lstStyle/>
                    <a:p>
                      <a:r>
                        <a:rPr lang="en-US" dirty="0"/>
                        <a:t>Passing Score</a:t>
                      </a:r>
                    </a:p>
                  </a:txBody>
                  <a:tcPr/>
                </a:tc>
                <a:tc>
                  <a:txBody>
                    <a:bodyPr/>
                    <a:lstStyle/>
                    <a:p>
                      <a:r>
                        <a:rPr lang="en-US" dirty="0"/>
                        <a:t>Distinguished Achievement Score</a:t>
                      </a:r>
                    </a:p>
                  </a:txBody>
                  <a:tcPr/>
                </a:tc>
                <a:extLst>
                  <a:ext uri="{0D108BD9-81ED-4DB2-BD59-A6C34878D82A}">
                    <a16:rowId xmlns:a16="http://schemas.microsoft.com/office/drawing/2014/main" val="10000"/>
                  </a:ext>
                </a:extLst>
              </a:tr>
              <a:tr h="370840">
                <a:tc>
                  <a:txBody>
                    <a:bodyPr/>
                    <a:lstStyle/>
                    <a:p>
                      <a:r>
                        <a:rPr lang="en-US" dirty="0"/>
                        <a:t>Language Arts Reading</a:t>
                      </a:r>
                    </a:p>
                  </a:txBody>
                  <a:tcPr/>
                </a:tc>
                <a:tc>
                  <a:txBody>
                    <a:bodyPr/>
                    <a:lstStyle/>
                    <a:p>
                      <a:r>
                        <a:rPr lang="en-US" dirty="0"/>
                        <a:t>500</a:t>
                      </a:r>
                    </a:p>
                  </a:txBody>
                  <a:tcPr/>
                </a:tc>
                <a:tc>
                  <a:txBody>
                    <a:bodyPr/>
                    <a:lstStyle/>
                    <a:p>
                      <a:r>
                        <a:rPr lang="en-US" dirty="0"/>
                        <a:t>580</a:t>
                      </a:r>
                    </a:p>
                  </a:txBody>
                  <a:tcPr/>
                </a:tc>
                <a:extLst>
                  <a:ext uri="{0D108BD9-81ED-4DB2-BD59-A6C34878D82A}">
                    <a16:rowId xmlns:a16="http://schemas.microsoft.com/office/drawing/2014/main" val="10001"/>
                  </a:ext>
                </a:extLst>
              </a:tr>
              <a:tr h="370840">
                <a:tc>
                  <a:txBody>
                    <a:bodyPr/>
                    <a:lstStyle/>
                    <a:p>
                      <a:r>
                        <a:rPr lang="en-US" dirty="0"/>
                        <a:t>Mathematics</a:t>
                      </a:r>
                    </a:p>
                  </a:txBody>
                  <a:tcPr/>
                </a:tc>
                <a:tc>
                  <a:txBody>
                    <a:bodyPr/>
                    <a:lstStyle/>
                    <a:p>
                      <a:r>
                        <a:rPr lang="en-US" dirty="0"/>
                        <a:t>500</a:t>
                      </a:r>
                    </a:p>
                  </a:txBody>
                  <a:tcPr/>
                </a:tc>
                <a:tc>
                  <a:txBody>
                    <a:bodyPr/>
                    <a:lstStyle/>
                    <a:p>
                      <a:r>
                        <a:rPr lang="en-US" dirty="0"/>
                        <a:t>560</a:t>
                      </a:r>
                    </a:p>
                  </a:txBody>
                  <a:tcPr/>
                </a:tc>
                <a:extLst>
                  <a:ext uri="{0D108BD9-81ED-4DB2-BD59-A6C34878D82A}">
                    <a16:rowId xmlns:a16="http://schemas.microsoft.com/office/drawing/2014/main" val="10002"/>
                  </a:ext>
                </a:extLst>
              </a:tr>
              <a:tr h="370840">
                <a:tc>
                  <a:txBody>
                    <a:bodyPr/>
                    <a:lstStyle/>
                    <a:p>
                      <a:r>
                        <a:rPr lang="en-US" dirty="0"/>
                        <a:t>Language Arts Writing</a:t>
                      </a:r>
                    </a:p>
                  </a:txBody>
                  <a:tcPr/>
                </a:tc>
                <a:tc>
                  <a:txBody>
                    <a:bodyPr/>
                    <a:lstStyle/>
                    <a:p>
                      <a:r>
                        <a:rPr lang="en-US" dirty="0"/>
                        <a:t>500 and at least a 2 out of 8 on the Writing Prompt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560 and at least a 6 out of 8 on the Writing Prompt</a:t>
                      </a:r>
                    </a:p>
                  </a:txBody>
                  <a:tcPr/>
                </a:tc>
                <a:extLst>
                  <a:ext uri="{0D108BD9-81ED-4DB2-BD59-A6C34878D82A}">
                    <a16:rowId xmlns:a16="http://schemas.microsoft.com/office/drawing/2014/main" val="10003"/>
                  </a:ext>
                </a:extLst>
              </a:tr>
              <a:tr h="370840">
                <a:tc>
                  <a:txBody>
                    <a:bodyPr/>
                    <a:lstStyle/>
                    <a:p>
                      <a:r>
                        <a:rPr lang="en-US" dirty="0"/>
                        <a:t>Science</a:t>
                      </a:r>
                    </a:p>
                  </a:txBody>
                  <a:tcPr/>
                </a:tc>
                <a:tc>
                  <a:txBody>
                    <a:bodyPr/>
                    <a:lstStyle/>
                    <a:p>
                      <a:r>
                        <a:rPr lang="en-US" dirty="0"/>
                        <a:t>500</a:t>
                      </a:r>
                    </a:p>
                  </a:txBody>
                  <a:tcPr/>
                </a:tc>
                <a:tc>
                  <a:txBody>
                    <a:bodyPr/>
                    <a:lstStyle/>
                    <a:p>
                      <a:r>
                        <a:rPr lang="en-US" dirty="0"/>
                        <a:t>N/A</a:t>
                      </a:r>
                    </a:p>
                  </a:txBody>
                  <a:tcPr/>
                </a:tc>
                <a:extLst>
                  <a:ext uri="{0D108BD9-81ED-4DB2-BD59-A6C34878D82A}">
                    <a16:rowId xmlns:a16="http://schemas.microsoft.com/office/drawing/2014/main" val="10004"/>
                  </a:ext>
                </a:extLst>
              </a:tr>
              <a:tr h="370840">
                <a:tc>
                  <a:txBody>
                    <a:bodyPr/>
                    <a:lstStyle/>
                    <a:p>
                      <a:r>
                        <a:rPr lang="en-US" dirty="0"/>
                        <a:t>Social Studies</a:t>
                      </a:r>
                    </a:p>
                  </a:txBody>
                  <a:tcPr/>
                </a:tc>
                <a:tc>
                  <a:txBody>
                    <a:bodyPr/>
                    <a:lstStyle/>
                    <a:p>
                      <a:r>
                        <a:rPr lang="en-US" dirty="0"/>
                        <a:t>500</a:t>
                      </a:r>
                    </a:p>
                  </a:txBody>
                  <a:tcPr/>
                </a:tc>
                <a:tc>
                  <a:txBody>
                    <a:bodyPr/>
                    <a:lstStyle/>
                    <a:p>
                      <a:r>
                        <a:rPr lang="en-US" dirty="0"/>
                        <a:t>N/A</a:t>
                      </a:r>
                    </a:p>
                  </a:txBody>
                  <a:tcPr/>
                </a:tc>
                <a:extLst>
                  <a:ext uri="{0D108BD9-81ED-4DB2-BD59-A6C34878D82A}">
                    <a16:rowId xmlns:a16="http://schemas.microsoft.com/office/drawing/2014/main" val="10005"/>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036702"/>
            <a:ext cx="1371600" cy="745098"/>
          </a:xfrm>
          <a:prstGeom prst="rect">
            <a:avLst/>
          </a:prstGeom>
        </p:spPr>
      </p:pic>
    </p:spTree>
    <p:extLst>
      <p:ext uri="{BB962C8B-B14F-4D97-AF65-F5344CB8AC3E}">
        <p14:creationId xmlns:p14="http://schemas.microsoft.com/office/powerpoint/2010/main" val="2492611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57200"/>
            <a:ext cx="4800600" cy="900824"/>
          </a:xfrm>
        </p:spPr>
        <p:txBody>
          <a:bodyPr>
            <a:normAutofit/>
          </a:bodyPr>
          <a:lstStyle/>
          <a:p>
            <a:r>
              <a:rPr lang="en-US" sz="3200" b="1" dirty="0"/>
              <a:t>TASC JKL Release</a:t>
            </a:r>
          </a:p>
        </p:txBody>
      </p:sp>
      <p:sp>
        <p:nvSpPr>
          <p:cNvPr id="5" name="Text Placeholder 2"/>
          <p:cNvSpPr txBox="1">
            <a:spLocks/>
          </p:cNvSpPr>
          <p:nvPr/>
        </p:nvSpPr>
        <p:spPr>
          <a:xfrm>
            <a:off x="381000" y="1470146"/>
            <a:ext cx="8458200" cy="475590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lang="en-US" sz="2000" kern="1200" dirty="0" smtClean="0">
                <a:solidFill>
                  <a:srgbClr val="000000"/>
                </a:solidFill>
                <a:latin typeface="Arial Narrow" pitchFamily="34" charset="0"/>
                <a:ea typeface="+mn-ea"/>
                <a:cs typeface="+mn-cs"/>
              </a:defRPr>
            </a:lvl1pPr>
            <a:lvl2pPr marL="0" marR="0" indent="0" algn="l" defTabSz="914400" rtl="0" eaLnBrk="1" fontAlgn="base" latinLnBrk="0" hangingPunct="1">
              <a:lnSpc>
                <a:spcPct val="100000"/>
              </a:lnSpc>
              <a:spcBef>
                <a:spcPct val="0"/>
              </a:spcBef>
              <a:spcAft>
                <a:spcPts val="1200"/>
              </a:spcAft>
              <a:buClrTx/>
              <a:buSzPct val="90000"/>
              <a:buFont typeface="Wingdings" panose="05000000000000000000" pitchFamily="2" charset="2"/>
              <a:buNone/>
              <a:tabLst/>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1" indent="-342900" algn="l" defTabSz="914400" rtl="0" eaLnBrk="1" fontAlgn="base" latinLnBrk="0" hangingPunct="1">
              <a:lnSpc>
                <a:spcPct val="100000"/>
              </a:lnSpc>
              <a:spcBef>
                <a:spcPct val="0"/>
              </a:spcBef>
              <a:spcAft>
                <a:spcPts val="1200"/>
              </a:spcAft>
              <a:buClrTx/>
              <a:buSzPct val="90000"/>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Narrow" panose="020B0606020202030204" pitchFamily="34" charset="0"/>
              </a:rPr>
              <a:t>Last day of GHI testing is 1/13/18</a:t>
            </a:r>
          </a:p>
          <a:p>
            <a:pPr marL="342900" marR="0" lvl="1" indent="-342900" algn="l" defTabSz="914400" rtl="0" eaLnBrk="1" fontAlgn="base" latinLnBrk="0" hangingPunct="1">
              <a:lnSpc>
                <a:spcPct val="100000"/>
              </a:lnSpc>
              <a:spcBef>
                <a:spcPct val="0"/>
              </a:spcBef>
              <a:spcAft>
                <a:spcPts val="1200"/>
              </a:spcAft>
              <a:buClrTx/>
              <a:buSzPct val="90000"/>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Narrow" panose="020B0606020202030204" pitchFamily="34" charset="0"/>
              </a:rPr>
              <a:t>JKL release starts on 1/16/18</a:t>
            </a:r>
          </a:p>
          <a:p>
            <a:pPr marL="342900" marR="0" lvl="1" indent="-342900" algn="l" defTabSz="914400" rtl="0" eaLnBrk="1" fontAlgn="base" latinLnBrk="0" hangingPunct="1">
              <a:lnSpc>
                <a:spcPct val="100000"/>
              </a:lnSpc>
              <a:spcBef>
                <a:spcPct val="0"/>
              </a:spcBef>
              <a:spcAft>
                <a:spcPts val="1200"/>
              </a:spcAft>
              <a:buClrTx/>
              <a:buSzPct val="90000"/>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Narrow" panose="020B0606020202030204" pitchFamily="34" charset="0"/>
            </a:endParaRPr>
          </a:p>
          <a:p>
            <a:pPr marL="342900" marR="0" lvl="1" indent="-342900" algn="l" defTabSz="914400" rtl="0" eaLnBrk="1" fontAlgn="base" latinLnBrk="0" hangingPunct="1">
              <a:lnSpc>
                <a:spcPct val="100000"/>
              </a:lnSpc>
              <a:spcBef>
                <a:spcPct val="0"/>
              </a:spcBef>
              <a:spcAft>
                <a:spcPts val="1200"/>
              </a:spcAft>
              <a:buClrTx/>
              <a:buSzPct val="90000"/>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Narrow" panose="020B0606020202030204" pitchFamily="34" charset="0"/>
            </a:endParaRPr>
          </a:p>
          <a:p>
            <a:pPr marL="342900" marR="0" lvl="1" indent="-342900" algn="l" defTabSz="914400" rtl="0" eaLnBrk="1" fontAlgn="base" latinLnBrk="0" hangingPunct="1">
              <a:lnSpc>
                <a:spcPct val="100000"/>
              </a:lnSpc>
              <a:spcBef>
                <a:spcPct val="0"/>
              </a:spcBef>
              <a:spcAft>
                <a:spcPts val="1200"/>
              </a:spcAft>
              <a:buClrTx/>
              <a:buSzPct val="90000"/>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Narrow" panose="020B0606020202030204" pitchFamily="34" charset="0"/>
            </a:endParaRPr>
          </a:p>
          <a:p>
            <a:pPr marL="342900" marR="0" lvl="1" indent="-342900" algn="l" defTabSz="914400" rtl="0" eaLnBrk="1" fontAlgn="base" latinLnBrk="0" hangingPunct="1">
              <a:lnSpc>
                <a:spcPct val="100000"/>
              </a:lnSpc>
              <a:spcBef>
                <a:spcPct val="0"/>
              </a:spcBef>
              <a:spcAft>
                <a:spcPts val="1200"/>
              </a:spcAft>
              <a:buClrTx/>
              <a:buSzPct val="90000"/>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Narrow" panose="020B0606020202030204" pitchFamily="34" charset="0"/>
            </a:endParaRPr>
          </a:p>
          <a:p>
            <a:pPr marL="342900" marR="0" lvl="1" indent="-342900" algn="l" defTabSz="914400" rtl="0" eaLnBrk="1" fontAlgn="base" latinLnBrk="0" hangingPunct="1">
              <a:lnSpc>
                <a:spcPct val="100000"/>
              </a:lnSpc>
              <a:spcBef>
                <a:spcPct val="0"/>
              </a:spcBef>
              <a:spcAft>
                <a:spcPts val="1200"/>
              </a:spcAft>
              <a:buClrTx/>
              <a:buSzPct val="90000"/>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Narrow" panose="020B0606020202030204" pitchFamily="34" charset="0"/>
              </a:rPr>
              <a:t>Smooth transition to new series</a:t>
            </a:r>
          </a:p>
          <a:p>
            <a:pPr marL="858838" marR="0" lvl="2" indent="-401638"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tx1"/>
                </a:solidFill>
                <a:effectLst/>
                <a:uLnTx/>
                <a:uFillTx/>
                <a:latin typeface="Arial Narrow" panose="020B0606020202030204" pitchFamily="34" charset="0"/>
              </a:rPr>
              <a:t>Same platform</a:t>
            </a:r>
          </a:p>
          <a:p>
            <a:pPr marL="858838" marR="0" lvl="2" indent="-401638"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tx1"/>
                </a:solidFill>
                <a:effectLst/>
                <a:uLnTx/>
                <a:uFillTx/>
                <a:latin typeface="Arial Narrow" panose="020B0606020202030204" pitchFamily="34" charset="0"/>
              </a:rPr>
              <a:t>Build on performance improvements</a:t>
            </a:r>
          </a:p>
          <a:p>
            <a:pPr marL="0" marR="0" lvl="1" indent="0" algn="l" defTabSz="914400" rtl="0" eaLnBrk="1" fontAlgn="base" latinLnBrk="0" hangingPunct="1">
              <a:lnSpc>
                <a:spcPct val="100000"/>
              </a:lnSpc>
              <a:spcBef>
                <a:spcPct val="0"/>
              </a:spcBef>
              <a:spcAft>
                <a:spcPts val="1200"/>
              </a:spcAft>
              <a:buClrTx/>
              <a:buSzPct val="90000"/>
              <a:buFont typeface="Wingdings" panose="05000000000000000000" pitchFamily="2" charset="2"/>
              <a:buNone/>
              <a:tabLst/>
              <a:defRPr/>
            </a:pPr>
            <a:endParaRPr kumimoji="0" lang="en-US" sz="2000" b="0" i="0" u="none" strike="noStrike" kern="0" cap="none" spc="0" normalizeH="0" baseline="0" noProof="0" dirty="0">
              <a:ln>
                <a:noFill/>
              </a:ln>
              <a:solidFill>
                <a:schemeClr val="tx1"/>
              </a:solidFill>
              <a:effectLst/>
              <a:uLnTx/>
              <a:uFillTx/>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3541033726"/>
              </p:ext>
            </p:extLst>
          </p:nvPr>
        </p:nvGraphicFramePr>
        <p:xfrm>
          <a:off x="991496" y="2514600"/>
          <a:ext cx="7397148" cy="2057401"/>
        </p:xfrm>
        <a:graphic>
          <a:graphicData uri="http://schemas.openxmlformats.org/drawingml/2006/table">
            <a:tbl>
              <a:tblPr/>
              <a:tblGrid>
                <a:gridCol w="1525061">
                  <a:extLst>
                    <a:ext uri="{9D8B030D-6E8A-4147-A177-3AD203B41FA5}">
                      <a16:colId xmlns:a16="http://schemas.microsoft.com/office/drawing/2014/main" val="688566470"/>
                    </a:ext>
                  </a:extLst>
                </a:gridCol>
                <a:gridCol w="2113471">
                  <a:extLst>
                    <a:ext uri="{9D8B030D-6E8A-4147-A177-3AD203B41FA5}">
                      <a16:colId xmlns:a16="http://schemas.microsoft.com/office/drawing/2014/main" val="1636585379"/>
                    </a:ext>
                  </a:extLst>
                </a:gridCol>
                <a:gridCol w="3758616">
                  <a:extLst>
                    <a:ext uri="{9D8B030D-6E8A-4147-A177-3AD203B41FA5}">
                      <a16:colId xmlns:a16="http://schemas.microsoft.com/office/drawing/2014/main" val="1858941294"/>
                    </a:ext>
                  </a:extLst>
                </a:gridCol>
              </a:tblGrid>
              <a:tr h="537589">
                <a:tc>
                  <a:txBody>
                    <a:bodyPr/>
                    <a:lstStyle/>
                    <a:p>
                      <a:pPr marL="0" marR="0" algn="ctr">
                        <a:spcBef>
                          <a:spcPts val="0"/>
                        </a:spcBef>
                        <a:spcAft>
                          <a:spcPts val="0"/>
                        </a:spcAft>
                      </a:pPr>
                      <a:r>
                        <a:rPr lang="en-US" sz="2000" b="1" dirty="0">
                          <a:effectLst/>
                          <a:latin typeface="Calibri" panose="020F0502020204030204" pitchFamily="34" charset="0"/>
                        </a:rPr>
                        <a:t>Description</a:t>
                      </a:r>
                      <a:endParaRPr lang="en-US" sz="20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Calibri" panose="020F0502020204030204" pitchFamily="34" charset="0"/>
                        </a:rPr>
                        <a:t>Dates to Block </a:t>
                      </a:r>
                      <a:endParaRPr lang="en-US" sz="20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106A29"/>
                      </a:solidFill>
                      <a:prstDash val="solid"/>
                      <a:round/>
                      <a:headEnd type="none" w="med" len="med"/>
                      <a:tailEnd type="none" w="med" len="med"/>
                    </a:lnR>
                    <a:lnT w="12700" cap="flat" cmpd="sng" algn="ctr">
                      <a:solidFill>
                        <a:srgbClr val="106A29"/>
                      </a:solidFill>
                      <a:prstDash val="solid"/>
                      <a:round/>
                      <a:headEnd type="none" w="med" len="med"/>
                      <a:tailEnd type="none" w="med" len="med"/>
                    </a:lnT>
                    <a:lnB w="12700" cap="flat" cmpd="sng" algn="ctr">
                      <a:solidFill>
                        <a:srgbClr val="106A29"/>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Calibri" panose="020F0502020204030204" pitchFamily="34" charset="0"/>
                        </a:rPr>
                        <a:t>Comments</a:t>
                      </a:r>
                      <a:endParaRPr lang="en-US" sz="2000" dirty="0">
                        <a:effectLst/>
                      </a:endParaRPr>
                    </a:p>
                  </a:txBody>
                  <a:tcPr marL="68580" marR="68580" marT="0" marB="0">
                    <a:lnL w="12700" cap="flat" cmpd="sng" algn="ctr">
                      <a:solidFill>
                        <a:srgbClr val="106A29"/>
                      </a:solidFill>
                      <a:prstDash val="solid"/>
                      <a:round/>
                      <a:headEnd type="none" w="med" len="med"/>
                      <a:tailEnd type="none" w="med" len="med"/>
                    </a:lnL>
                    <a:lnR w="12700" cap="flat" cmpd="sng" algn="ctr">
                      <a:solidFill>
                        <a:srgbClr val="B06C29"/>
                      </a:solidFill>
                      <a:prstDash val="solid"/>
                      <a:round/>
                      <a:headEnd type="none" w="med" len="med"/>
                      <a:tailEnd type="none" w="med" len="med"/>
                    </a:lnR>
                    <a:lnT w="12700" cap="flat" cmpd="sng" algn="ctr">
                      <a:solidFill>
                        <a:srgbClr val="B06C29"/>
                      </a:solidFill>
                      <a:prstDash val="solid"/>
                      <a:round/>
                      <a:headEnd type="none" w="med" len="med"/>
                      <a:tailEnd type="none" w="med" len="med"/>
                    </a:lnT>
                    <a:lnB w="12700" cap="flat" cmpd="sng" algn="ctr">
                      <a:solidFill>
                        <a:srgbClr val="B06C29"/>
                      </a:solidFill>
                      <a:prstDash val="solid"/>
                      <a:round/>
                      <a:headEnd type="none" w="med" len="med"/>
                      <a:tailEnd type="none" w="med" len="med"/>
                    </a:lnB>
                  </a:tcPr>
                </a:tc>
                <a:extLst>
                  <a:ext uri="{0D108BD9-81ED-4DB2-BD59-A6C34878D82A}">
                    <a16:rowId xmlns:a16="http://schemas.microsoft.com/office/drawing/2014/main" val="2305643342"/>
                  </a:ext>
                </a:extLst>
              </a:tr>
              <a:tr h="376313">
                <a:tc>
                  <a:txBody>
                    <a:bodyPr/>
                    <a:lstStyle/>
                    <a:p>
                      <a:pPr marL="0" marR="0">
                        <a:spcBef>
                          <a:spcPts val="0"/>
                        </a:spcBef>
                        <a:spcAft>
                          <a:spcPts val="0"/>
                        </a:spcAft>
                      </a:pPr>
                      <a:r>
                        <a:rPr lang="en-US" sz="1600" dirty="0">
                          <a:effectLst/>
                          <a:latin typeface="Calibri" panose="020F0502020204030204" pitchFamily="34" charset="0"/>
                        </a:rPr>
                        <a:t>English CBT</a:t>
                      </a:r>
                    </a:p>
                  </a:txBody>
                  <a:tcPr marL="68580" marR="68580" marT="0" marB="0">
                    <a:lnL w="12700" cap="flat" cmpd="sng" algn="ctr">
                      <a:solidFill>
                        <a:srgbClr val="786C6F"/>
                      </a:solidFill>
                      <a:prstDash val="solid"/>
                      <a:round/>
                      <a:headEnd type="none" w="med" len="med"/>
                      <a:tailEnd type="none" w="med" len="med"/>
                    </a:lnL>
                    <a:lnR w="12700" cap="flat" cmpd="sng" algn="ctr">
                      <a:solidFill>
                        <a:srgbClr val="786C6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86C6F"/>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panose="020F0502020204030204" pitchFamily="34" charset="0"/>
                        </a:rPr>
                        <a:t>1/14/18 - 1/15/18</a:t>
                      </a:r>
                    </a:p>
                  </a:txBody>
                  <a:tcPr marL="68580" marR="68580" marT="0" marB="0">
                    <a:lnL w="12700" cap="flat" cmpd="sng" algn="ctr">
                      <a:solidFill>
                        <a:srgbClr val="786C6F"/>
                      </a:solidFill>
                      <a:prstDash val="solid"/>
                      <a:round/>
                      <a:headEnd type="none" w="med" len="med"/>
                      <a:tailEnd type="none" w="med" len="med"/>
                    </a:lnL>
                    <a:lnR w="12700" cap="flat" cmpd="sng" algn="ctr">
                      <a:solidFill>
                        <a:srgbClr val="D024B6"/>
                      </a:solidFill>
                      <a:prstDash val="solid"/>
                      <a:round/>
                      <a:headEnd type="none" w="med" len="med"/>
                      <a:tailEnd type="none" w="med" len="med"/>
                    </a:lnR>
                    <a:lnT w="12700" cap="flat" cmpd="sng" algn="ctr">
                      <a:solidFill>
                        <a:srgbClr val="106A29"/>
                      </a:solidFill>
                      <a:prstDash val="solid"/>
                      <a:round/>
                      <a:headEnd type="none" w="med" len="med"/>
                      <a:tailEnd type="none" w="med" len="med"/>
                    </a:lnT>
                    <a:lnB w="12700" cap="flat" cmpd="sng" algn="ctr">
                      <a:solidFill>
                        <a:srgbClr val="D024B6"/>
                      </a:solidFill>
                      <a:prstDash val="solid"/>
                      <a:round/>
                      <a:headEnd type="none" w="med" len="med"/>
                      <a:tailEnd type="none" w="med" len="med"/>
                    </a:lnB>
                  </a:tcPr>
                </a:tc>
                <a:tc>
                  <a:txBody>
                    <a:bodyPr/>
                    <a:lstStyle/>
                    <a:p>
                      <a:pPr marL="0" marR="0">
                        <a:spcBef>
                          <a:spcPts val="0"/>
                        </a:spcBef>
                        <a:spcAft>
                          <a:spcPts val="0"/>
                        </a:spcAft>
                      </a:pPr>
                      <a:r>
                        <a:rPr lang="en-US" sz="1600">
                          <a:effectLst/>
                          <a:latin typeface="Calibri" panose="020F0502020204030204" pitchFamily="34" charset="0"/>
                        </a:rPr>
                        <a:t>English online testing starts 1/16/18</a:t>
                      </a:r>
                      <a:endParaRPr lang="en-US" sz="1600">
                        <a:effectLst/>
                      </a:endParaRPr>
                    </a:p>
                  </a:txBody>
                  <a:tcPr marL="68580" marR="68580" marT="0" marB="0">
                    <a:lnL w="12700" cap="flat" cmpd="sng" algn="ctr">
                      <a:solidFill>
                        <a:srgbClr val="D024B6"/>
                      </a:solidFill>
                      <a:prstDash val="solid"/>
                      <a:round/>
                      <a:headEnd type="none" w="med" len="med"/>
                      <a:tailEnd type="none" w="med" len="med"/>
                    </a:lnL>
                    <a:lnR w="12700" cap="flat" cmpd="sng" algn="ctr">
                      <a:solidFill>
                        <a:srgbClr val="D024B6"/>
                      </a:solidFill>
                      <a:prstDash val="solid"/>
                      <a:round/>
                      <a:headEnd type="none" w="med" len="med"/>
                      <a:tailEnd type="none" w="med" len="med"/>
                    </a:lnR>
                    <a:lnT w="12700" cap="flat" cmpd="sng" algn="ctr">
                      <a:solidFill>
                        <a:srgbClr val="B06C29"/>
                      </a:solidFill>
                      <a:prstDash val="solid"/>
                      <a:round/>
                      <a:headEnd type="none" w="med" len="med"/>
                      <a:tailEnd type="none" w="med" len="med"/>
                    </a:lnT>
                    <a:lnB w="12700" cap="flat" cmpd="sng" algn="ctr">
                      <a:solidFill>
                        <a:srgbClr val="D024B6"/>
                      </a:solidFill>
                      <a:prstDash val="solid"/>
                      <a:round/>
                      <a:headEnd type="none" w="med" len="med"/>
                      <a:tailEnd type="none" w="med" len="med"/>
                    </a:lnB>
                  </a:tcPr>
                </a:tc>
                <a:extLst>
                  <a:ext uri="{0D108BD9-81ED-4DB2-BD59-A6C34878D82A}">
                    <a16:rowId xmlns:a16="http://schemas.microsoft.com/office/drawing/2014/main" val="3528335022"/>
                  </a:ext>
                </a:extLst>
              </a:tr>
              <a:tr h="376313">
                <a:tc>
                  <a:txBody>
                    <a:bodyPr/>
                    <a:lstStyle/>
                    <a:p>
                      <a:pPr marL="0" marR="0">
                        <a:spcBef>
                          <a:spcPts val="0"/>
                        </a:spcBef>
                        <a:spcAft>
                          <a:spcPts val="0"/>
                        </a:spcAft>
                      </a:pPr>
                      <a:r>
                        <a:rPr lang="en-US" sz="1600" dirty="0">
                          <a:effectLst/>
                          <a:latin typeface="Calibri" panose="020F0502020204030204" pitchFamily="34" charset="0"/>
                        </a:rPr>
                        <a:t>English PBT</a:t>
                      </a:r>
                    </a:p>
                  </a:txBody>
                  <a:tcPr marL="68580" marR="68580" marT="0" marB="0">
                    <a:lnL w="12700" cap="flat" cmpd="sng" algn="ctr">
                      <a:solidFill>
                        <a:srgbClr val="786C6F"/>
                      </a:solidFill>
                      <a:prstDash val="solid"/>
                      <a:round/>
                      <a:headEnd type="none" w="med" len="med"/>
                      <a:tailEnd type="none" w="med" len="med"/>
                    </a:lnL>
                    <a:lnR w="12700" cap="flat" cmpd="sng" algn="ctr">
                      <a:solidFill>
                        <a:srgbClr val="786C6F"/>
                      </a:solidFill>
                      <a:prstDash val="solid"/>
                      <a:round/>
                      <a:headEnd type="none" w="med" len="med"/>
                      <a:tailEnd type="none" w="med" len="med"/>
                    </a:lnR>
                    <a:lnT w="12700" cap="flat" cmpd="sng" algn="ctr">
                      <a:solidFill>
                        <a:srgbClr val="786C6F"/>
                      </a:solidFill>
                      <a:prstDash val="solid"/>
                      <a:round/>
                      <a:headEnd type="none" w="med" len="med"/>
                      <a:tailEnd type="none" w="med" len="med"/>
                    </a:lnT>
                    <a:lnB w="12700" cap="flat" cmpd="sng" algn="ctr">
                      <a:solidFill>
                        <a:srgbClr val="786C6F"/>
                      </a:solidFill>
                      <a:prstDash val="solid"/>
                      <a:round/>
                      <a:headEnd type="none" w="med" len="med"/>
                      <a:tailEnd type="none" w="med" len="med"/>
                    </a:lnB>
                  </a:tcPr>
                </a:tc>
                <a:tc>
                  <a:txBody>
                    <a:bodyPr/>
                    <a:lstStyle/>
                    <a:p>
                      <a:pPr marL="0" marR="0">
                        <a:spcBef>
                          <a:spcPts val="0"/>
                        </a:spcBef>
                        <a:spcAft>
                          <a:spcPts val="0"/>
                        </a:spcAft>
                      </a:pPr>
                      <a:r>
                        <a:rPr lang="en-US" sz="1600">
                          <a:effectLst/>
                          <a:latin typeface="Calibri" panose="020F0502020204030204" pitchFamily="34" charset="0"/>
                        </a:rPr>
                        <a:t>1/14/18 - 1/18/18 </a:t>
                      </a:r>
                    </a:p>
                  </a:txBody>
                  <a:tcPr marL="68580" marR="68580" marT="0" marB="0">
                    <a:lnL w="12700" cap="flat" cmpd="sng" algn="ctr">
                      <a:solidFill>
                        <a:srgbClr val="786C6F"/>
                      </a:solidFill>
                      <a:prstDash val="solid"/>
                      <a:round/>
                      <a:headEnd type="none" w="med" len="med"/>
                      <a:tailEnd type="none" w="med" len="med"/>
                    </a:lnL>
                    <a:lnR w="12700" cap="flat" cmpd="sng" algn="ctr">
                      <a:solidFill>
                        <a:srgbClr val="3825B6"/>
                      </a:solidFill>
                      <a:prstDash val="solid"/>
                      <a:round/>
                      <a:headEnd type="none" w="med" len="med"/>
                      <a:tailEnd type="none" w="med" len="med"/>
                    </a:lnR>
                    <a:lnT w="12700" cap="flat" cmpd="sng" algn="ctr">
                      <a:solidFill>
                        <a:srgbClr val="D024B6"/>
                      </a:solidFill>
                      <a:prstDash val="solid"/>
                      <a:round/>
                      <a:headEnd type="none" w="med" len="med"/>
                      <a:tailEnd type="none" w="med" len="med"/>
                    </a:lnT>
                    <a:lnB w="12700" cap="flat" cmpd="sng" algn="ctr">
                      <a:solidFill>
                        <a:srgbClr val="3825B6"/>
                      </a:solidFill>
                      <a:prstDash val="solid"/>
                      <a:round/>
                      <a:headEnd type="none" w="med" len="med"/>
                      <a:tailEnd type="none" w="med" len="med"/>
                    </a:lnB>
                  </a:tcPr>
                </a:tc>
                <a:tc>
                  <a:txBody>
                    <a:bodyPr/>
                    <a:lstStyle/>
                    <a:p>
                      <a:pPr marL="0" marR="0">
                        <a:spcBef>
                          <a:spcPts val="0"/>
                        </a:spcBef>
                        <a:spcAft>
                          <a:spcPts val="0"/>
                        </a:spcAft>
                      </a:pPr>
                      <a:r>
                        <a:rPr lang="en-US" sz="1600">
                          <a:effectLst/>
                          <a:latin typeface="Calibri" panose="020F0502020204030204" pitchFamily="34" charset="0"/>
                        </a:rPr>
                        <a:t>English paper testing starts on 1/19/18</a:t>
                      </a:r>
                      <a:endParaRPr lang="en-US" sz="1600">
                        <a:effectLst/>
                      </a:endParaRPr>
                    </a:p>
                  </a:txBody>
                  <a:tcPr marL="68580" marR="68580" marT="0" marB="0">
                    <a:lnL w="12700" cap="flat" cmpd="sng" algn="ctr">
                      <a:solidFill>
                        <a:srgbClr val="3825B6"/>
                      </a:solidFill>
                      <a:prstDash val="solid"/>
                      <a:round/>
                      <a:headEnd type="none" w="med" len="med"/>
                      <a:tailEnd type="none" w="med" len="med"/>
                    </a:lnL>
                    <a:lnR w="12700" cap="flat" cmpd="sng" algn="ctr">
                      <a:solidFill>
                        <a:srgbClr val="3825B6"/>
                      </a:solidFill>
                      <a:prstDash val="solid"/>
                      <a:round/>
                      <a:headEnd type="none" w="med" len="med"/>
                      <a:tailEnd type="none" w="med" len="med"/>
                    </a:lnR>
                    <a:lnT w="12700" cap="flat" cmpd="sng" algn="ctr">
                      <a:solidFill>
                        <a:srgbClr val="D024B6"/>
                      </a:solidFill>
                      <a:prstDash val="solid"/>
                      <a:round/>
                      <a:headEnd type="none" w="med" len="med"/>
                      <a:tailEnd type="none" w="med" len="med"/>
                    </a:lnT>
                    <a:lnB w="12700" cap="flat" cmpd="sng" algn="ctr">
                      <a:solidFill>
                        <a:srgbClr val="3825B6"/>
                      </a:solidFill>
                      <a:prstDash val="solid"/>
                      <a:round/>
                      <a:headEnd type="none" w="med" len="med"/>
                      <a:tailEnd type="none" w="med" len="med"/>
                    </a:lnB>
                  </a:tcPr>
                </a:tc>
                <a:extLst>
                  <a:ext uri="{0D108BD9-81ED-4DB2-BD59-A6C34878D82A}">
                    <a16:rowId xmlns:a16="http://schemas.microsoft.com/office/drawing/2014/main" val="574420249"/>
                  </a:ext>
                </a:extLst>
              </a:tr>
              <a:tr h="390873">
                <a:tc>
                  <a:txBody>
                    <a:bodyPr/>
                    <a:lstStyle/>
                    <a:p>
                      <a:pPr marL="0" marR="0">
                        <a:spcBef>
                          <a:spcPts val="0"/>
                        </a:spcBef>
                        <a:spcAft>
                          <a:spcPts val="0"/>
                        </a:spcAft>
                      </a:pPr>
                      <a:r>
                        <a:rPr lang="en-US" sz="1600" dirty="0">
                          <a:effectLst/>
                          <a:latin typeface="Calibri" panose="020F0502020204030204" pitchFamily="34" charset="0"/>
                        </a:rPr>
                        <a:t>Spanish CBT</a:t>
                      </a:r>
                    </a:p>
                  </a:txBody>
                  <a:tcPr marL="68580" marR="68580" marT="0" marB="0">
                    <a:lnL w="12700" cap="flat" cmpd="sng" algn="ctr">
                      <a:solidFill>
                        <a:srgbClr val="786C6F"/>
                      </a:solidFill>
                      <a:prstDash val="solid"/>
                      <a:round/>
                      <a:headEnd type="none" w="med" len="med"/>
                      <a:tailEnd type="none" w="med" len="med"/>
                    </a:lnL>
                    <a:lnR w="12700" cap="flat" cmpd="sng" algn="ctr">
                      <a:solidFill>
                        <a:srgbClr val="786C6F"/>
                      </a:solidFill>
                      <a:prstDash val="solid"/>
                      <a:round/>
                      <a:headEnd type="none" w="med" len="med"/>
                      <a:tailEnd type="none" w="med" len="med"/>
                    </a:lnR>
                    <a:lnT w="12700" cap="flat" cmpd="sng" algn="ctr">
                      <a:solidFill>
                        <a:srgbClr val="786C6F"/>
                      </a:solidFill>
                      <a:prstDash val="solid"/>
                      <a:round/>
                      <a:headEnd type="none" w="med" len="med"/>
                      <a:tailEnd type="none" w="med" len="med"/>
                    </a:lnT>
                    <a:lnB w="12700" cap="flat" cmpd="sng" algn="ctr">
                      <a:solidFill>
                        <a:srgbClr val="786C6F"/>
                      </a:solidFill>
                      <a:prstDash val="solid"/>
                      <a:round/>
                      <a:headEnd type="none" w="med" len="med"/>
                      <a:tailEnd type="none" w="med" len="med"/>
                    </a:lnB>
                  </a:tcPr>
                </a:tc>
                <a:tc>
                  <a:txBody>
                    <a:bodyPr/>
                    <a:lstStyle/>
                    <a:p>
                      <a:pPr marL="0" marR="0">
                        <a:spcBef>
                          <a:spcPts val="0"/>
                        </a:spcBef>
                        <a:spcAft>
                          <a:spcPts val="0"/>
                        </a:spcAft>
                      </a:pPr>
                      <a:r>
                        <a:rPr lang="en-US" sz="1600">
                          <a:effectLst/>
                          <a:latin typeface="Calibri" panose="020F0502020204030204" pitchFamily="34" charset="0"/>
                        </a:rPr>
                        <a:t> 1/14/18 - 2/1/18</a:t>
                      </a:r>
                    </a:p>
                  </a:txBody>
                  <a:tcPr marL="68580" marR="68580" marT="0" marB="0">
                    <a:lnL w="12700" cap="flat" cmpd="sng" algn="ctr">
                      <a:solidFill>
                        <a:srgbClr val="786C6F"/>
                      </a:solidFill>
                      <a:prstDash val="solid"/>
                      <a:round/>
                      <a:headEnd type="none" w="med" len="med"/>
                      <a:tailEnd type="none" w="med" len="med"/>
                    </a:lnL>
                    <a:lnR w="12700" cap="flat" cmpd="sng" algn="ctr">
                      <a:solidFill>
                        <a:srgbClr val="0826B6"/>
                      </a:solidFill>
                      <a:prstDash val="solid"/>
                      <a:round/>
                      <a:headEnd type="none" w="med" len="med"/>
                      <a:tailEnd type="none" w="med" len="med"/>
                    </a:lnR>
                    <a:lnT w="12700" cap="flat" cmpd="sng" algn="ctr">
                      <a:solidFill>
                        <a:srgbClr val="3825B6"/>
                      </a:solidFill>
                      <a:prstDash val="solid"/>
                      <a:round/>
                      <a:headEnd type="none" w="med" len="med"/>
                      <a:tailEnd type="none" w="med" len="med"/>
                    </a:lnT>
                    <a:lnB w="12700" cap="flat" cmpd="sng" algn="ctr">
                      <a:solidFill>
                        <a:srgbClr val="0826B6"/>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panose="020F0502020204030204" pitchFamily="34" charset="0"/>
                        </a:rPr>
                        <a:t>Spanish online testing starts 2/2/18</a:t>
                      </a:r>
                      <a:endParaRPr lang="en-US" sz="1600" dirty="0">
                        <a:effectLst/>
                      </a:endParaRPr>
                    </a:p>
                  </a:txBody>
                  <a:tcPr marL="68580" marR="68580" marT="0" marB="0">
                    <a:lnL w="12700" cap="flat" cmpd="sng" algn="ctr">
                      <a:solidFill>
                        <a:srgbClr val="0826B6"/>
                      </a:solidFill>
                      <a:prstDash val="solid"/>
                      <a:round/>
                      <a:headEnd type="none" w="med" len="med"/>
                      <a:tailEnd type="none" w="med" len="med"/>
                    </a:lnL>
                    <a:lnR w="12700" cap="flat" cmpd="sng" algn="ctr">
                      <a:solidFill>
                        <a:srgbClr val="0826B6"/>
                      </a:solidFill>
                      <a:prstDash val="solid"/>
                      <a:round/>
                      <a:headEnd type="none" w="med" len="med"/>
                      <a:tailEnd type="none" w="med" len="med"/>
                    </a:lnR>
                    <a:lnT w="12700" cap="flat" cmpd="sng" algn="ctr">
                      <a:solidFill>
                        <a:srgbClr val="3825B6"/>
                      </a:solidFill>
                      <a:prstDash val="solid"/>
                      <a:round/>
                      <a:headEnd type="none" w="med" len="med"/>
                      <a:tailEnd type="none" w="med" len="med"/>
                    </a:lnT>
                    <a:lnB w="12700" cap="flat" cmpd="sng" algn="ctr">
                      <a:solidFill>
                        <a:srgbClr val="0826B6"/>
                      </a:solidFill>
                      <a:prstDash val="solid"/>
                      <a:round/>
                      <a:headEnd type="none" w="med" len="med"/>
                      <a:tailEnd type="none" w="med" len="med"/>
                    </a:lnB>
                  </a:tcPr>
                </a:tc>
                <a:extLst>
                  <a:ext uri="{0D108BD9-81ED-4DB2-BD59-A6C34878D82A}">
                    <a16:rowId xmlns:a16="http://schemas.microsoft.com/office/drawing/2014/main" val="4191973386"/>
                  </a:ext>
                </a:extLst>
              </a:tr>
              <a:tr h="376313">
                <a:tc>
                  <a:txBody>
                    <a:bodyPr/>
                    <a:lstStyle/>
                    <a:p>
                      <a:pPr marL="0" marR="0">
                        <a:spcBef>
                          <a:spcPts val="0"/>
                        </a:spcBef>
                        <a:spcAft>
                          <a:spcPts val="0"/>
                        </a:spcAft>
                      </a:pPr>
                      <a:r>
                        <a:rPr lang="en-US" sz="1600">
                          <a:effectLst/>
                          <a:latin typeface="Calibri" panose="020F0502020204030204" pitchFamily="34" charset="0"/>
                        </a:rPr>
                        <a:t>Spanish PBT</a:t>
                      </a:r>
                      <a:endParaRPr lang="en-US" sz="1600">
                        <a:effectLst/>
                      </a:endParaRPr>
                    </a:p>
                  </a:txBody>
                  <a:tcPr marL="68580" marR="68580" marT="0" marB="0">
                    <a:lnL w="12700" cap="flat" cmpd="sng" algn="ctr">
                      <a:solidFill>
                        <a:srgbClr val="786C6F"/>
                      </a:solidFill>
                      <a:prstDash val="solid"/>
                      <a:round/>
                      <a:headEnd type="none" w="med" len="med"/>
                      <a:tailEnd type="none" w="med" len="med"/>
                    </a:lnL>
                    <a:lnR w="12700" cap="flat" cmpd="sng" algn="ctr">
                      <a:solidFill>
                        <a:srgbClr val="786C6F"/>
                      </a:solidFill>
                      <a:prstDash val="solid"/>
                      <a:round/>
                      <a:headEnd type="none" w="med" len="med"/>
                      <a:tailEnd type="none" w="med" len="med"/>
                    </a:lnR>
                    <a:lnT w="12700" cap="flat" cmpd="sng" algn="ctr">
                      <a:solidFill>
                        <a:srgbClr val="786C6F"/>
                      </a:solidFill>
                      <a:prstDash val="solid"/>
                      <a:round/>
                      <a:headEnd type="none" w="med" len="med"/>
                      <a:tailEnd type="none" w="med" len="med"/>
                    </a:lnT>
                    <a:lnB w="12700" cap="flat" cmpd="sng" algn="ctr">
                      <a:solidFill>
                        <a:srgbClr val="786C6F"/>
                      </a:solidFill>
                      <a:prstDash val="solid"/>
                      <a:round/>
                      <a:headEnd type="none" w="med" len="med"/>
                      <a:tailEnd type="none" w="med" len="med"/>
                    </a:lnB>
                  </a:tcPr>
                </a:tc>
                <a:tc>
                  <a:txBody>
                    <a:bodyPr/>
                    <a:lstStyle/>
                    <a:p>
                      <a:pPr marL="0" marR="0">
                        <a:spcBef>
                          <a:spcPts val="0"/>
                        </a:spcBef>
                        <a:spcAft>
                          <a:spcPts val="0"/>
                        </a:spcAft>
                      </a:pPr>
                      <a:r>
                        <a:rPr lang="en-US" sz="1600">
                          <a:effectLst/>
                          <a:latin typeface="Calibri" panose="020F0502020204030204" pitchFamily="34" charset="0"/>
                        </a:rPr>
                        <a:t>1/14/18 - 1/18/18</a:t>
                      </a:r>
                      <a:endParaRPr lang="en-US" sz="1600">
                        <a:effectLst/>
                      </a:endParaRPr>
                    </a:p>
                  </a:txBody>
                  <a:tcPr marL="68580" marR="68580" marT="0" marB="0">
                    <a:lnL w="12700" cap="flat" cmpd="sng" algn="ctr">
                      <a:solidFill>
                        <a:srgbClr val="786C6F"/>
                      </a:solidFill>
                      <a:prstDash val="solid"/>
                      <a:round/>
                      <a:headEnd type="none" w="med" len="med"/>
                      <a:tailEnd type="none" w="med" len="med"/>
                    </a:lnL>
                    <a:lnR w="12700" cap="flat" cmpd="sng" algn="ctr">
                      <a:solidFill>
                        <a:srgbClr val="7026B6"/>
                      </a:solidFill>
                      <a:prstDash val="solid"/>
                      <a:round/>
                      <a:headEnd type="none" w="med" len="med"/>
                      <a:tailEnd type="none" w="med" len="med"/>
                    </a:lnR>
                    <a:lnT w="12700" cap="flat" cmpd="sng" algn="ctr">
                      <a:solidFill>
                        <a:srgbClr val="0826B6"/>
                      </a:solidFill>
                      <a:prstDash val="solid"/>
                      <a:round/>
                      <a:headEnd type="none" w="med" len="med"/>
                      <a:tailEnd type="none" w="med" len="med"/>
                    </a:lnT>
                    <a:lnB w="12700" cap="flat" cmpd="sng" algn="ctr">
                      <a:solidFill>
                        <a:srgbClr val="7026B6"/>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panose="020F0502020204030204" pitchFamily="34" charset="0"/>
                        </a:rPr>
                        <a:t>Spanish paper testing starts on 1/19/18</a:t>
                      </a:r>
                      <a:endParaRPr lang="en-US" sz="1600" dirty="0">
                        <a:effectLst/>
                      </a:endParaRPr>
                    </a:p>
                  </a:txBody>
                  <a:tcPr marL="68580" marR="68580" marT="0" marB="0">
                    <a:lnL w="12700" cap="flat" cmpd="sng" algn="ctr">
                      <a:solidFill>
                        <a:srgbClr val="7026B6"/>
                      </a:solidFill>
                      <a:prstDash val="solid"/>
                      <a:round/>
                      <a:headEnd type="none" w="med" len="med"/>
                      <a:tailEnd type="none" w="med" len="med"/>
                    </a:lnL>
                    <a:lnR w="12700" cap="flat" cmpd="sng" algn="ctr">
                      <a:solidFill>
                        <a:srgbClr val="7026B6"/>
                      </a:solidFill>
                      <a:prstDash val="solid"/>
                      <a:round/>
                      <a:headEnd type="none" w="med" len="med"/>
                      <a:tailEnd type="none" w="med" len="med"/>
                    </a:lnR>
                    <a:lnT w="12700" cap="flat" cmpd="sng" algn="ctr">
                      <a:solidFill>
                        <a:srgbClr val="0826B6"/>
                      </a:solidFill>
                      <a:prstDash val="solid"/>
                      <a:round/>
                      <a:headEnd type="none" w="med" len="med"/>
                      <a:tailEnd type="none" w="med" len="med"/>
                    </a:lnT>
                    <a:lnB w="12700" cap="flat" cmpd="sng" algn="ctr">
                      <a:solidFill>
                        <a:srgbClr val="7026B6"/>
                      </a:solidFill>
                      <a:prstDash val="solid"/>
                      <a:round/>
                      <a:headEnd type="none" w="med" len="med"/>
                      <a:tailEnd type="none" w="med" len="med"/>
                    </a:lnB>
                  </a:tcPr>
                </a:tc>
                <a:extLst>
                  <a:ext uri="{0D108BD9-81ED-4DB2-BD59-A6C34878D82A}">
                    <a16:rowId xmlns:a16="http://schemas.microsoft.com/office/drawing/2014/main" val="361172206"/>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036702"/>
            <a:ext cx="1371600" cy="745098"/>
          </a:xfrm>
          <a:prstGeom prst="rect">
            <a:avLst/>
          </a:prstGeom>
        </p:spPr>
      </p:pic>
    </p:spTree>
    <p:extLst>
      <p:ext uri="{BB962C8B-B14F-4D97-AF65-F5344CB8AC3E}">
        <p14:creationId xmlns:p14="http://schemas.microsoft.com/office/powerpoint/2010/main" val="412720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1752600" y="533400"/>
            <a:ext cx="5079900" cy="457200"/>
          </a:xfrm>
          <a:prstGeom prst="rect">
            <a:avLst/>
          </a:prstGeom>
        </p:spPr>
        <p:txBody>
          <a:bodyPr wrap="square" lIns="91425" tIns="91425" rIns="91425" bIns="91425" anchor="ctr" anchorCtr="0">
            <a:noAutofit/>
          </a:bodyPr>
          <a:lstStyle/>
          <a:p>
            <a:pPr lvl="0" rtl="0">
              <a:spcBef>
                <a:spcPts val="0"/>
              </a:spcBef>
              <a:buNone/>
            </a:pPr>
            <a:r>
              <a:rPr lang="en-US" sz="3200" b="1" dirty="0"/>
              <a:t>What’s New for Forms JKL?</a:t>
            </a:r>
          </a:p>
        </p:txBody>
      </p:sp>
      <p:graphicFrame>
        <p:nvGraphicFramePr>
          <p:cNvPr id="86" name="Shape 86"/>
          <p:cNvGraphicFramePr/>
          <p:nvPr>
            <p:extLst/>
          </p:nvPr>
        </p:nvGraphicFramePr>
        <p:xfrm>
          <a:off x="252150" y="1371600"/>
          <a:ext cx="8759350" cy="4146340"/>
        </p:xfrm>
        <a:graphic>
          <a:graphicData uri="http://schemas.openxmlformats.org/drawingml/2006/table">
            <a:tbl>
              <a:tblPr firstRow="1" bandRow="1">
                <a:noFill/>
              </a:tblPr>
              <a:tblGrid>
                <a:gridCol w="2558525">
                  <a:extLst>
                    <a:ext uri="{9D8B030D-6E8A-4147-A177-3AD203B41FA5}">
                      <a16:colId xmlns:a16="http://schemas.microsoft.com/office/drawing/2014/main" val="20000"/>
                    </a:ext>
                  </a:extLst>
                </a:gridCol>
                <a:gridCol w="6200825">
                  <a:extLst>
                    <a:ext uri="{9D8B030D-6E8A-4147-A177-3AD203B41FA5}">
                      <a16:colId xmlns:a16="http://schemas.microsoft.com/office/drawing/2014/main" val="20001"/>
                    </a:ext>
                  </a:extLst>
                </a:gridCol>
              </a:tblGrid>
              <a:tr h="671600">
                <a:tc gridSpan="2">
                  <a:txBody>
                    <a:bodyPr/>
                    <a:lstStyle/>
                    <a:p>
                      <a:pPr marL="0" marR="0" lvl="0" indent="0" algn="ctr" rtl="0">
                        <a:spcBef>
                          <a:spcPts val="0"/>
                        </a:spcBef>
                        <a:buSzPct val="25000"/>
                        <a:buNone/>
                      </a:pPr>
                      <a:r>
                        <a:rPr lang="en-US" sz="3600" u="none" strike="noStrike" cap="none">
                          <a:solidFill>
                            <a:srgbClr val="073763"/>
                          </a:solidFill>
                          <a:latin typeface="Arial Narrow"/>
                          <a:ea typeface="Arial Narrow"/>
                          <a:cs typeface="Arial Narrow"/>
                          <a:sym typeface="Arial Narrow"/>
                        </a:rPr>
                        <a:t>Forms </a:t>
                      </a:r>
                      <a:r>
                        <a:rPr lang="en-US" sz="3600">
                          <a:solidFill>
                            <a:srgbClr val="073763"/>
                          </a:solidFill>
                          <a:latin typeface="Arial Narrow"/>
                          <a:ea typeface="Arial Narrow"/>
                          <a:cs typeface="Arial Narrow"/>
                          <a:sym typeface="Arial Narrow"/>
                        </a:rPr>
                        <a:t>JKL</a:t>
                      </a: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422975">
                <a:tc>
                  <a:txBody>
                    <a:bodyPr/>
                    <a:lstStyle/>
                    <a:p>
                      <a:pPr marL="0" marR="0" lvl="0" indent="0" algn="l" rtl="0">
                        <a:spcBef>
                          <a:spcPts val="0"/>
                        </a:spcBef>
                        <a:buSzPct val="25000"/>
                        <a:buNone/>
                      </a:pPr>
                      <a:r>
                        <a:rPr lang="en-US" sz="2400" b="1">
                          <a:solidFill>
                            <a:srgbClr val="073763"/>
                          </a:solidFill>
                          <a:latin typeface="Arial Narrow"/>
                          <a:ea typeface="Arial Narrow"/>
                          <a:cs typeface="Arial Narrow"/>
                          <a:sym typeface="Arial Narrow"/>
                        </a:rPr>
                        <a:t>Item Types</a:t>
                      </a:r>
                    </a:p>
                  </a:txBody>
                  <a:tcPr marL="91450" marR="91450" marT="45725" marB="45725">
                    <a:solidFill>
                      <a:srgbClr val="C2D59B"/>
                    </a:solidFill>
                  </a:tcPr>
                </a:tc>
                <a:tc>
                  <a:txBody>
                    <a:bodyPr/>
                    <a:lstStyle/>
                    <a:p>
                      <a:pPr marL="285750" marR="0" lvl="0" indent="-323850" algn="l" rtl="0">
                        <a:spcBef>
                          <a:spcPts val="0"/>
                        </a:spcBef>
                        <a:buClr>
                          <a:srgbClr val="073763"/>
                        </a:buClr>
                        <a:buSzPct val="100000"/>
                        <a:buFont typeface="Arial Narrow"/>
                        <a:buChar char="•"/>
                      </a:pPr>
                      <a:r>
                        <a:rPr lang="en-US" sz="2400" dirty="0">
                          <a:solidFill>
                            <a:srgbClr val="073763"/>
                          </a:solidFill>
                          <a:latin typeface="Arial Narrow"/>
                          <a:ea typeface="Arial Narrow"/>
                          <a:cs typeface="Arial Narrow"/>
                          <a:sym typeface="Arial Narrow"/>
                        </a:rPr>
                        <a:t>Constructed Response Questions have been removed except for the Essay</a:t>
                      </a:r>
                    </a:p>
                  </a:txBody>
                  <a:tcPr marL="91450" marR="91450" marT="45725" marB="45725"/>
                </a:tc>
                <a:extLst>
                  <a:ext uri="{0D108BD9-81ED-4DB2-BD59-A6C34878D82A}">
                    <a16:rowId xmlns:a16="http://schemas.microsoft.com/office/drawing/2014/main" val="10001"/>
                  </a:ext>
                </a:extLst>
              </a:tr>
              <a:tr h="2036875">
                <a:tc>
                  <a:txBody>
                    <a:bodyPr/>
                    <a:lstStyle/>
                    <a:p>
                      <a:pPr marL="0" marR="0" lvl="0" indent="0" algn="l" rtl="0">
                        <a:spcBef>
                          <a:spcPts val="0"/>
                        </a:spcBef>
                        <a:buSzPct val="25000"/>
                        <a:buNone/>
                      </a:pPr>
                      <a:r>
                        <a:rPr lang="en-US" sz="2400" b="1">
                          <a:solidFill>
                            <a:srgbClr val="073763"/>
                          </a:solidFill>
                          <a:latin typeface="Arial Narrow"/>
                          <a:ea typeface="Arial Narrow"/>
                          <a:cs typeface="Arial Narrow"/>
                          <a:sym typeface="Arial Narrow"/>
                        </a:rPr>
                        <a:t>Blueprints</a:t>
                      </a:r>
                    </a:p>
                  </a:txBody>
                  <a:tcPr marL="91450" marR="91450" marT="45725" marB="45725">
                    <a:solidFill>
                      <a:srgbClr val="C2D59B"/>
                    </a:solidFill>
                  </a:tcPr>
                </a:tc>
                <a:tc>
                  <a:txBody>
                    <a:bodyPr/>
                    <a:lstStyle/>
                    <a:p>
                      <a:pPr marL="285750" marR="0" lvl="0" indent="-323850" algn="l" rtl="0">
                        <a:spcBef>
                          <a:spcPts val="0"/>
                        </a:spcBef>
                        <a:buClr>
                          <a:srgbClr val="073763"/>
                        </a:buClr>
                        <a:buSzPct val="100000"/>
                        <a:buFont typeface="Arial Narrow"/>
                        <a:buChar char="•"/>
                      </a:pPr>
                      <a:r>
                        <a:rPr lang="en-US" sz="2400" dirty="0">
                          <a:solidFill>
                            <a:srgbClr val="073763"/>
                          </a:solidFill>
                          <a:latin typeface="Arial Narrow"/>
                          <a:ea typeface="Arial Narrow"/>
                          <a:cs typeface="Arial Narrow"/>
                          <a:sym typeface="Arial Narrow"/>
                        </a:rPr>
                        <a:t>A shift has occurred in the Science Blueprint</a:t>
                      </a:r>
                    </a:p>
                    <a:p>
                      <a:pPr marR="0" lvl="0" algn="l" rtl="0">
                        <a:spcBef>
                          <a:spcPts val="0"/>
                        </a:spcBef>
                        <a:buNone/>
                      </a:pPr>
                      <a:endParaRPr sz="2400" dirty="0">
                        <a:solidFill>
                          <a:srgbClr val="073763"/>
                        </a:solidFill>
                        <a:latin typeface="Arial Narrow"/>
                        <a:ea typeface="Arial Narrow"/>
                        <a:cs typeface="Arial Narrow"/>
                        <a:sym typeface="Arial Narrow"/>
                      </a:endParaRPr>
                    </a:p>
                    <a:p>
                      <a:pPr marR="0" lvl="0" algn="l" rtl="0">
                        <a:spcBef>
                          <a:spcPts val="0"/>
                        </a:spcBef>
                        <a:buNone/>
                      </a:pPr>
                      <a:endParaRPr sz="2400" dirty="0">
                        <a:solidFill>
                          <a:srgbClr val="073763"/>
                        </a:solidFill>
                        <a:latin typeface="Arial Narrow"/>
                        <a:ea typeface="Arial Narrow"/>
                        <a:cs typeface="Arial Narrow"/>
                        <a:sym typeface="Arial Narrow"/>
                      </a:endParaRPr>
                    </a:p>
                    <a:p>
                      <a:pPr marR="0" lvl="0" algn="l" rtl="0">
                        <a:spcBef>
                          <a:spcPts val="0"/>
                        </a:spcBef>
                        <a:buNone/>
                      </a:pPr>
                      <a:endParaRPr sz="2400" dirty="0">
                        <a:solidFill>
                          <a:srgbClr val="073763"/>
                        </a:solidFill>
                        <a:latin typeface="Arial Narrow"/>
                        <a:ea typeface="Arial Narrow"/>
                        <a:cs typeface="Arial Narrow"/>
                        <a:sym typeface="Arial Narrow"/>
                      </a:endParaRPr>
                    </a:p>
                    <a:p>
                      <a:pPr marR="0" lvl="0" algn="l" rtl="0">
                        <a:spcBef>
                          <a:spcPts val="0"/>
                        </a:spcBef>
                        <a:buNone/>
                      </a:pPr>
                      <a:endParaRPr sz="2400" dirty="0">
                        <a:solidFill>
                          <a:srgbClr val="073763"/>
                        </a:solidFill>
                        <a:latin typeface="Arial Narrow"/>
                        <a:ea typeface="Arial Narrow"/>
                        <a:cs typeface="Arial Narrow"/>
                        <a:sym typeface="Arial Narrow"/>
                      </a:endParaRPr>
                    </a:p>
                    <a:p>
                      <a:pPr marR="0" lvl="0" algn="l" rtl="0">
                        <a:spcBef>
                          <a:spcPts val="0"/>
                        </a:spcBef>
                        <a:buNone/>
                      </a:pPr>
                      <a:endParaRPr sz="2400" dirty="0">
                        <a:solidFill>
                          <a:srgbClr val="073763"/>
                        </a:solidFill>
                        <a:latin typeface="Arial Narrow"/>
                        <a:ea typeface="Arial Narrow"/>
                        <a:cs typeface="Arial Narrow"/>
                        <a:sym typeface="Arial Narrow"/>
                      </a:endParaRPr>
                    </a:p>
                    <a:p>
                      <a:pPr marR="0" lvl="0" algn="l" rtl="0">
                        <a:spcBef>
                          <a:spcPts val="0"/>
                        </a:spcBef>
                        <a:buNone/>
                      </a:pPr>
                      <a:r>
                        <a:rPr lang="en-US" sz="2400" dirty="0">
                          <a:solidFill>
                            <a:srgbClr val="073763"/>
                          </a:solidFill>
                          <a:latin typeface="Arial Narrow"/>
                          <a:ea typeface="Arial Narrow"/>
                          <a:cs typeface="Arial Narrow"/>
                          <a:sym typeface="Arial Narrow"/>
                        </a:rPr>
                        <a:t> </a:t>
                      </a:r>
                    </a:p>
                  </a:txBody>
                  <a:tcPr marL="91450" marR="91450" marT="45725" marB="45725"/>
                </a:tc>
                <a:extLst>
                  <a:ext uri="{0D108BD9-81ED-4DB2-BD59-A6C34878D82A}">
                    <a16:rowId xmlns:a16="http://schemas.microsoft.com/office/drawing/2014/main" val="10002"/>
                  </a:ext>
                </a:extLst>
              </a:tr>
            </a:tbl>
          </a:graphicData>
        </a:graphic>
      </p:graphicFrame>
      <p:graphicFrame>
        <p:nvGraphicFramePr>
          <p:cNvPr id="87" name="Shape 87"/>
          <p:cNvGraphicFramePr/>
          <p:nvPr/>
        </p:nvGraphicFramePr>
        <p:xfrm>
          <a:off x="3451425" y="3318825"/>
          <a:ext cx="4880575" cy="1993272"/>
        </p:xfrm>
        <a:graphic>
          <a:graphicData uri="http://schemas.openxmlformats.org/drawingml/2006/table">
            <a:tbl>
              <a:tblPr>
                <a:noFill/>
              </a:tblPr>
              <a:tblGrid>
                <a:gridCol w="2663775">
                  <a:extLst>
                    <a:ext uri="{9D8B030D-6E8A-4147-A177-3AD203B41FA5}">
                      <a16:colId xmlns:a16="http://schemas.microsoft.com/office/drawing/2014/main" val="20000"/>
                    </a:ext>
                  </a:extLst>
                </a:gridCol>
                <a:gridCol w="1124225">
                  <a:extLst>
                    <a:ext uri="{9D8B030D-6E8A-4147-A177-3AD203B41FA5}">
                      <a16:colId xmlns:a16="http://schemas.microsoft.com/office/drawing/2014/main" val="20001"/>
                    </a:ext>
                  </a:extLst>
                </a:gridCol>
                <a:gridCol w="1092575">
                  <a:extLst>
                    <a:ext uri="{9D8B030D-6E8A-4147-A177-3AD203B41FA5}">
                      <a16:colId xmlns:a16="http://schemas.microsoft.com/office/drawing/2014/main" val="20002"/>
                    </a:ext>
                  </a:extLst>
                </a:gridCol>
              </a:tblGrid>
              <a:tr h="0">
                <a:tc>
                  <a:txBody>
                    <a:bodyPr/>
                    <a:lstStyle/>
                    <a:p>
                      <a:pPr lvl="0" rtl="0">
                        <a:lnSpc>
                          <a:spcPct val="115000"/>
                        </a:lnSpc>
                        <a:spcBef>
                          <a:spcPts val="0"/>
                        </a:spcBef>
                        <a:buNone/>
                      </a:pPr>
                      <a:r>
                        <a:rPr lang="en-US" sz="1800" b="1" i="1">
                          <a:solidFill>
                            <a:srgbClr val="403152"/>
                          </a:solidFill>
                          <a:latin typeface="Arial Narrow"/>
                          <a:ea typeface="Arial Narrow"/>
                          <a:cs typeface="Arial Narrow"/>
                          <a:sym typeface="Arial Narrow"/>
                        </a:rPr>
                        <a:t>Science Area</a:t>
                      </a:r>
                    </a:p>
                  </a:txBody>
                  <a:tcPr marL="68575" marR="68575" marT="91425" marB="91425">
                    <a:lnL w="12650" cap="flat" cmpd="sng">
                      <a:solidFill>
                        <a:srgbClr val="073763"/>
                      </a:solidFill>
                      <a:prstDash val="solid"/>
                      <a:round/>
                      <a:headEnd type="none" w="med" len="med"/>
                      <a:tailEnd type="none" w="med" len="med"/>
                    </a:lnL>
                    <a:lnR w="12650" cap="flat" cmpd="sng">
                      <a:solidFill>
                        <a:srgbClr val="073763"/>
                      </a:solidFill>
                      <a:prstDash val="solid"/>
                      <a:round/>
                      <a:headEnd type="none" w="med" len="med"/>
                      <a:tailEnd type="none" w="med" len="med"/>
                    </a:lnR>
                    <a:lnT w="12650" cap="flat" cmpd="sng">
                      <a:solidFill>
                        <a:srgbClr val="073763"/>
                      </a:solidFill>
                      <a:prstDash val="solid"/>
                      <a:round/>
                      <a:headEnd type="none" w="med" len="med"/>
                      <a:tailEnd type="none" w="med" len="med"/>
                    </a:lnT>
                    <a:lnB w="12650" cap="flat" cmpd="sng">
                      <a:solidFill>
                        <a:srgbClr val="073763"/>
                      </a:solidFill>
                      <a:prstDash val="solid"/>
                      <a:round/>
                      <a:headEnd type="none" w="med" len="med"/>
                      <a:tailEnd type="none" w="med" len="med"/>
                    </a:lnB>
                  </a:tcPr>
                </a:tc>
                <a:tc>
                  <a:txBody>
                    <a:bodyPr/>
                    <a:lstStyle/>
                    <a:p>
                      <a:pPr lvl="0" rtl="0">
                        <a:lnSpc>
                          <a:spcPct val="115000"/>
                        </a:lnSpc>
                        <a:spcBef>
                          <a:spcPts val="0"/>
                        </a:spcBef>
                        <a:buNone/>
                      </a:pPr>
                      <a:r>
                        <a:rPr lang="en-US" sz="1800" b="1" i="1">
                          <a:solidFill>
                            <a:srgbClr val="403152"/>
                          </a:solidFill>
                          <a:latin typeface="Arial Narrow"/>
                          <a:ea typeface="Arial Narrow"/>
                          <a:cs typeface="Arial Narrow"/>
                          <a:sym typeface="Arial Narrow"/>
                        </a:rPr>
                        <a:t>GHI</a:t>
                      </a:r>
                    </a:p>
                  </a:txBody>
                  <a:tcPr marL="68575" marR="68575" marT="91425" marB="91425">
                    <a:lnL w="12650" cap="flat" cmpd="sng">
                      <a:solidFill>
                        <a:srgbClr val="073763"/>
                      </a:solidFill>
                      <a:prstDash val="solid"/>
                      <a:round/>
                      <a:headEnd type="none" w="med" len="med"/>
                      <a:tailEnd type="none" w="med" len="med"/>
                    </a:lnL>
                    <a:lnR w="12650" cap="flat" cmpd="sng">
                      <a:solidFill>
                        <a:srgbClr val="073763"/>
                      </a:solidFill>
                      <a:prstDash val="solid"/>
                      <a:round/>
                      <a:headEnd type="none" w="med" len="med"/>
                      <a:tailEnd type="none" w="med" len="med"/>
                    </a:lnR>
                    <a:lnT w="12650" cap="flat" cmpd="sng">
                      <a:solidFill>
                        <a:srgbClr val="073763"/>
                      </a:solidFill>
                      <a:prstDash val="solid"/>
                      <a:round/>
                      <a:headEnd type="none" w="med" len="med"/>
                      <a:tailEnd type="none" w="med" len="med"/>
                    </a:lnT>
                    <a:lnB w="12650" cap="flat" cmpd="sng">
                      <a:solidFill>
                        <a:srgbClr val="073763"/>
                      </a:solidFill>
                      <a:prstDash val="solid"/>
                      <a:round/>
                      <a:headEnd type="none" w="med" len="med"/>
                      <a:tailEnd type="none" w="med" len="med"/>
                    </a:lnB>
                  </a:tcPr>
                </a:tc>
                <a:tc>
                  <a:txBody>
                    <a:bodyPr/>
                    <a:lstStyle/>
                    <a:p>
                      <a:pPr lvl="0" rtl="0">
                        <a:lnSpc>
                          <a:spcPct val="115000"/>
                        </a:lnSpc>
                        <a:spcBef>
                          <a:spcPts val="0"/>
                        </a:spcBef>
                        <a:buNone/>
                      </a:pPr>
                      <a:r>
                        <a:rPr lang="en-US" sz="1800" b="1" i="1">
                          <a:solidFill>
                            <a:srgbClr val="403152"/>
                          </a:solidFill>
                          <a:latin typeface="Arial Narrow"/>
                          <a:ea typeface="Arial Narrow"/>
                          <a:cs typeface="Arial Narrow"/>
                          <a:sym typeface="Arial Narrow"/>
                        </a:rPr>
                        <a:t>JKL</a:t>
                      </a:r>
                    </a:p>
                  </a:txBody>
                  <a:tcPr marL="68575" marR="68575" marT="91425" marB="91425">
                    <a:lnL w="12650" cap="flat" cmpd="sng">
                      <a:solidFill>
                        <a:srgbClr val="073763"/>
                      </a:solidFill>
                      <a:prstDash val="solid"/>
                      <a:round/>
                      <a:headEnd type="none" w="med" len="med"/>
                      <a:tailEnd type="none" w="med" len="med"/>
                    </a:lnL>
                    <a:lnR w="12650" cap="flat" cmpd="sng">
                      <a:solidFill>
                        <a:srgbClr val="073763"/>
                      </a:solidFill>
                      <a:prstDash val="solid"/>
                      <a:round/>
                      <a:headEnd type="none" w="med" len="med"/>
                      <a:tailEnd type="none" w="med" len="med"/>
                    </a:lnR>
                    <a:lnT w="12650" cap="flat" cmpd="sng">
                      <a:solidFill>
                        <a:srgbClr val="073763"/>
                      </a:solidFill>
                      <a:prstDash val="solid"/>
                      <a:round/>
                      <a:headEnd type="none" w="med" len="med"/>
                      <a:tailEnd type="none" w="med" len="med"/>
                    </a:lnT>
                    <a:lnB w="12650" cap="flat" cmpd="sng">
                      <a:solidFill>
                        <a:srgbClr val="073763"/>
                      </a:solidFill>
                      <a:prstDash val="solid"/>
                      <a:round/>
                      <a:headEnd type="none" w="med" len="med"/>
                      <a:tailEnd type="none" w="med" len="med"/>
                    </a:lnB>
                  </a:tcPr>
                </a:tc>
                <a:extLst>
                  <a:ext uri="{0D108BD9-81ED-4DB2-BD59-A6C34878D82A}">
                    <a16:rowId xmlns:a16="http://schemas.microsoft.com/office/drawing/2014/main" val="10000"/>
                  </a:ext>
                </a:extLst>
              </a:tr>
              <a:tr h="260600">
                <a:tc>
                  <a:txBody>
                    <a:bodyPr/>
                    <a:lstStyle/>
                    <a:p>
                      <a:pPr lvl="0" rtl="0">
                        <a:lnSpc>
                          <a:spcPct val="115000"/>
                        </a:lnSpc>
                        <a:spcBef>
                          <a:spcPts val="0"/>
                        </a:spcBef>
                        <a:buNone/>
                      </a:pPr>
                      <a:r>
                        <a:rPr lang="en-US" sz="1800">
                          <a:solidFill>
                            <a:srgbClr val="403152"/>
                          </a:solidFill>
                          <a:latin typeface="Arial Narrow"/>
                          <a:ea typeface="Arial Narrow"/>
                          <a:cs typeface="Arial Narrow"/>
                          <a:sym typeface="Arial Narrow"/>
                        </a:rPr>
                        <a:t>Earth and Space Sciences</a:t>
                      </a:r>
                    </a:p>
                  </a:txBody>
                  <a:tcPr marL="68575" marR="68575" marT="91425" marB="91425">
                    <a:lnL w="12650" cap="flat" cmpd="sng">
                      <a:solidFill>
                        <a:srgbClr val="073763"/>
                      </a:solidFill>
                      <a:prstDash val="solid"/>
                      <a:round/>
                      <a:headEnd type="none" w="med" len="med"/>
                      <a:tailEnd type="none" w="med" len="med"/>
                    </a:lnL>
                    <a:lnR w="12650" cap="flat" cmpd="sng">
                      <a:solidFill>
                        <a:srgbClr val="073763"/>
                      </a:solidFill>
                      <a:prstDash val="solid"/>
                      <a:round/>
                      <a:headEnd type="none" w="med" len="med"/>
                      <a:tailEnd type="none" w="med" len="med"/>
                    </a:lnR>
                    <a:lnT w="12650" cap="flat" cmpd="sng">
                      <a:solidFill>
                        <a:srgbClr val="073763"/>
                      </a:solidFill>
                      <a:prstDash val="solid"/>
                      <a:round/>
                      <a:headEnd type="none" w="med" len="med"/>
                      <a:tailEnd type="none" w="med" len="med"/>
                    </a:lnT>
                    <a:lnB w="12650" cap="flat" cmpd="sng">
                      <a:solidFill>
                        <a:srgbClr val="073763"/>
                      </a:solidFill>
                      <a:prstDash val="solid"/>
                      <a:round/>
                      <a:headEnd type="none" w="med" len="med"/>
                      <a:tailEnd type="none" w="med" len="med"/>
                    </a:lnB>
                  </a:tcPr>
                </a:tc>
                <a:tc>
                  <a:txBody>
                    <a:bodyPr/>
                    <a:lstStyle/>
                    <a:p>
                      <a:pPr lvl="0" rtl="0">
                        <a:lnSpc>
                          <a:spcPct val="115000"/>
                        </a:lnSpc>
                        <a:spcBef>
                          <a:spcPts val="0"/>
                        </a:spcBef>
                        <a:buNone/>
                      </a:pPr>
                      <a:r>
                        <a:rPr lang="en-US" sz="1800">
                          <a:solidFill>
                            <a:srgbClr val="403152"/>
                          </a:solidFill>
                          <a:latin typeface="Arial Narrow"/>
                          <a:ea typeface="Arial Narrow"/>
                          <a:cs typeface="Arial Narrow"/>
                          <a:sym typeface="Arial Narrow"/>
                        </a:rPr>
                        <a:t>40%</a:t>
                      </a:r>
                    </a:p>
                  </a:txBody>
                  <a:tcPr marL="68575" marR="68575" marT="91425" marB="91425">
                    <a:lnL w="12650" cap="flat" cmpd="sng">
                      <a:solidFill>
                        <a:srgbClr val="073763"/>
                      </a:solidFill>
                      <a:prstDash val="solid"/>
                      <a:round/>
                      <a:headEnd type="none" w="med" len="med"/>
                      <a:tailEnd type="none" w="med" len="med"/>
                    </a:lnL>
                    <a:lnR w="12650" cap="flat" cmpd="sng">
                      <a:solidFill>
                        <a:srgbClr val="073763"/>
                      </a:solidFill>
                      <a:prstDash val="solid"/>
                      <a:round/>
                      <a:headEnd type="none" w="med" len="med"/>
                      <a:tailEnd type="none" w="med" len="med"/>
                    </a:lnR>
                    <a:lnT w="12650" cap="flat" cmpd="sng">
                      <a:solidFill>
                        <a:srgbClr val="073763"/>
                      </a:solidFill>
                      <a:prstDash val="solid"/>
                      <a:round/>
                      <a:headEnd type="none" w="med" len="med"/>
                      <a:tailEnd type="none" w="med" len="med"/>
                    </a:lnT>
                    <a:lnB w="12650" cap="flat" cmpd="sng">
                      <a:solidFill>
                        <a:srgbClr val="073763"/>
                      </a:solidFill>
                      <a:prstDash val="solid"/>
                      <a:round/>
                      <a:headEnd type="none" w="med" len="med"/>
                      <a:tailEnd type="none" w="med" len="med"/>
                    </a:lnB>
                  </a:tcPr>
                </a:tc>
                <a:tc>
                  <a:txBody>
                    <a:bodyPr/>
                    <a:lstStyle/>
                    <a:p>
                      <a:pPr lvl="0" rtl="0">
                        <a:lnSpc>
                          <a:spcPct val="115000"/>
                        </a:lnSpc>
                        <a:spcBef>
                          <a:spcPts val="0"/>
                        </a:spcBef>
                        <a:buNone/>
                      </a:pPr>
                      <a:r>
                        <a:rPr lang="en-US" sz="1800">
                          <a:solidFill>
                            <a:srgbClr val="403152"/>
                          </a:solidFill>
                          <a:latin typeface="Arial Narrow"/>
                          <a:ea typeface="Arial Narrow"/>
                          <a:cs typeface="Arial Narrow"/>
                          <a:sym typeface="Arial Narrow"/>
                        </a:rPr>
                        <a:t>25%</a:t>
                      </a:r>
                    </a:p>
                  </a:txBody>
                  <a:tcPr marL="68575" marR="68575" marT="91425" marB="91425">
                    <a:lnL w="12650" cap="flat" cmpd="sng">
                      <a:solidFill>
                        <a:srgbClr val="073763"/>
                      </a:solidFill>
                      <a:prstDash val="solid"/>
                      <a:round/>
                      <a:headEnd type="none" w="med" len="med"/>
                      <a:tailEnd type="none" w="med" len="med"/>
                    </a:lnL>
                    <a:lnR w="12650" cap="flat" cmpd="sng">
                      <a:solidFill>
                        <a:srgbClr val="073763"/>
                      </a:solidFill>
                      <a:prstDash val="solid"/>
                      <a:round/>
                      <a:headEnd type="none" w="med" len="med"/>
                      <a:tailEnd type="none" w="med" len="med"/>
                    </a:lnR>
                    <a:lnT w="12650" cap="flat" cmpd="sng">
                      <a:solidFill>
                        <a:srgbClr val="073763"/>
                      </a:solidFill>
                      <a:prstDash val="solid"/>
                      <a:round/>
                      <a:headEnd type="none" w="med" len="med"/>
                      <a:tailEnd type="none" w="med" len="med"/>
                    </a:lnT>
                    <a:lnB w="12650" cap="flat" cmpd="sng">
                      <a:solidFill>
                        <a:srgbClr val="073763"/>
                      </a:solidFill>
                      <a:prstDash val="solid"/>
                      <a:round/>
                      <a:headEnd type="none" w="med" len="med"/>
                      <a:tailEnd type="none" w="med" len="med"/>
                    </a:lnB>
                  </a:tcPr>
                </a:tc>
                <a:extLst>
                  <a:ext uri="{0D108BD9-81ED-4DB2-BD59-A6C34878D82A}">
                    <a16:rowId xmlns:a16="http://schemas.microsoft.com/office/drawing/2014/main" val="10001"/>
                  </a:ext>
                </a:extLst>
              </a:tr>
              <a:tr h="260600">
                <a:tc>
                  <a:txBody>
                    <a:bodyPr/>
                    <a:lstStyle/>
                    <a:p>
                      <a:pPr lvl="0" rtl="0">
                        <a:lnSpc>
                          <a:spcPct val="115000"/>
                        </a:lnSpc>
                        <a:spcBef>
                          <a:spcPts val="0"/>
                        </a:spcBef>
                        <a:buNone/>
                      </a:pPr>
                      <a:r>
                        <a:rPr lang="en-US" sz="1800">
                          <a:solidFill>
                            <a:srgbClr val="403152"/>
                          </a:solidFill>
                          <a:latin typeface="Arial Narrow"/>
                          <a:ea typeface="Arial Narrow"/>
                          <a:cs typeface="Arial Narrow"/>
                          <a:sym typeface="Arial Narrow"/>
                        </a:rPr>
                        <a:t>Life Sciences</a:t>
                      </a:r>
                    </a:p>
                  </a:txBody>
                  <a:tcPr marL="68575" marR="68575" marT="91425" marB="91425">
                    <a:lnL w="12650" cap="flat" cmpd="sng">
                      <a:solidFill>
                        <a:srgbClr val="073763"/>
                      </a:solidFill>
                      <a:prstDash val="solid"/>
                      <a:round/>
                      <a:headEnd type="none" w="med" len="med"/>
                      <a:tailEnd type="none" w="med" len="med"/>
                    </a:lnL>
                    <a:lnR w="12650" cap="flat" cmpd="sng">
                      <a:solidFill>
                        <a:srgbClr val="073763"/>
                      </a:solidFill>
                      <a:prstDash val="solid"/>
                      <a:round/>
                      <a:headEnd type="none" w="med" len="med"/>
                      <a:tailEnd type="none" w="med" len="med"/>
                    </a:lnR>
                    <a:lnT w="12650" cap="flat" cmpd="sng">
                      <a:solidFill>
                        <a:srgbClr val="073763"/>
                      </a:solidFill>
                      <a:prstDash val="solid"/>
                      <a:round/>
                      <a:headEnd type="none" w="med" len="med"/>
                      <a:tailEnd type="none" w="med" len="med"/>
                    </a:lnT>
                    <a:lnB w="12650" cap="flat" cmpd="sng">
                      <a:solidFill>
                        <a:srgbClr val="073763"/>
                      </a:solidFill>
                      <a:prstDash val="solid"/>
                      <a:round/>
                      <a:headEnd type="none" w="med" len="med"/>
                      <a:tailEnd type="none" w="med" len="med"/>
                    </a:lnB>
                  </a:tcPr>
                </a:tc>
                <a:tc>
                  <a:txBody>
                    <a:bodyPr/>
                    <a:lstStyle/>
                    <a:p>
                      <a:pPr lvl="0" rtl="0">
                        <a:lnSpc>
                          <a:spcPct val="115000"/>
                        </a:lnSpc>
                        <a:spcBef>
                          <a:spcPts val="0"/>
                        </a:spcBef>
                        <a:buNone/>
                      </a:pPr>
                      <a:r>
                        <a:rPr lang="en-US" sz="1800">
                          <a:solidFill>
                            <a:srgbClr val="403152"/>
                          </a:solidFill>
                          <a:latin typeface="Arial Narrow"/>
                          <a:ea typeface="Arial Narrow"/>
                          <a:cs typeface="Arial Narrow"/>
                          <a:sym typeface="Arial Narrow"/>
                        </a:rPr>
                        <a:t>40%</a:t>
                      </a:r>
                    </a:p>
                  </a:txBody>
                  <a:tcPr marL="68575" marR="68575" marT="91425" marB="91425">
                    <a:lnL w="12650" cap="flat" cmpd="sng">
                      <a:solidFill>
                        <a:srgbClr val="073763"/>
                      </a:solidFill>
                      <a:prstDash val="solid"/>
                      <a:round/>
                      <a:headEnd type="none" w="med" len="med"/>
                      <a:tailEnd type="none" w="med" len="med"/>
                    </a:lnL>
                    <a:lnR w="12650" cap="flat" cmpd="sng">
                      <a:solidFill>
                        <a:srgbClr val="073763"/>
                      </a:solidFill>
                      <a:prstDash val="solid"/>
                      <a:round/>
                      <a:headEnd type="none" w="med" len="med"/>
                      <a:tailEnd type="none" w="med" len="med"/>
                    </a:lnR>
                    <a:lnT w="12650" cap="flat" cmpd="sng">
                      <a:solidFill>
                        <a:srgbClr val="073763"/>
                      </a:solidFill>
                      <a:prstDash val="solid"/>
                      <a:round/>
                      <a:headEnd type="none" w="med" len="med"/>
                      <a:tailEnd type="none" w="med" len="med"/>
                    </a:lnT>
                    <a:lnB w="12650" cap="flat" cmpd="sng">
                      <a:solidFill>
                        <a:srgbClr val="073763"/>
                      </a:solidFill>
                      <a:prstDash val="solid"/>
                      <a:round/>
                      <a:headEnd type="none" w="med" len="med"/>
                      <a:tailEnd type="none" w="med" len="med"/>
                    </a:lnB>
                  </a:tcPr>
                </a:tc>
                <a:tc>
                  <a:txBody>
                    <a:bodyPr/>
                    <a:lstStyle/>
                    <a:p>
                      <a:pPr lvl="0" rtl="0">
                        <a:lnSpc>
                          <a:spcPct val="115000"/>
                        </a:lnSpc>
                        <a:spcBef>
                          <a:spcPts val="0"/>
                        </a:spcBef>
                        <a:buNone/>
                      </a:pPr>
                      <a:r>
                        <a:rPr lang="en-US" sz="1800">
                          <a:solidFill>
                            <a:srgbClr val="403152"/>
                          </a:solidFill>
                          <a:latin typeface="Arial Narrow"/>
                          <a:ea typeface="Arial Narrow"/>
                          <a:cs typeface="Arial Narrow"/>
                          <a:sym typeface="Arial Narrow"/>
                        </a:rPr>
                        <a:t>50%</a:t>
                      </a:r>
                    </a:p>
                  </a:txBody>
                  <a:tcPr marL="68575" marR="68575" marT="91425" marB="91425">
                    <a:lnL w="12650" cap="flat" cmpd="sng">
                      <a:solidFill>
                        <a:srgbClr val="073763"/>
                      </a:solidFill>
                      <a:prstDash val="solid"/>
                      <a:round/>
                      <a:headEnd type="none" w="med" len="med"/>
                      <a:tailEnd type="none" w="med" len="med"/>
                    </a:lnL>
                    <a:lnR w="12650" cap="flat" cmpd="sng">
                      <a:solidFill>
                        <a:srgbClr val="073763"/>
                      </a:solidFill>
                      <a:prstDash val="solid"/>
                      <a:round/>
                      <a:headEnd type="none" w="med" len="med"/>
                      <a:tailEnd type="none" w="med" len="med"/>
                    </a:lnR>
                    <a:lnT w="12650" cap="flat" cmpd="sng">
                      <a:solidFill>
                        <a:srgbClr val="073763"/>
                      </a:solidFill>
                      <a:prstDash val="solid"/>
                      <a:round/>
                      <a:headEnd type="none" w="med" len="med"/>
                      <a:tailEnd type="none" w="med" len="med"/>
                    </a:lnT>
                    <a:lnB w="12650" cap="flat" cmpd="sng">
                      <a:solidFill>
                        <a:srgbClr val="073763"/>
                      </a:solidFill>
                      <a:prstDash val="solid"/>
                      <a:round/>
                      <a:headEnd type="none" w="med" len="med"/>
                      <a:tailEnd type="none" w="med" len="med"/>
                    </a:lnB>
                  </a:tcPr>
                </a:tc>
                <a:extLst>
                  <a:ext uri="{0D108BD9-81ED-4DB2-BD59-A6C34878D82A}">
                    <a16:rowId xmlns:a16="http://schemas.microsoft.com/office/drawing/2014/main" val="10002"/>
                  </a:ext>
                </a:extLst>
              </a:tr>
              <a:tr h="260600">
                <a:tc>
                  <a:txBody>
                    <a:bodyPr/>
                    <a:lstStyle/>
                    <a:p>
                      <a:pPr lvl="0" rtl="0">
                        <a:lnSpc>
                          <a:spcPct val="115000"/>
                        </a:lnSpc>
                        <a:spcBef>
                          <a:spcPts val="0"/>
                        </a:spcBef>
                        <a:buNone/>
                      </a:pPr>
                      <a:r>
                        <a:rPr lang="en-US" sz="1800">
                          <a:solidFill>
                            <a:srgbClr val="403152"/>
                          </a:solidFill>
                          <a:latin typeface="Arial Narrow"/>
                          <a:ea typeface="Arial Narrow"/>
                          <a:cs typeface="Arial Narrow"/>
                          <a:sym typeface="Arial Narrow"/>
                        </a:rPr>
                        <a:t>Physical science</a:t>
                      </a:r>
                    </a:p>
                  </a:txBody>
                  <a:tcPr marL="68575" marR="68575" marT="91425" marB="91425">
                    <a:lnL w="12650" cap="flat" cmpd="sng">
                      <a:solidFill>
                        <a:srgbClr val="073763"/>
                      </a:solidFill>
                      <a:prstDash val="solid"/>
                      <a:round/>
                      <a:headEnd type="none" w="med" len="med"/>
                      <a:tailEnd type="none" w="med" len="med"/>
                    </a:lnL>
                    <a:lnR w="12650" cap="flat" cmpd="sng">
                      <a:solidFill>
                        <a:srgbClr val="073763"/>
                      </a:solidFill>
                      <a:prstDash val="solid"/>
                      <a:round/>
                      <a:headEnd type="none" w="med" len="med"/>
                      <a:tailEnd type="none" w="med" len="med"/>
                    </a:lnR>
                    <a:lnT w="12650" cap="flat" cmpd="sng">
                      <a:solidFill>
                        <a:srgbClr val="073763"/>
                      </a:solidFill>
                      <a:prstDash val="solid"/>
                      <a:round/>
                      <a:headEnd type="none" w="med" len="med"/>
                      <a:tailEnd type="none" w="med" len="med"/>
                    </a:lnT>
                    <a:lnB w="12650" cap="flat" cmpd="sng">
                      <a:solidFill>
                        <a:srgbClr val="073763"/>
                      </a:solidFill>
                      <a:prstDash val="solid"/>
                      <a:round/>
                      <a:headEnd type="none" w="med" len="med"/>
                      <a:tailEnd type="none" w="med" len="med"/>
                    </a:lnB>
                  </a:tcPr>
                </a:tc>
                <a:tc>
                  <a:txBody>
                    <a:bodyPr/>
                    <a:lstStyle/>
                    <a:p>
                      <a:pPr lvl="0" rtl="0">
                        <a:lnSpc>
                          <a:spcPct val="115000"/>
                        </a:lnSpc>
                        <a:spcBef>
                          <a:spcPts val="0"/>
                        </a:spcBef>
                        <a:buNone/>
                      </a:pPr>
                      <a:r>
                        <a:rPr lang="en-US" sz="1800">
                          <a:solidFill>
                            <a:srgbClr val="403152"/>
                          </a:solidFill>
                          <a:latin typeface="Arial Narrow"/>
                          <a:ea typeface="Arial Narrow"/>
                          <a:cs typeface="Arial Narrow"/>
                          <a:sym typeface="Arial Narrow"/>
                        </a:rPr>
                        <a:t>20%</a:t>
                      </a:r>
                    </a:p>
                  </a:txBody>
                  <a:tcPr marL="68575" marR="68575" marT="91425" marB="91425">
                    <a:lnL w="12650" cap="flat" cmpd="sng">
                      <a:solidFill>
                        <a:srgbClr val="073763"/>
                      </a:solidFill>
                      <a:prstDash val="solid"/>
                      <a:round/>
                      <a:headEnd type="none" w="med" len="med"/>
                      <a:tailEnd type="none" w="med" len="med"/>
                    </a:lnL>
                    <a:lnR w="12650" cap="flat" cmpd="sng">
                      <a:solidFill>
                        <a:srgbClr val="073763"/>
                      </a:solidFill>
                      <a:prstDash val="solid"/>
                      <a:round/>
                      <a:headEnd type="none" w="med" len="med"/>
                      <a:tailEnd type="none" w="med" len="med"/>
                    </a:lnR>
                    <a:lnT w="12650" cap="flat" cmpd="sng">
                      <a:solidFill>
                        <a:srgbClr val="073763"/>
                      </a:solidFill>
                      <a:prstDash val="solid"/>
                      <a:round/>
                      <a:headEnd type="none" w="med" len="med"/>
                      <a:tailEnd type="none" w="med" len="med"/>
                    </a:lnT>
                    <a:lnB w="12650" cap="flat" cmpd="sng">
                      <a:solidFill>
                        <a:srgbClr val="073763"/>
                      </a:solidFill>
                      <a:prstDash val="solid"/>
                      <a:round/>
                      <a:headEnd type="none" w="med" len="med"/>
                      <a:tailEnd type="none" w="med" len="med"/>
                    </a:lnB>
                  </a:tcPr>
                </a:tc>
                <a:tc>
                  <a:txBody>
                    <a:bodyPr/>
                    <a:lstStyle/>
                    <a:p>
                      <a:pPr lvl="0" rtl="0">
                        <a:lnSpc>
                          <a:spcPct val="115000"/>
                        </a:lnSpc>
                        <a:spcBef>
                          <a:spcPts val="0"/>
                        </a:spcBef>
                        <a:buNone/>
                      </a:pPr>
                      <a:r>
                        <a:rPr lang="en-US" sz="1800">
                          <a:solidFill>
                            <a:srgbClr val="403152"/>
                          </a:solidFill>
                          <a:latin typeface="Arial Narrow"/>
                          <a:ea typeface="Arial Narrow"/>
                          <a:cs typeface="Arial Narrow"/>
                          <a:sym typeface="Arial Narrow"/>
                        </a:rPr>
                        <a:t>25%</a:t>
                      </a:r>
                    </a:p>
                  </a:txBody>
                  <a:tcPr marL="68575" marR="68575" marT="91425" marB="91425">
                    <a:lnL w="12650" cap="flat" cmpd="sng">
                      <a:solidFill>
                        <a:srgbClr val="073763"/>
                      </a:solidFill>
                      <a:prstDash val="solid"/>
                      <a:round/>
                      <a:headEnd type="none" w="med" len="med"/>
                      <a:tailEnd type="none" w="med" len="med"/>
                    </a:lnL>
                    <a:lnR w="12650" cap="flat" cmpd="sng">
                      <a:solidFill>
                        <a:srgbClr val="073763"/>
                      </a:solidFill>
                      <a:prstDash val="solid"/>
                      <a:round/>
                      <a:headEnd type="none" w="med" len="med"/>
                      <a:tailEnd type="none" w="med" len="med"/>
                    </a:lnR>
                    <a:lnT w="12650" cap="flat" cmpd="sng">
                      <a:solidFill>
                        <a:srgbClr val="073763"/>
                      </a:solidFill>
                      <a:prstDash val="solid"/>
                      <a:round/>
                      <a:headEnd type="none" w="med" len="med"/>
                      <a:tailEnd type="none" w="med" len="med"/>
                    </a:lnT>
                    <a:lnB w="12650" cap="flat" cmpd="sng">
                      <a:solidFill>
                        <a:srgbClr val="073763"/>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036702"/>
            <a:ext cx="1371600" cy="745098"/>
          </a:xfrm>
          <a:prstGeom prst="rect">
            <a:avLst/>
          </a:prstGeom>
        </p:spPr>
      </p:pic>
    </p:spTree>
    <p:extLst>
      <p:ext uri="{BB962C8B-B14F-4D97-AF65-F5344CB8AC3E}">
        <p14:creationId xmlns:p14="http://schemas.microsoft.com/office/powerpoint/2010/main" val="3596582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533400"/>
            <a:ext cx="5080000" cy="457200"/>
          </a:xfrm>
        </p:spPr>
        <p:txBody>
          <a:bodyPr/>
          <a:lstStyle/>
          <a:p>
            <a:r>
              <a:rPr lang="en-US" sz="3200" dirty="0"/>
              <a:t>Receiving Results</a:t>
            </a:r>
          </a:p>
        </p:txBody>
      </p:sp>
      <p:sp>
        <p:nvSpPr>
          <p:cNvPr id="4" name="Content Placeholder 2"/>
          <p:cNvSpPr>
            <a:spLocks noGrp="1"/>
          </p:cNvSpPr>
          <p:nvPr>
            <p:ph type="body" sz="quarter" idx="10"/>
          </p:nvPr>
        </p:nvSpPr>
        <p:spPr>
          <a:xfrm>
            <a:off x="457200" y="1447800"/>
            <a:ext cx="8001000" cy="4953000"/>
          </a:xfrm>
        </p:spPr>
        <p:txBody>
          <a:bodyPr>
            <a:normAutofit fontScale="92500" lnSpcReduction="10000"/>
          </a:bodyPr>
          <a:lstStyle/>
          <a:p>
            <a:pPr marL="0" indent="0">
              <a:buNone/>
            </a:pPr>
            <a:r>
              <a:rPr lang="en-US" b="1" dirty="0"/>
              <a:t>Paper-Based Testing (PBT)</a:t>
            </a:r>
          </a:p>
          <a:p>
            <a:pPr lvl="1"/>
            <a:r>
              <a:rPr lang="en-US" dirty="0"/>
              <a:t>Send to DRC-CTB TASC Scoring Facility</a:t>
            </a:r>
          </a:p>
          <a:p>
            <a:pPr lvl="1"/>
            <a:r>
              <a:rPr lang="en-US" i="1" dirty="0"/>
              <a:t>Highly-qualified staff </a:t>
            </a:r>
            <a:r>
              <a:rPr lang="en-US" dirty="0"/>
              <a:t>read and holistically score student CR items and essays</a:t>
            </a:r>
          </a:p>
          <a:p>
            <a:pPr lvl="1"/>
            <a:r>
              <a:rPr lang="en-US" dirty="0"/>
              <a:t>Allow 5-10 days for all scoring (current avg. 2-3 business days) </a:t>
            </a:r>
          </a:p>
          <a:p>
            <a:pPr lvl="1"/>
            <a:r>
              <a:rPr lang="en-US" dirty="0"/>
              <a:t>Examinees can access results on ORSS</a:t>
            </a:r>
          </a:p>
          <a:p>
            <a:pPr lvl="1"/>
            <a:endParaRPr lang="en-US" dirty="0"/>
          </a:p>
          <a:p>
            <a:pPr marL="0" indent="0">
              <a:buNone/>
            </a:pPr>
            <a:r>
              <a:rPr lang="en-US" b="1" dirty="0"/>
              <a:t>Computer-Based Testing (CBT)</a:t>
            </a:r>
          </a:p>
          <a:p>
            <a:pPr lvl="1"/>
            <a:r>
              <a:rPr lang="en-US" dirty="0"/>
              <a:t>Preliminary results on selected-response items available immediately</a:t>
            </a:r>
          </a:p>
          <a:p>
            <a:pPr lvl="1"/>
            <a:r>
              <a:rPr lang="en-US" i="1" dirty="0"/>
              <a:t>Highly-qualified staff</a:t>
            </a:r>
            <a:r>
              <a:rPr lang="en-US" dirty="0"/>
              <a:t> read and holistically score student CR items and essays</a:t>
            </a:r>
          </a:p>
          <a:p>
            <a:pPr lvl="1"/>
            <a:r>
              <a:rPr lang="en-US" dirty="0"/>
              <a:t>Allow 3-5 business days for hand-scoring essay section (current avg. 2-3 business days) </a:t>
            </a:r>
          </a:p>
          <a:p>
            <a:pPr lvl="1"/>
            <a:r>
              <a:rPr lang="en-US" dirty="0"/>
              <a:t>Examinees can access results on ORSS</a:t>
            </a:r>
          </a:p>
          <a:p>
            <a:pPr marL="457200" lvl="1"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036702"/>
            <a:ext cx="1371600" cy="745098"/>
          </a:xfrm>
          <a:prstGeom prst="rect">
            <a:avLst/>
          </a:prstGeom>
        </p:spPr>
      </p:pic>
    </p:spTree>
    <p:extLst>
      <p:ext uri="{BB962C8B-B14F-4D97-AF65-F5344CB8AC3E}">
        <p14:creationId xmlns:p14="http://schemas.microsoft.com/office/powerpoint/2010/main" val="1953293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705600" y="6462715"/>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EFC963A-477B-4D21-B458-7ABBDB217BF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1266" name="Rectangle 2"/>
          <p:cNvSpPr>
            <a:spLocks noGrp="1" noChangeArrowheads="1"/>
          </p:cNvSpPr>
          <p:nvPr>
            <p:ph type="title" idx="4294967295"/>
          </p:nvPr>
        </p:nvSpPr>
        <p:spPr>
          <a:xfrm>
            <a:off x="434163" y="381784"/>
            <a:ext cx="8077200" cy="944563"/>
          </a:xfrm>
        </p:spPr>
        <p:txBody>
          <a:bodyPr/>
          <a:lstStyle/>
          <a:p>
            <a:pPr algn="l" eaLnBrk="1" hangingPunct="1"/>
            <a:r>
              <a:rPr lang="en-US" sz="4000" b="1" dirty="0"/>
              <a:t>   </a:t>
            </a:r>
            <a:r>
              <a:rPr lang="en-US" sz="3200" b="1" dirty="0">
                <a:solidFill>
                  <a:srgbClr val="022F65"/>
                </a:solidFill>
                <a:latin typeface="Garamond"/>
                <a:cs typeface="Garamond"/>
              </a:rPr>
              <a:t>TASC Test Readiness Assessment</a:t>
            </a:r>
          </a:p>
        </p:txBody>
      </p:sp>
      <p:sp>
        <p:nvSpPr>
          <p:cNvPr id="11267" name="Rectangle 3"/>
          <p:cNvSpPr>
            <a:spLocks noGrp="1" noChangeArrowheads="1"/>
          </p:cNvSpPr>
          <p:nvPr>
            <p:ph type="body" idx="4294967295"/>
          </p:nvPr>
        </p:nvSpPr>
        <p:spPr>
          <a:xfrm>
            <a:off x="457200" y="1494231"/>
            <a:ext cx="8382000" cy="4800600"/>
          </a:xfrm>
        </p:spPr>
        <p:txBody>
          <a:bodyPr>
            <a:normAutofit lnSpcReduction="10000"/>
          </a:bodyPr>
          <a:lstStyle/>
          <a:p>
            <a:pPr>
              <a:defRPr/>
            </a:pPr>
            <a:r>
              <a:rPr lang="en-US" sz="2800" dirty="0"/>
              <a:t>Free Practice Test--sample items: </a:t>
            </a:r>
            <a:r>
              <a:rPr lang="en-US" sz="2800" dirty="0">
                <a:hlinkClick r:id="rId3"/>
              </a:rPr>
              <a:t>TASCTest.com</a:t>
            </a:r>
            <a:endParaRPr lang="en-US" sz="2800" dirty="0"/>
          </a:p>
          <a:p>
            <a:pPr>
              <a:defRPr/>
            </a:pPr>
            <a:r>
              <a:rPr lang="en-US" sz="2800" dirty="0"/>
              <a:t>Official TASC Readiness Test</a:t>
            </a:r>
          </a:p>
          <a:p>
            <a:pPr lvl="1">
              <a:defRPr/>
            </a:pPr>
            <a:r>
              <a:rPr lang="en-US" sz="2400" dirty="0"/>
              <a:t>Developed and field tested with TASC</a:t>
            </a:r>
          </a:p>
          <a:p>
            <a:pPr lvl="1">
              <a:defRPr/>
            </a:pPr>
            <a:r>
              <a:rPr lang="en-US" sz="2400" dirty="0"/>
              <a:t>Half the length of TASC </a:t>
            </a:r>
          </a:p>
          <a:p>
            <a:pPr lvl="1">
              <a:defRPr/>
            </a:pPr>
            <a:r>
              <a:rPr lang="en-US" sz="2400" dirty="0"/>
              <a:t>Provides diagnostic information and indicators of TASC success</a:t>
            </a:r>
          </a:p>
          <a:p>
            <a:pPr lvl="1">
              <a:defRPr/>
            </a:pPr>
            <a:r>
              <a:rPr lang="en-US" sz="2400" dirty="0"/>
              <a:t>Available in English and Spanish formats</a:t>
            </a:r>
          </a:p>
          <a:p>
            <a:pPr>
              <a:defRPr/>
            </a:pPr>
            <a:r>
              <a:rPr lang="en-US" sz="2800" dirty="0"/>
              <a:t>Available both Computer-Based and Paper-Based</a:t>
            </a:r>
          </a:p>
          <a:p>
            <a:pPr lvl="1">
              <a:defRPr/>
            </a:pPr>
            <a:r>
              <a:rPr lang="en-US" sz="2400" dirty="0"/>
              <a:t>Paper test scored locally/online scored immediately</a:t>
            </a:r>
          </a:p>
          <a:p>
            <a:pPr lvl="1">
              <a:defRPr/>
            </a:pPr>
            <a:r>
              <a:rPr lang="en-US" sz="2400" dirty="0"/>
              <a:t>$11 per student—all sub-tests</a:t>
            </a:r>
          </a:p>
          <a:p>
            <a:pPr marL="0" indent="0">
              <a:buNone/>
              <a:defRPr/>
            </a:pPr>
            <a:endParaRPr lang="en-US" dirty="0"/>
          </a:p>
          <a:p>
            <a:pPr marL="0" indent="0">
              <a:buNone/>
              <a:defRPr/>
            </a:pPr>
            <a:endParaRPr lang="en-US" dirty="0"/>
          </a:p>
          <a:p>
            <a:pPr>
              <a:defRPr/>
            </a:pPr>
            <a:endParaRPr lang="en-US" dirty="0"/>
          </a:p>
          <a:p>
            <a:pPr marL="0" indent="0">
              <a:buNone/>
              <a:defRPr/>
            </a:pPr>
            <a:endParaRPr lang="en-US"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036702"/>
            <a:ext cx="1371600" cy="745098"/>
          </a:xfrm>
          <a:prstGeom prst="rect">
            <a:avLst/>
          </a:prstGeom>
        </p:spPr>
      </p:pic>
      <p:sp>
        <p:nvSpPr>
          <p:cNvPr id="2" name="Rectangle 1"/>
          <p:cNvSpPr/>
          <p:nvPr/>
        </p:nvSpPr>
        <p:spPr>
          <a:xfrm>
            <a:off x="6705600" y="6462715"/>
            <a:ext cx="381000" cy="319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23373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9144000" cy="990600"/>
          </a:xfrm>
        </p:spPr>
        <p:txBody>
          <a:bodyPr>
            <a:normAutofit/>
          </a:bodyPr>
          <a:lstStyle/>
          <a:p>
            <a:pPr algn="ctr"/>
            <a:r>
              <a:rPr lang="en-US" sz="3200" dirty="0"/>
              <a:t>TASC Test Fee Structure</a:t>
            </a:r>
          </a:p>
        </p:txBody>
      </p:sp>
      <p:sp>
        <p:nvSpPr>
          <p:cNvPr id="3" name="Content Placeholder 2"/>
          <p:cNvSpPr>
            <a:spLocks noGrp="1"/>
          </p:cNvSpPr>
          <p:nvPr>
            <p:ph idx="1"/>
          </p:nvPr>
        </p:nvSpPr>
        <p:spPr>
          <a:xfrm>
            <a:off x="457200" y="1371600"/>
            <a:ext cx="8229600" cy="4525963"/>
          </a:xfrm>
        </p:spPr>
        <p:txBody>
          <a:bodyPr>
            <a:normAutofit/>
          </a:bodyPr>
          <a:lstStyle/>
          <a:p>
            <a:r>
              <a:rPr lang="en-US" dirty="0"/>
              <a:t>TASC’s Test fee is $54 ($10.80 per content area)</a:t>
            </a:r>
          </a:p>
          <a:p>
            <a:r>
              <a:rPr lang="en-US" dirty="0"/>
              <a:t>Michigan’s Testing fee is $124.00 ($24.80 per content area)</a:t>
            </a:r>
          </a:p>
          <a:p>
            <a:pPr marL="0" indent="0">
              <a:buNone/>
            </a:pPr>
            <a:r>
              <a:rPr lang="en-US"/>
              <a:t>	– Includes 2 free retests per student</a:t>
            </a:r>
          </a:p>
          <a:p>
            <a:pPr marL="0" indent="0">
              <a:buNone/>
            </a:pPr>
            <a:r>
              <a:rPr lang="en-US" dirty="0"/>
              <a:t>	</a:t>
            </a:r>
          </a:p>
          <a:p>
            <a:pPr>
              <a:defRPr/>
            </a:pP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036702"/>
            <a:ext cx="1371600" cy="745098"/>
          </a:xfrm>
          <a:prstGeom prst="rect">
            <a:avLst/>
          </a:prstGeom>
        </p:spPr>
      </p:pic>
    </p:spTree>
    <p:extLst>
      <p:ext uri="{BB962C8B-B14F-4D97-AF65-F5344CB8AC3E}">
        <p14:creationId xmlns:p14="http://schemas.microsoft.com/office/powerpoint/2010/main" val="344261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438400"/>
            <a:ext cx="9144000" cy="1143000"/>
          </a:xfrm>
        </p:spPr>
        <p:txBody>
          <a:bodyPr>
            <a:noAutofit/>
          </a:bodyPr>
          <a:lstStyle/>
          <a:p>
            <a:pPr algn="ctr"/>
            <a:r>
              <a:rPr lang="en-US" sz="3200" b="1" dirty="0">
                <a:solidFill>
                  <a:srgbClr val="022F65"/>
                </a:solidFill>
                <a:latin typeface="Garamond"/>
                <a:cs typeface="Garamond"/>
              </a:rPr>
              <a:t>ORSS</a:t>
            </a:r>
            <a:br>
              <a:rPr lang="en-US" sz="3200" b="1" dirty="0">
                <a:solidFill>
                  <a:srgbClr val="022F65"/>
                </a:solidFill>
                <a:latin typeface="Garamond"/>
                <a:cs typeface="Garamond"/>
              </a:rPr>
            </a:br>
            <a:r>
              <a:rPr lang="en-US" sz="3200" b="1" dirty="0">
                <a:solidFill>
                  <a:srgbClr val="022F65"/>
                </a:solidFill>
                <a:latin typeface="Garamond"/>
                <a:cs typeface="Garamond"/>
              </a:rPr>
              <a:t>Online Registration and Scheduling System</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036702"/>
            <a:ext cx="1371600" cy="745098"/>
          </a:xfrm>
          <a:prstGeom prst="rect">
            <a:avLst/>
          </a:prstGeom>
        </p:spPr>
      </p:pic>
    </p:spTree>
    <p:extLst>
      <p:ext uri="{BB962C8B-B14F-4D97-AF65-F5344CB8AC3E}">
        <p14:creationId xmlns:p14="http://schemas.microsoft.com/office/powerpoint/2010/main" val="1553274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302"/>
            <a:ext cx="9144000" cy="685800"/>
          </a:xfrm>
        </p:spPr>
        <p:txBody>
          <a:bodyPr>
            <a:noAutofit/>
          </a:bodyPr>
          <a:lstStyle/>
          <a:p>
            <a:pPr algn="ctr"/>
            <a:r>
              <a:rPr lang="en-US" sz="3200" b="1" dirty="0"/>
              <a:t>Data Recognition Corp.</a:t>
            </a:r>
          </a:p>
        </p:txBody>
      </p:sp>
      <p:sp>
        <p:nvSpPr>
          <p:cNvPr id="3" name="Content Placeholder 2"/>
          <p:cNvSpPr>
            <a:spLocks noGrp="1"/>
          </p:cNvSpPr>
          <p:nvPr>
            <p:ph idx="1"/>
          </p:nvPr>
        </p:nvSpPr>
        <p:spPr>
          <a:xfrm>
            <a:off x="533400" y="1371600"/>
            <a:ext cx="8229600" cy="5181600"/>
          </a:xfrm>
        </p:spPr>
        <p:txBody>
          <a:bodyPr>
            <a:noAutofit/>
          </a:bodyPr>
          <a:lstStyle/>
          <a:p>
            <a:r>
              <a:rPr lang="en-US" sz="2000" dirty="0">
                <a:cs typeface="Times New Roman" pitchFamily="18" charset="0"/>
              </a:rPr>
              <a:t>Based in Maple Grove, MN</a:t>
            </a:r>
          </a:p>
          <a:p>
            <a:pPr lvl="1"/>
            <a:r>
              <a:rPr lang="en-US" sz="1900" dirty="0">
                <a:cs typeface="Times New Roman" pitchFamily="18" charset="0"/>
              </a:rPr>
              <a:t>Office on West Road in East Lansing</a:t>
            </a:r>
          </a:p>
          <a:p>
            <a:r>
              <a:rPr lang="en-US" sz="2000" dirty="0">
                <a:cs typeface="Times New Roman" pitchFamily="18" charset="0"/>
              </a:rPr>
              <a:t>Full-service, large-scale assessment publisher, founded in 1926</a:t>
            </a:r>
          </a:p>
          <a:p>
            <a:r>
              <a:rPr lang="en-US" sz="2000" dirty="0">
                <a:cs typeface="Times New Roman" pitchFamily="18" charset="0"/>
              </a:rPr>
              <a:t>Over 50 years experience serving adult education community with high quality, nationally researched assessment (paper, online, adaptive)</a:t>
            </a:r>
          </a:p>
          <a:p>
            <a:pPr>
              <a:spcBef>
                <a:spcPts val="1200"/>
              </a:spcBef>
            </a:pPr>
            <a:r>
              <a:rPr lang="en-US" sz="2000" dirty="0">
                <a:cs typeface="Times New Roman" pitchFamily="18" charset="0"/>
              </a:rPr>
              <a:t>Strong content development capabilities, authoritative assessment expertise, universal design/accessibility leadership, engaging and rigorous content</a:t>
            </a:r>
          </a:p>
          <a:p>
            <a:pPr>
              <a:spcBef>
                <a:spcPts val="1200"/>
              </a:spcBef>
            </a:pPr>
            <a:r>
              <a:rPr lang="en-US" sz="2000" dirty="0">
                <a:cs typeface="Times New Roman" pitchFamily="18" charset="0"/>
              </a:rPr>
              <a:t>Highly accomplished research and psychometric staff and practices ensure validity, reliability, professional support</a:t>
            </a:r>
          </a:p>
          <a:p>
            <a:pPr>
              <a:spcBef>
                <a:spcPts val="1200"/>
              </a:spcBef>
            </a:pPr>
            <a:r>
              <a:rPr lang="en-US" sz="2000" dirty="0">
                <a:cs typeface="Times New Roman" pitchFamily="18" charset="0"/>
              </a:rPr>
              <a:t>Well engineered, robust systems from content management through test delivery and reporting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036702"/>
            <a:ext cx="1371600" cy="745098"/>
          </a:xfrm>
          <a:prstGeom prst="rect">
            <a:avLst/>
          </a:prstGeom>
        </p:spPr>
      </p:pic>
    </p:spTree>
    <p:extLst>
      <p:ext uri="{BB962C8B-B14F-4D97-AF65-F5344CB8AC3E}">
        <p14:creationId xmlns:p14="http://schemas.microsoft.com/office/powerpoint/2010/main" val="3871040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800100" y="411165"/>
            <a:ext cx="6934200" cy="838200"/>
          </a:xfrm>
        </p:spPr>
        <p:txBody>
          <a:bodyPr>
            <a:normAutofit/>
          </a:bodyPr>
          <a:lstStyle/>
          <a:p>
            <a:r>
              <a:rPr lang="en-US" altLang="en-US" sz="3200" b="1" dirty="0">
                <a:ea typeface="ＭＳ Ｐゴシック" pitchFamily="34" charset="-128"/>
              </a:rPr>
              <a:t>                        ORSS</a:t>
            </a:r>
          </a:p>
        </p:txBody>
      </p:sp>
      <p:sp>
        <p:nvSpPr>
          <p:cNvPr id="48131" name="Content Placeholder 2"/>
          <p:cNvSpPr>
            <a:spLocks noGrp="1"/>
          </p:cNvSpPr>
          <p:nvPr>
            <p:ph idx="1"/>
          </p:nvPr>
        </p:nvSpPr>
        <p:spPr>
          <a:xfrm>
            <a:off x="381000" y="1447802"/>
            <a:ext cx="8364538" cy="4525963"/>
          </a:xfrm>
        </p:spPr>
        <p:txBody>
          <a:bodyPr/>
          <a:lstStyle/>
          <a:p>
            <a:r>
              <a:rPr lang="en-US" altLang="en-US" sz="2200" dirty="0"/>
              <a:t>Examinee self-registration portal allows examinees to:</a:t>
            </a:r>
          </a:p>
          <a:p>
            <a:pPr lvl="1"/>
            <a:r>
              <a:rPr lang="en-US" altLang="en-US" sz="1800" dirty="0"/>
              <a:t>Self-register and generate UUID</a:t>
            </a:r>
          </a:p>
          <a:p>
            <a:pPr lvl="1"/>
            <a:r>
              <a:rPr lang="en-US" altLang="en-US" sz="1800" dirty="0"/>
              <a:t>Request test availability at local test center</a:t>
            </a:r>
          </a:p>
          <a:p>
            <a:pPr lvl="1"/>
            <a:r>
              <a:rPr lang="en-US" altLang="en-US" sz="1800" dirty="0"/>
              <a:t>Pay for assessment</a:t>
            </a:r>
          </a:p>
          <a:p>
            <a:pPr lvl="1"/>
            <a:r>
              <a:rPr lang="en-US" altLang="en-US" sz="1800" dirty="0"/>
              <a:t>Check preliminary results</a:t>
            </a:r>
          </a:p>
          <a:p>
            <a:pPr lvl="1"/>
            <a:r>
              <a:rPr lang="en-US" altLang="en-US" sz="1800" dirty="0"/>
              <a:t>Request duplicate transcripts if needed</a:t>
            </a:r>
          </a:p>
          <a:p>
            <a:r>
              <a:rPr lang="en-US" altLang="en-US" sz="2200" dirty="0"/>
              <a:t>Test Center Registration System allows test centers to:</a:t>
            </a:r>
          </a:p>
          <a:p>
            <a:pPr lvl="1"/>
            <a:r>
              <a:rPr lang="en-US" altLang="en-US" sz="1800" dirty="0"/>
              <a:t>Register Examinee’s for testing</a:t>
            </a:r>
          </a:p>
          <a:p>
            <a:pPr lvl="1"/>
            <a:r>
              <a:rPr lang="en-US" altLang="en-US" sz="1800" dirty="0"/>
              <a:t>Generates TASC system Unique User ID (UUID)</a:t>
            </a:r>
          </a:p>
          <a:p>
            <a:pPr lvl="1"/>
            <a:r>
              <a:rPr lang="en-US" altLang="en-US" sz="1800" dirty="0"/>
              <a:t>Assign examinee for online or PBT testing</a:t>
            </a:r>
          </a:p>
          <a:p>
            <a:pPr lvl="1"/>
            <a:r>
              <a:rPr lang="en-US" altLang="en-US" sz="1800" dirty="0"/>
              <a:t>Schedule assessments</a:t>
            </a:r>
          </a:p>
          <a:p>
            <a:pPr lvl="1"/>
            <a:r>
              <a:rPr lang="en-US" altLang="en-US" sz="1800" dirty="0"/>
              <a:t>Generate roster for testing day</a:t>
            </a:r>
          </a:p>
          <a:p>
            <a:pPr marL="0" indent="0">
              <a:buNone/>
            </a:pPr>
            <a:endParaRPr lang="en-US" altLang="en-US" sz="2000" dirty="0"/>
          </a:p>
          <a:p>
            <a:pPr marL="0" indent="0">
              <a:buNone/>
            </a:pPr>
            <a:endParaRPr lang="en-US" altLang="en-US" dirty="0"/>
          </a:p>
          <a:p>
            <a:endParaRPr lang="en-US" altLang="en-US" dirty="0">
              <a:ea typeface="ＭＳ Ｐゴシック" pitchFamily="34" charset="-128"/>
            </a:endParaRPr>
          </a:p>
          <a:p>
            <a:endParaRPr lang="en-US" altLang="en-US" dirty="0">
              <a:ea typeface="ＭＳ Ｐゴシック" pitchFamily="34" charset="-12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036702"/>
            <a:ext cx="1371600" cy="745098"/>
          </a:xfrm>
          <a:prstGeom prst="rect">
            <a:avLst/>
          </a:prstGeom>
        </p:spPr>
      </p:pic>
    </p:spTree>
    <p:extLst>
      <p:ext uri="{BB962C8B-B14F-4D97-AF65-F5344CB8AC3E}">
        <p14:creationId xmlns:p14="http://schemas.microsoft.com/office/powerpoint/2010/main" val="3697599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307" y="1346133"/>
            <a:ext cx="7925086" cy="5511867"/>
          </a:xfrm>
        </p:spPr>
        <p:txBody>
          <a:bodyPr>
            <a:normAutofit/>
          </a:bodyPr>
          <a:lstStyle/>
          <a:p>
            <a:pPr marL="342900" lvl="2" indent="-342900">
              <a:spcBef>
                <a:spcPts val="0"/>
              </a:spcBef>
              <a:spcAft>
                <a:spcPct val="30000"/>
              </a:spcAft>
              <a:buSzPct val="95000"/>
              <a:defRPr/>
            </a:pPr>
            <a:r>
              <a:rPr lang="en-US" sz="2100" kern="1200" dirty="0"/>
              <a:t>Proven, valid, and powerful online test engine</a:t>
            </a:r>
          </a:p>
          <a:p>
            <a:pPr marL="742950" lvl="2" indent="-285750">
              <a:spcBef>
                <a:spcPts val="0"/>
              </a:spcBef>
              <a:spcAft>
                <a:spcPct val="30000"/>
              </a:spcAft>
              <a:buSzPct val="95000"/>
              <a:defRPr/>
            </a:pPr>
            <a:r>
              <a:rPr lang="en-US" sz="2100" kern="1200" dirty="0"/>
              <a:t>More than 23 million secure, online assessments delivered to date in the 2015–2016 school year</a:t>
            </a:r>
          </a:p>
          <a:p>
            <a:pPr marL="742950" lvl="2" indent="-285750">
              <a:spcBef>
                <a:spcPts val="0"/>
              </a:spcBef>
              <a:spcAft>
                <a:spcPct val="30000"/>
              </a:spcAft>
              <a:buSzPct val="95000"/>
              <a:defRPr/>
            </a:pPr>
            <a:r>
              <a:rPr lang="en-US" sz="2100" kern="1200" dirty="0"/>
              <a:t>Delivered in Georgia, Idaho, Louisiana, Michigan, Missouri, Nebraska, Nevada, Pennsylvania, South Carolina, Wisconsin, and the WIDA Consortium </a:t>
            </a:r>
            <a:br>
              <a:rPr lang="en-US" sz="2100" kern="1200" dirty="0"/>
            </a:br>
            <a:r>
              <a:rPr lang="en-US" sz="2100" kern="1200" dirty="0"/>
              <a:t>(38 member states)</a:t>
            </a:r>
          </a:p>
          <a:p>
            <a:pPr marL="342900" lvl="2" indent="-342900">
              <a:spcBef>
                <a:spcPts val="0"/>
              </a:spcBef>
              <a:spcAft>
                <a:spcPct val="30000"/>
              </a:spcAft>
              <a:buSzPct val="95000"/>
              <a:defRPr/>
            </a:pPr>
            <a:r>
              <a:rPr lang="en-US" sz="2100" kern="1200" dirty="0"/>
              <a:t>Intuitive and easy to use for students, with research-based online </a:t>
            </a:r>
            <a:r>
              <a:rPr lang="en-US" sz="2100" dirty="0"/>
              <a:t>accessibility tools and accommodations</a:t>
            </a:r>
          </a:p>
          <a:p>
            <a:pPr marL="342900" lvl="2" indent="-342900">
              <a:spcBef>
                <a:spcPts val="0"/>
              </a:spcBef>
              <a:spcAft>
                <a:spcPct val="30000"/>
              </a:spcAft>
              <a:buSzPct val="95000"/>
              <a:defRPr/>
            </a:pPr>
            <a:r>
              <a:rPr lang="en-US" sz="2100" kern="1200" dirty="0"/>
              <a:t>Straightforward processes reduce the burdens on teachers, administrators, and department staff</a:t>
            </a:r>
          </a:p>
          <a:p>
            <a:r>
              <a:rPr lang="en-US" sz="2100" dirty="0"/>
              <a:t>No requirement for local servers or caching of files</a:t>
            </a:r>
          </a:p>
          <a:p>
            <a:r>
              <a:rPr lang="en-US" sz="2100" dirty="0"/>
              <a:t>No reliance on 3rd party applications</a:t>
            </a:r>
          </a:p>
          <a:p>
            <a:r>
              <a:rPr lang="en-US" sz="2100" dirty="0"/>
              <a:t>Both TABE and TASC will be on this platform</a:t>
            </a:r>
          </a:p>
          <a:p>
            <a:pPr marL="0" lvl="2" indent="0">
              <a:spcAft>
                <a:spcPct val="30000"/>
              </a:spcAft>
              <a:buClr>
                <a:srgbClr val="4F91CD"/>
              </a:buClr>
              <a:buNone/>
              <a:defRPr/>
            </a:pPr>
            <a:endParaRPr lang="en-US" sz="2000" dirty="0">
              <a:latin typeface="Arial Narrow" panose="020B0606020202030204" pitchFamily="34" charset="0"/>
            </a:endParaRPr>
          </a:p>
          <a:p>
            <a:pPr indent="-228600">
              <a:spcBef>
                <a:spcPct val="0"/>
              </a:spcBef>
              <a:spcAft>
                <a:spcPct val="15000"/>
              </a:spcAft>
              <a:buClr>
                <a:srgbClr val="4F91CD"/>
              </a:buClr>
              <a:buFont typeface="Wingdings" pitchFamily="2" charset="2"/>
              <a:buChar char="n"/>
            </a:pPr>
            <a:endParaRPr lang="en-US" sz="2000" dirty="0">
              <a:latin typeface="Arial Narrow" panose="020B0606020202030204" pitchFamily="34" charset="0"/>
            </a:endParaRPr>
          </a:p>
        </p:txBody>
      </p:sp>
      <p:sp>
        <p:nvSpPr>
          <p:cNvPr id="8" name="Slide Number Placeholder 6"/>
          <p:cNvSpPr txBox="1">
            <a:spLocks/>
          </p:cNvSpPr>
          <p:nvPr/>
        </p:nvSpPr>
        <p:spPr>
          <a:xfrm>
            <a:off x="8397373" y="6521517"/>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Arial Narrow" pitchFamily="34" charset="0"/>
              <a:ea typeface="+mn-ea"/>
              <a:cs typeface="+mn-cs"/>
            </a:endParaRPr>
          </a:p>
        </p:txBody>
      </p:sp>
      <p:sp>
        <p:nvSpPr>
          <p:cNvPr id="5" name="Title 1"/>
          <p:cNvSpPr>
            <a:spLocks noGrp="1"/>
          </p:cNvSpPr>
          <p:nvPr>
            <p:ph type="title"/>
          </p:nvPr>
        </p:nvSpPr>
        <p:spPr>
          <a:xfrm>
            <a:off x="838200" y="523335"/>
            <a:ext cx="7353300" cy="619665"/>
          </a:xfrm>
        </p:spPr>
        <p:txBody>
          <a:bodyPr>
            <a:normAutofit fontScale="90000"/>
          </a:bodyPr>
          <a:lstStyle/>
          <a:p>
            <a:pPr lvl="2" algn="ctr">
              <a:spcAft>
                <a:spcPts val="600"/>
              </a:spcAft>
              <a:buClr>
                <a:srgbClr val="4F91CD"/>
              </a:buClr>
            </a:pPr>
            <a:r>
              <a:rPr lang="en-US" sz="3600" b="1" dirty="0">
                <a:solidFill>
                  <a:srgbClr val="022F65"/>
                </a:solidFill>
                <a:latin typeface="Garamond"/>
                <a:ea typeface="ＭＳ Ｐゴシック" pitchFamily="34" charset="-128"/>
                <a:cs typeface="Garamond"/>
              </a:rPr>
              <a:t>INSIGHT Online Assessment System</a:t>
            </a:r>
            <a:r>
              <a:rPr lang="en-US" sz="2400" b="1" dirty="0">
                <a:solidFill>
                  <a:srgbClr val="022F65"/>
                </a:solidFill>
                <a:latin typeface="Garamond" pitchFamily="18" charset="0"/>
              </a:rPr>
              <a:t/>
            </a:r>
            <a:br>
              <a:rPr lang="en-US" sz="2400" b="1" dirty="0">
                <a:solidFill>
                  <a:srgbClr val="022F65"/>
                </a:solidFill>
                <a:latin typeface="Garamond" pitchFamily="18" charset="0"/>
              </a:rPr>
            </a:br>
            <a:endParaRPr lang="en-US" sz="2400" b="1" dirty="0">
              <a:solidFill>
                <a:srgbClr val="022F65"/>
              </a:solidFill>
              <a:latin typeface="Garamond" pitchFamily="18" charset="0"/>
            </a:endParaRPr>
          </a:p>
        </p:txBody>
      </p:sp>
    </p:spTree>
    <p:extLst>
      <p:ext uri="{BB962C8B-B14F-4D97-AF65-F5344CB8AC3E}">
        <p14:creationId xmlns:p14="http://schemas.microsoft.com/office/powerpoint/2010/main" val="1909919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3"/>
          <p:cNvSpPr>
            <a:spLocks noGrp="1"/>
          </p:cNvSpPr>
          <p:nvPr>
            <p:ph type="ctrTitle"/>
          </p:nvPr>
        </p:nvSpPr>
        <p:spPr>
          <a:xfrm>
            <a:off x="0" y="2130427"/>
            <a:ext cx="9144000" cy="1470025"/>
          </a:xfrm>
        </p:spPr>
        <p:txBody>
          <a:bodyPr>
            <a:noAutofit/>
          </a:bodyPr>
          <a:lstStyle/>
          <a:p>
            <a:pPr algn="ctr"/>
            <a:r>
              <a:rPr lang="en-US" altLang="en-US" sz="4000" b="1" dirty="0">
                <a:solidFill>
                  <a:srgbClr val="022F65"/>
                </a:solidFill>
                <a:latin typeface="Garamond"/>
                <a:cs typeface="Garamond"/>
              </a:rPr>
              <a:t>Test Center Resources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036702"/>
            <a:ext cx="1371600" cy="745098"/>
          </a:xfrm>
          <a:prstGeom prst="rect">
            <a:avLst/>
          </a:prstGeom>
        </p:spPr>
      </p:pic>
    </p:spTree>
    <p:extLst>
      <p:ext uri="{BB962C8B-B14F-4D97-AF65-F5344CB8AC3E}">
        <p14:creationId xmlns:p14="http://schemas.microsoft.com/office/powerpoint/2010/main" val="3993093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019800" y="6248402"/>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306FC8B-BD38-4A5C-AD7F-AA40E23BE3F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itle 1"/>
          <p:cNvSpPr>
            <a:spLocks noGrp="1"/>
          </p:cNvSpPr>
          <p:nvPr>
            <p:ph type="title"/>
          </p:nvPr>
        </p:nvSpPr>
        <p:spPr>
          <a:xfrm>
            <a:off x="1714052" y="383801"/>
            <a:ext cx="7467600" cy="1143000"/>
          </a:xfrm>
        </p:spPr>
        <p:txBody>
          <a:bodyPr>
            <a:normAutofit/>
          </a:bodyPr>
          <a:lstStyle/>
          <a:p>
            <a:r>
              <a:rPr lang="en-US" dirty="0"/>
              <a:t>TASC Candidate Report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95" y="371250"/>
            <a:ext cx="8686800" cy="214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362204"/>
            <a:ext cx="3454400" cy="1978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1" y="4343401"/>
            <a:ext cx="8216900" cy="151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3" y="2736852"/>
            <a:ext cx="3778251" cy="137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228600" y="914400"/>
            <a:ext cx="7086600" cy="6231504"/>
            <a:chOff x="152400" y="245496"/>
            <a:chExt cx="7086600" cy="6231504"/>
          </a:xfrm>
        </p:grpSpPr>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63657" y="245496"/>
              <a:ext cx="5375343" cy="6231504"/>
            </a:xfrm>
            <a:prstGeom prst="rect">
              <a:avLst/>
            </a:prstGeom>
          </p:spPr>
        </p:pic>
        <p:grpSp>
          <p:nvGrpSpPr>
            <p:cNvPr id="8" name="Group 7"/>
            <p:cNvGrpSpPr/>
            <p:nvPr/>
          </p:nvGrpSpPr>
          <p:grpSpPr>
            <a:xfrm>
              <a:off x="152400" y="1371600"/>
              <a:ext cx="1600200" cy="2904530"/>
              <a:chOff x="152400" y="1371600"/>
              <a:chExt cx="1600200" cy="2904530"/>
            </a:xfrm>
          </p:grpSpPr>
          <p:sp>
            <p:nvSpPr>
              <p:cNvPr id="7" name="TextBox 6"/>
              <p:cNvSpPr txBox="1"/>
              <p:nvPr/>
            </p:nvSpPr>
            <p:spPr>
              <a:xfrm>
                <a:off x="152400" y="1371600"/>
                <a:ext cx="1600200" cy="923330"/>
              </a:xfrm>
              <a:prstGeom prst="rect">
                <a:avLst/>
              </a:prstGeom>
              <a:noFill/>
              <a:ln>
                <a:solidFill>
                  <a:schemeClr val="accent1"/>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Subject Area Score and Pass Status</a:t>
                </a:r>
              </a:p>
            </p:txBody>
          </p:sp>
          <p:sp>
            <p:nvSpPr>
              <p:cNvPr id="14" name="TextBox 13"/>
              <p:cNvSpPr txBox="1"/>
              <p:nvPr/>
            </p:nvSpPr>
            <p:spPr>
              <a:xfrm>
                <a:off x="152400" y="3352800"/>
                <a:ext cx="1600200" cy="923330"/>
              </a:xfrm>
              <a:prstGeom prst="rect">
                <a:avLst/>
              </a:prstGeom>
              <a:noFill/>
              <a:ln>
                <a:solidFill>
                  <a:schemeClr val="accent1"/>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Subject Area Diagnostic Information</a:t>
                </a:r>
              </a:p>
            </p:txBody>
          </p:sp>
        </p:grpSp>
      </p:grpSp>
    </p:spTree>
    <p:extLst>
      <p:ext uri="{BB962C8B-B14F-4D97-AF65-F5344CB8AC3E}">
        <p14:creationId xmlns:p14="http://schemas.microsoft.com/office/powerpoint/2010/main" val="315935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fade">
                                      <p:cBhvr>
                                        <p:cTn id="17" dur="500"/>
                                        <p:tgtEl>
                                          <p:spTgt spid="1029"/>
                                        </p:tgtEl>
                                      </p:cBhvr>
                                    </p:animEffect>
                                  </p:childTnLst>
                                </p:cTn>
                              </p:par>
                              <p:par>
                                <p:cTn id="18" presetID="10" presetClass="entr" presetSubtype="0" fill="hold" nodeType="withEffect">
                                  <p:stCondLst>
                                    <p:cond delay="0"/>
                                  </p:stCondLst>
                                  <p:childTnLst>
                                    <p:set>
                                      <p:cBhvr>
                                        <p:cTn id="19" dur="1" fill="hold">
                                          <p:stCondLst>
                                            <p:cond delay="0"/>
                                          </p:stCondLst>
                                        </p:cTn>
                                        <p:tgtEl>
                                          <p:spTgt spid="1031"/>
                                        </p:tgtEl>
                                        <p:attrNameLst>
                                          <p:attrName>style.visibility</p:attrName>
                                        </p:attrNameLst>
                                      </p:cBhvr>
                                      <p:to>
                                        <p:strVal val="visible"/>
                                      </p:to>
                                    </p:set>
                                    <p:animEffect transition="in" filter="fade">
                                      <p:cBhvr>
                                        <p:cTn id="20" dur="500"/>
                                        <p:tgtEl>
                                          <p:spTgt spid="1031"/>
                                        </p:tgtEl>
                                      </p:cBhvr>
                                    </p:animEffect>
                                  </p:childTnLst>
                                </p:cTn>
                              </p:par>
                              <p:par>
                                <p:cTn id="21" presetID="10" presetClass="entr" presetSubtype="0"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fade">
                                      <p:cBhvr>
                                        <p:cTn id="2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28" y="533400"/>
            <a:ext cx="9144000" cy="990600"/>
          </a:xfrm>
        </p:spPr>
        <p:txBody>
          <a:bodyPr>
            <a:normAutofit/>
          </a:bodyPr>
          <a:lstStyle/>
          <a:p>
            <a:pPr algn="ctr"/>
            <a:r>
              <a:rPr lang="en-US" sz="3200" b="1" dirty="0">
                <a:solidFill>
                  <a:srgbClr val="022F65"/>
                </a:solidFill>
                <a:latin typeface="Garamond"/>
                <a:ea typeface="ＭＳ Ｐゴシック" pitchFamily="34" charset="-128"/>
                <a:cs typeface="Garamond"/>
              </a:rPr>
              <a:t>Candidate Report</a:t>
            </a:r>
          </a:p>
        </p:txBody>
      </p:sp>
      <p:sp>
        <p:nvSpPr>
          <p:cNvPr id="4" name="TextBox 3"/>
          <p:cNvSpPr txBox="1"/>
          <p:nvPr/>
        </p:nvSpPr>
        <p:spPr>
          <a:xfrm>
            <a:off x="6444346" y="1981200"/>
            <a:ext cx="2497777" cy="3447098"/>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ysClr val="windowText" lastClr="000000"/>
                </a:solidFill>
                <a:effectLst/>
                <a:uLnTx/>
                <a:uFillTx/>
              </a:rPr>
              <a:t>Available on Examinee portal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ysClr val="windowText" lastClr="000000"/>
                </a:solidFill>
                <a:effectLst/>
                <a:uLnTx/>
                <a:uFillTx/>
              </a:rPr>
              <a:t>Accessible </a:t>
            </a:r>
            <a:r>
              <a:rPr kumimoji="0" lang="en-US" sz="2000" b="1" i="1" u="none" strike="noStrike" kern="0" cap="none" spc="0" normalizeH="0" baseline="0" noProof="0" dirty="0">
                <a:ln>
                  <a:noFill/>
                </a:ln>
                <a:solidFill>
                  <a:sysClr val="windowText" lastClr="000000"/>
                </a:solidFill>
                <a:effectLst/>
                <a:uLnTx/>
                <a:uFillTx/>
              </a:rPr>
              <a:t>after</a:t>
            </a:r>
            <a:r>
              <a:rPr kumimoji="0" lang="en-US" sz="2000" b="1" i="0" u="none" strike="noStrike" kern="0" cap="none" spc="0" normalizeH="0" baseline="0" noProof="0" dirty="0">
                <a:ln>
                  <a:noFill/>
                </a:ln>
                <a:solidFill>
                  <a:sysClr val="windowText" lastClr="000000"/>
                </a:solidFill>
                <a:effectLst/>
                <a:uLnTx/>
                <a:uFillTx/>
              </a:rPr>
              <a:t> testing under Testing Profile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ysClr val="windowText" lastClr="000000"/>
                </a:solidFill>
                <a:effectLst/>
                <a:uLnTx/>
                <a:uFillTx/>
              </a:rPr>
              <a:t>Reports are associated to test events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333" t="14889" r="28000"/>
          <a:stretch/>
        </p:blipFill>
        <p:spPr bwMode="auto">
          <a:xfrm>
            <a:off x="1614715" y="1389464"/>
            <a:ext cx="4662714" cy="50197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036702"/>
            <a:ext cx="1371600" cy="745098"/>
          </a:xfrm>
          <a:prstGeom prst="rect">
            <a:avLst/>
          </a:prstGeom>
        </p:spPr>
      </p:pic>
    </p:spTree>
    <p:extLst>
      <p:ext uri="{BB962C8B-B14F-4D97-AF65-F5344CB8AC3E}">
        <p14:creationId xmlns:p14="http://schemas.microsoft.com/office/powerpoint/2010/main" val="2736854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304800"/>
            <a:ext cx="4559126" cy="591892"/>
          </a:xfrm>
        </p:spPr>
        <p:txBody>
          <a:bodyPr>
            <a:noAutofit/>
          </a:bodyPr>
          <a:lstStyle/>
          <a:p>
            <a:r>
              <a:rPr lang="en-US" sz="3200" dirty="0">
                <a:ea typeface="ＭＳ Ｐゴシック" pitchFamily="34" charset="-128"/>
              </a:rPr>
              <a:t>Student Roster Report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2" y="1066800"/>
            <a:ext cx="8771529" cy="564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4723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657" y="509802"/>
            <a:ext cx="5943600" cy="900824"/>
          </a:xfrm>
        </p:spPr>
        <p:txBody>
          <a:bodyPr>
            <a:noAutofit/>
          </a:bodyPr>
          <a:lstStyle/>
          <a:p>
            <a:r>
              <a:rPr lang="en-US" sz="3200" dirty="0">
                <a:ea typeface="ＭＳ Ｐゴシック" pitchFamily="34" charset="-128"/>
              </a:rPr>
              <a:t>Percentage of Student Scores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478" y="1431891"/>
            <a:ext cx="8683959" cy="5031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1297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457200"/>
            <a:ext cx="5185212" cy="795764"/>
          </a:xfrm>
        </p:spPr>
        <p:txBody>
          <a:bodyPr>
            <a:normAutofit/>
          </a:bodyPr>
          <a:lstStyle/>
          <a:p>
            <a:r>
              <a:rPr lang="en-US" sz="3200" dirty="0">
                <a:ea typeface="ＭＳ Ｐゴシック" pitchFamily="34" charset="-128"/>
              </a:rPr>
              <a:t>Summary Data Dashboard</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43" y="1493228"/>
            <a:ext cx="8810939"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036702"/>
            <a:ext cx="1371600" cy="745098"/>
          </a:xfrm>
          <a:prstGeom prst="rect">
            <a:avLst/>
          </a:prstGeom>
        </p:spPr>
      </p:pic>
    </p:spTree>
    <p:extLst>
      <p:ext uri="{BB962C8B-B14F-4D97-AF65-F5344CB8AC3E}">
        <p14:creationId xmlns:p14="http://schemas.microsoft.com/office/powerpoint/2010/main" val="3541368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457200"/>
            <a:ext cx="9144000" cy="990600"/>
          </a:xfrm>
        </p:spPr>
        <p:txBody>
          <a:bodyPr>
            <a:normAutofit/>
          </a:bodyPr>
          <a:lstStyle/>
          <a:p>
            <a:r>
              <a:rPr lang="en-US" sz="3600" b="1" dirty="0"/>
              <a:t>                       </a:t>
            </a:r>
            <a:r>
              <a:rPr lang="en-US" sz="3200" b="1" dirty="0">
                <a:solidFill>
                  <a:srgbClr val="022F65"/>
                </a:solidFill>
                <a:latin typeface="Garamond"/>
                <a:ea typeface="ＭＳ Ｐゴシック" pitchFamily="34" charset="-128"/>
                <a:cs typeface="Garamond"/>
              </a:rPr>
              <a:t>Support for Test Centers</a:t>
            </a:r>
          </a:p>
        </p:txBody>
      </p:sp>
      <p:sp>
        <p:nvSpPr>
          <p:cNvPr id="4" name="TextBox 3"/>
          <p:cNvSpPr txBox="1"/>
          <p:nvPr/>
        </p:nvSpPr>
        <p:spPr>
          <a:xfrm>
            <a:off x="914400" y="1600200"/>
            <a:ext cx="4876800" cy="2751522"/>
          </a:xfrm>
          <a:prstGeom prst="rect">
            <a:avLst/>
          </a:prstGeom>
          <a:noFill/>
        </p:spPr>
        <p:txBody>
          <a:bodyPr wrap="square" rtlCol="0">
            <a:spAutoFit/>
          </a:bodyPr>
          <a:lstStyle/>
          <a:p>
            <a:pPr marL="342900" marR="0" lvl="1" indent="-342900" defTabSz="914400" eaLnBrk="1" fontAlgn="auto" latinLnBrk="0" hangingPunct="1">
              <a:lnSpc>
                <a:spcPct val="100000"/>
              </a:lnSpc>
              <a:spcBef>
                <a:spcPts val="0"/>
              </a:spcBef>
              <a:spcAft>
                <a:spcPct val="30000"/>
              </a:spcAft>
              <a:buClrTx/>
              <a:buSzPct val="120000"/>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rPr>
              <a:t>Collaborative Marketing Efforts</a:t>
            </a:r>
          </a:p>
          <a:p>
            <a:pPr marL="342900" marR="0" lvl="1" indent="-342900" defTabSz="914400" eaLnBrk="1" fontAlgn="auto" latinLnBrk="0" hangingPunct="1">
              <a:lnSpc>
                <a:spcPct val="100000"/>
              </a:lnSpc>
              <a:spcBef>
                <a:spcPts val="0"/>
              </a:spcBef>
              <a:spcAft>
                <a:spcPct val="30000"/>
              </a:spcAft>
              <a:buClrTx/>
              <a:buSzPct val="120000"/>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rPr>
              <a:t>Product -Specific Marketing Efforts</a:t>
            </a:r>
          </a:p>
          <a:p>
            <a:pPr marL="342900" marR="0" lvl="1" indent="-342900" defTabSz="914400" eaLnBrk="1" fontAlgn="auto" latinLnBrk="0" hangingPunct="1">
              <a:lnSpc>
                <a:spcPct val="100000"/>
              </a:lnSpc>
              <a:spcBef>
                <a:spcPts val="0"/>
              </a:spcBef>
              <a:spcAft>
                <a:spcPct val="30000"/>
              </a:spcAft>
              <a:buClrTx/>
              <a:buSzPct val="120000"/>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rPr>
              <a:t>Social Media to Inform Potential HSE candidates</a:t>
            </a:r>
          </a:p>
          <a:p>
            <a:pPr marL="342900" marR="0" lvl="1" indent="-342900" defTabSz="914400" eaLnBrk="1" fontAlgn="auto" latinLnBrk="0" hangingPunct="1">
              <a:lnSpc>
                <a:spcPct val="100000"/>
              </a:lnSpc>
              <a:spcBef>
                <a:spcPts val="0"/>
              </a:spcBef>
              <a:spcAft>
                <a:spcPct val="30000"/>
              </a:spcAft>
              <a:buClrTx/>
              <a:buSzPct val="120000"/>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rPr>
              <a:t>Webinars (education, corporate)</a:t>
            </a:r>
          </a:p>
          <a:p>
            <a:pPr marL="342900" marR="0" lvl="1" indent="-342900" defTabSz="914400" eaLnBrk="1" fontAlgn="auto" latinLnBrk="0" hangingPunct="1">
              <a:lnSpc>
                <a:spcPct val="100000"/>
              </a:lnSpc>
              <a:spcBef>
                <a:spcPts val="0"/>
              </a:spcBef>
              <a:spcAft>
                <a:spcPct val="30000"/>
              </a:spcAft>
              <a:buClrTx/>
              <a:buSzPct val="120000"/>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rPr>
              <a:t>Testimonials (blogs, etc.)</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036702"/>
            <a:ext cx="1371600" cy="745098"/>
          </a:xfrm>
          <a:prstGeom prst="rect">
            <a:avLst/>
          </a:prstGeom>
        </p:spPr>
      </p:pic>
    </p:spTree>
    <p:extLst>
      <p:ext uri="{BB962C8B-B14F-4D97-AF65-F5344CB8AC3E}">
        <p14:creationId xmlns:p14="http://schemas.microsoft.com/office/powerpoint/2010/main" val="2357568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9144000" cy="609600"/>
          </a:xfrm>
        </p:spPr>
        <p:txBody>
          <a:bodyPr/>
          <a:lstStyle/>
          <a:p>
            <a:r>
              <a:rPr lang="en-US" sz="3200" b="1" dirty="0">
                <a:solidFill>
                  <a:srgbClr val="022F65"/>
                </a:solidFill>
                <a:latin typeface="Garamond"/>
                <a:ea typeface="ＭＳ Ｐゴシック" pitchFamily="34" charset="-128"/>
                <a:cs typeface="Garamond"/>
              </a:rPr>
              <a:t>Support for Test Centers	</a:t>
            </a:r>
          </a:p>
        </p:txBody>
      </p:sp>
      <p:sp>
        <p:nvSpPr>
          <p:cNvPr id="4" name="TextBox 3"/>
          <p:cNvSpPr txBox="1"/>
          <p:nvPr/>
        </p:nvSpPr>
        <p:spPr>
          <a:xfrm>
            <a:off x="914400" y="1295400"/>
            <a:ext cx="7467600" cy="4431983"/>
          </a:xfrm>
          <a:prstGeom prst="rect">
            <a:avLst/>
          </a:prstGeom>
          <a:noFill/>
        </p:spPr>
        <p:txBody>
          <a:bodyPr wrap="square" rtlCol="0">
            <a:spAutoFit/>
          </a:bodyPr>
          <a:lstStyle/>
          <a:p>
            <a:pPr marL="342900" marR="0" lvl="1" indent="-342900" defTabSz="914400" eaLnBrk="1" fontAlgn="auto" latinLnBrk="0" hangingPunct="1">
              <a:lnSpc>
                <a:spcPct val="100000"/>
              </a:lnSpc>
              <a:spcBef>
                <a:spcPts val="0"/>
              </a:spcBef>
              <a:spcAft>
                <a:spcPct val="30000"/>
              </a:spcAft>
              <a:buClrTx/>
              <a:buSzPct val="120000"/>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rPr>
              <a:t>Website: </a:t>
            </a:r>
            <a:r>
              <a:rPr kumimoji="0" lang="en-US" sz="2000" b="0" i="0" u="none" strike="noStrike" kern="0" cap="none" spc="0" normalizeH="0" baseline="0" noProof="0" dirty="0">
                <a:ln>
                  <a:noFill/>
                </a:ln>
                <a:solidFill>
                  <a:sysClr val="windowText" lastClr="000000"/>
                </a:solidFill>
                <a:effectLst/>
                <a:uLnTx/>
                <a:uFillTx/>
                <a:hlinkClick r:id="rId3"/>
              </a:rPr>
              <a:t>TASCTest.com</a:t>
            </a:r>
            <a:endParaRPr kumimoji="0" lang="en-US" sz="2000" b="0" i="0" u="none" strike="noStrike" kern="0" cap="none" spc="0" normalizeH="0" baseline="0" noProof="0" dirty="0">
              <a:ln>
                <a:noFill/>
              </a:ln>
              <a:solidFill>
                <a:sysClr val="windowText" lastClr="000000"/>
              </a:solidFill>
              <a:effectLst/>
              <a:uLnTx/>
              <a:uFillTx/>
            </a:endParaRPr>
          </a:p>
          <a:p>
            <a:pPr marL="342900" marR="0" lvl="1" indent="-342900" defTabSz="914400" eaLnBrk="1" fontAlgn="auto" latinLnBrk="0" hangingPunct="1">
              <a:lnSpc>
                <a:spcPct val="100000"/>
              </a:lnSpc>
              <a:spcBef>
                <a:spcPts val="0"/>
              </a:spcBef>
              <a:spcAft>
                <a:spcPct val="30000"/>
              </a:spcAft>
              <a:buClrTx/>
              <a:buSzPct val="120000"/>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rPr>
              <a:t>Secure Portals: </a:t>
            </a:r>
            <a:r>
              <a:rPr kumimoji="0" lang="en-US" sz="2000" b="0" i="0" u="none" strike="noStrike" kern="0" cap="none" spc="0" normalizeH="0" baseline="0" noProof="0" dirty="0">
                <a:ln>
                  <a:noFill/>
                </a:ln>
                <a:solidFill>
                  <a:sysClr val="windowText" lastClr="000000"/>
                </a:solidFill>
                <a:effectLst/>
                <a:uLnTx/>
                <a:uFillTx/>
                <a:hlinkClick r:id="rId4"/>
              </a:rPr>
              <a:t>TASC Test Secure Zone </a:t>
            </a:r>
            <a:endParaRPr kumimoji="0" lang="en-US" sz="2000" b="0" i="0" u="none" strike="noStrike" kern="0" cap="none" spc="0" normalizeH="0" baseline="0" noProof="0" dirty="0">
              <a:ln>
                <a:noFill/>
              </a:ln>
              <a:solidFill>
                <a:sysClr val="windowText" lastClr="000000"/>
              </a:solidFill>
              <a:effectLst/>
              <a:uLnTx/>
              <a:uFillTx/>
            </a:endParaRPr>
          </a:p>
          <a:p>
            <a:pPr marL="342900" marR="0" lvl="1" indent="-342900" defTabSz="914400" eaLnBrk="1" fontAlgn="auto" latinLnBrk="0" hangingPunct="1">
              <a:lnSpc>
                <a:spcPct val="100000"/>
              </a:lnSpc>
              <a:spcBef>
                <a:spcPts val="0"/>
              </a:spcBef>
              <a:spcAft>
                <a:spcPct val="30000"/>
              </a:spcAft>
              <a:buClrTx/>
              <a:buSzPct val="120000"/>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rPr>
              <a:t>Monthly </a:t>
            </a:r>
            <a:r>
              <a:rPr kumimoji="0" lang="en-US" sz="2000" b="0" i="0" u="none" strike="noStrike" kern="0" cap="none" spc="0" normalizeH="0" baseline="0" noProof="0" dirty="0">
                <a:ln>
                  <a:noFill/>
                </a:ln>
                <a:solidFill>
                  <a:sysClr val="windowText" lastClr="000000"/>
                </a:solidFill>
                <a:effectLst/>
                <a:uLnTx/>
                <a:uFillTx/>
                <a:hlinkClick r:id="rId5"/>
              </a:rPr>
              <a:t>Newsletter Spotlights </a:t>
            </a:r>
            <a:r>
              <a:rPr kumimoji="0" lang="en-US" sz="2000" b="0" i="0" u="none" strike="noStrike" kern="0" cap="none" spc="0" normalizeH="0" baseline="0" noProof="0" dirty="0">
                <a:ln>
                  <a:noFill/>
                </a:ln>
                <a:solidFill>
                  <a:sysClr val="windowText" lastClr="000000"/>
                </a:solidFill>
                <a:effectLst/>
                <a:uLnTx/>
                <a:uFillTx/>
              </a:rPr>
              <a:t>and Other </a:t>
            </a:r>
            <a:r>
              <a:rPr kumimoji="0" lang="en-US" sz="2000" b="0" i="0" u="none" strike="noStrike" kern="0" cap="none" spc="0" normalizeH="0" baseline="0" noProof="0" dirty="0">
                <a:ln>
                  <a:noFill/>
                </a:ln>
                <a:solidFill>
                  <a:sysClr val="windowText" lastClr="000000"/>
                </a:solidFill>
                <a:effectLst/>
                <a:uLnTx/>
                <a:uFillTx/>
                <a:hlinkClick r:id="rId6"/>
              </a:rPr>
              <a:t>eMarketing</a:t>
            </a:r>
            <a:r>
              <a:rPr kumimoji="0" lang="en-US" sz="2000" b="0" i="0" u="none" strike="noStrike" kern="0" cap="none" spc="0" normalizeH="0" baseline="0" noProof="0" dirty="0">
                <a:ln>
                  <a:noFill/>
                </a:ln>
                <a:solidFill>
                  <a:sysClr val="windowText" lastClr="000000"/>
                </a:solidFill>
                <a:effectLst/>
                <a:uLnTx/>
                <a:uFillTx/>
              </a:rPr>
              <a:t> Programs</a:t>
            </a:r>
          </a:p>
          <a:p>
            <a:pPr marL="342900" marR="0" lvl="1" indent="-342900" defTabSz="914400" eaLnBrk="1" fontAlgn="auto" latinLnBrk="0" hangingPunct="1">
              <a:lnSpc>
                <a:spcPct val="100000"/>
              </a:lnSpc>
              <a:spcBef>
                <a:spcPts val="0"/>
              </a:spcBef>
              <a:spcAft>
                <a:spcPct val="30000"/>
              </a:spcAft>
              <a:buClrTx/>
              <a:buSzPct val="120000"/>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hlinkClick r:id="rId7"/>
              </a:rPr>
              <a:t>Weekly TASC Test Updates</a:t>
            </a:r>
            <a:endParaRPr kumimoji="0" lang="en-US" sz="2000" b="0" i="0" u="none" strike="noStrike" kern="0" cap="none" spc="0" normalizeH="0" baseline="0" noProof="0" dirty="0">
              <a:ln>
                <a:noFill/>
              </a:ln>
              <a:solidFill>
                <a:sysClr val="windowText" lastClr="000000"/>
              </a:solidFill>
              <a:effectLst/>
              <a:uLnTx/>
              <a:uFillTx/>
            </a:endParaRPr>
          </a:p>
          <a:p>
            <a:pPr marL="342900" marR="0" lvl="1" indent="-342900" defTabSz="914400" eaLnBrk="1" fontAlgn="auto" latinLnBrk="0" hangingPunct="1">
              <a:lnSpc>
                <a:spcPct val="100000"/>
              </a:lnSpc>
              <a:spcBef>
                <a:spcPts val="0"/>
              </a:spcBef>
              <a:spcAft>
                <a:spcPct val="30000"/>
              </a:spcAft>
              <a:buClrTx/>
              <a:buSzPct val="120000"/>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rPr>
              <a:t>Social Media: </a:t>
            </a:r>
            <a:r>
              <a:rPr kumimoji="0" lang="en-US" sz="2000" b="0" i="0" u="none" strike="noStrike" kern="0" cap="none" spc="0" normalizeH="0" baseline="0" noProof="0" dirty="0">
                <a:ln>
                  <a:noFill/>
                </a:ln>
                <a:solidFill>
                  <a:sysClr val="windowText" lastClr="000000"/>
                </a:solidFill>
                <a:effectLst/>
                <a:uLnTx/>
                <a:uFillTx/>
                <a:hlinkClick r:id="rId8"/>
              </a:rPr>
              <a:t>Facebook</a:t>
            </a:r>
            <a:r>
              <a:rPr kumimoji="0" lang="en-US" sz="2000" b="0" i="0" u="none" strike="noStrike" kern="0" cap="none" spc="0" normalizeH="0" baseline="0" noProof="0" dirty="0">
                <a:ln>
                  <a:noFill/>
                </a:ln>
                <a:solidFill>
                  <a:sysClr val="windowText" lastClr="000000"/>
                </a:solidFill>
                <a:effectLst/>
                <a:uLnTx/>
                <a:uFillTx/>
              </a:rPr>
              <a:t>, </a:t>
            </a:r>
            <a:r>
              <a:rPr kumimoji="0" lang="en-US" sz="2000" b="0" i="0" u="none" strike="noStrike" kern="0" cap="none" spc="0" normalizeH="0" baseline="0" noProof="0" dirty="0">
                <a:ln>
                  <a:noFill/>
                </a:ln>
                <a:solidFill>
                  <a:sysClr val="windowText" lastClr="000000"/>
                </a:solidFill>
                <a:effectLst/>
                <a:uLnTx/>
                <a:uFillTx/>
                <a:hlinkClick r:id="rId9"/>
              </a:rPr>
              <a:t>Twitter</a:t>
            </a:r>
            <a:r>
              <a:rPr kumimoji="0" lang="en-US" sz="2000" b="0" i="0" u="none" strike="noStrike" kern="0" cap="none" spc="0" normalizeH="0" baseline="0" noProof="0" dirty="0">
                <a:ln>
                  <a:noFill/>
                </a:ln>
                <a:solidFill>
                  <a:sysClr val="windowText" lastClr="000000"/>
                </a:solidFill>
                <a:effectLst/>
                <a:uLnTx/>
                <a:uFillTx/>
              </a:rPr>
              <a:t>, Pinterest, LinkedIn, </a:t>
            </a:r>
            <a:r>
              <a:rPr kumimoji="0" lang="en-US" sz="2000" b="0" i="0" u="none" strike="noStrike" kern="0" cap="none" spc="0" normalizeH="0" baseline="0" noProof="0" dirty="0">
                <a:ln>
                  <a:noFill/>
                </a:ln>
                <a:solidFill>
                  <a:sysClr val="windowText" lastClr="000000"/>
                </a:solidFill>
                <a:effectLst/>
                <a:uLnTx/>
                <a:uFillTx/>
                <a:hlinkClick r:id="rId10"/>
              </a:rPr>
              <a:t>Blog Posts</a:t>
            </a:r>
            <a:endParaRPr kumimoji="0" lang="en-US" sz="2000" b="0" i="0" u="none" strike="noStrike" kern="0" cap="none" spc="0" normalizeH="0" baseline="0" noProof="0" dirty="0">
              <a:ln>
                <a:noFill/>
              </a:ln>
              <a:solidFill>
                <a:sysClr val="windowText" lastClr="000000"/>
              </a:solidFill>
              <a:effectLst/>
              <a:uLnTx/>
              <a:uFillTx/>
            </a:endParaRPr>
          </a:p>
          <a:p>
            <a:pPr marL="342900" marR="0" lvl="1" indent="-342900" defTabSz="914400" eaLnBrk="1" fontAlgn="auto" latinLnBrk="0" hangingPunct="1">
              <a:lnSpc>
                <a:spcPct val="100000"/>
              </a:lnSpc>
              <a:spcBef>
                <a:spcPts val="0"/>
              </a:spcBef>
              <a:spcAft>
                <a:spcPct val="30000"/>
              </a:spcAft>
              <a:buClrTx/>
              <a:buSzPct val="120000"/>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hlinkClick r:id="rId11"/>
              </a:rPr>
              <a:t>Videos</a:t>
            </a:r>
            <a:r>
              <a:rPr kumimoji="0" lang="en-US" sz="2000" b="0" i="0" u="none" strike="noStrike" kern="0" cap="none" spc="0" normalizeH="0" baseline="0" noProof="0" dirty="0">
                <a:ln>
                  <a:noFill/>
                </a:ln>
                <a:solidFill>
                  <a:sysClr val="windowText" lastClr="000000"/>
                </a:solidFill>
                <a:effectLst/>
                <a:uLnTx/>
                <a:uFillTx/>
              </a:rPr>
              <a:t>: Product Specific, </a:t>
            </a:r>
            <a:r>
              <a:rPr kumimoji="0" lang="en-US" sz="2000" b="0" i="0" u="none" strike="noStrike" kern="0" cap="none" spc="0" normalizeH="0" baseline="0" noProof="0" dirty="0">
                <a:ln>
                  <a:noFill/>
                </a:ln>
                <a:solidFill>
                  <a:sysClr val="windowText" lastClr="000000"/>
                </a:solidFill>
                <a:effectLst/>
                <a:uLnTx/>
                <a:uFillTx/>
                <a:hlinkClick r:id="rId12"/>
              </a:rPr>
              <a:t>Test Center Testimonials</a:t>
            </a:r>
            <a:r>
              <a:rPr kumimoji="0" lang="en-US" sz="2000" b="0" i="0" u="none" strike="noStrike" kern="0" cap="none" spc="0" normalizeH="0" baseline="0" noProof="0" dirty="0">
                <a:ln>
                  <a:noFill/>
                </a:ln>
                <a:solidFill>
                  <a:sysClr val="windowText" lastClr="000000"/>
                </a:solidFill>
                <a:effectLst/>
                <a:uLnTx/>
                <a:uFillTx/>
              </a:rPr>
              <a:t>, Demos, PD, Test </a:t>
            </a:r>
            <a:r>
              <a:rPr kumimoji="0" lang="en-US" sz="2000" b="0" i="0" u="none" strike="noStrike" kern="0" cap="none" spc="0" normalizeH="0" baseline="0" noProof="0" dirty="0">
                <a:ln>
                  <a:noFill/>
                </a:ln>
                <a:solidFill>
                  <a:sysClr val="windowText" lastClr="000000"/>
                </a:solidFill>
                <a:effectLst/>
                <a:uLnTx/>
                <a:uFillTx/>
                <a:hlinkClick r:id="rId13"/>
              </a:rPr>
              <a:t>Taker Success Stories </a:t>
            </a:r>
            <a:r>
              <a:rPr kumimoji="0" lang="en-US" sz="2000" b="0" i="0" u="none" strike="noStrike" kern="0" cap="none" spc="0" normalizeH="0" baseline="0" noProof="0" dirty="0">
                <a:ln>
                  <a:noFill/>
                </a:ln>
                <a:solidFill>
                  <a:sysClr val="windowText" lastClr="000000"/>
                </a:solidFill>
                <a:effectLst/>
                <a:uLnTx/>
                <a:uFillTx/>
              </a:rPr>
              <a:t>etc…</a:t>
            </a:r>
          </a:p>
          <a:p>
            <a:pPr marL="342900" marR="0" lvl="1" indent="-342900" defTabSz="914400" eaLnBrk="1" fontAlgn="auto" latinLnBrk="0" hangingPunct="1">
              <a:lnSpc>
                <a:spcPct val="100000"/>
              </a:lnSpc>
              <a:spcBef>
                <a:spcPts val="0"/>
              </a:spcBef>
              <a:spcAft>
                <a:spcPct val="30000"/>
              </a:spcAft>
              <a:buClrTx/>
              <a:buSzPct val="120000"/>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hlinkClick r:id="rId14"/>
              </a:rPr>
              <a:t>Infographics</a:t>
            </a:r>
            <a:r>
              <a:rPr kumimoji="0" lang="en-US" sz="2000" b="0" i="0" u="none" strike="noStrike" kern="0" cap="none" spc="0" normalizeH="0" baseline="0" noProof="0" dirty="0">
                <a:ln>
                  <a:noFill/>
                </a:ln>
                <a:solidFill>
                  <a:sysClr val="windowText" lastClr="000000"/>
                </a:solidFill>
                <a:effectLst/>
                <a:uLnTx/>
                <a:uFillTx/>
              </a:rPr>
              <a:t> </a:t>
            </a:r>
          </a:p>
          <a:p>
            <a:pPr marL="342900" marR="0" lvl="1" indent="-342900" defTabSz="914400" eaLnBrk="1" fontAlgn="auto" latinLnBrk="0" hangingPunct="1">
              <a:lnSpc>
                <a:spcPct val="100000"/>
              </a:lnSpc>
              <a:spcBef>
                <a:spcPts val="0"/>
              </a:spcBef>
              <a:spcAft>
                <a:spcPct val="30000"/>
              </a:spcAft>
              <a:buClrTx/>
              <a:buSzPct val="120000"/>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rPr>
              <a:t>Webinar Series and Lunch and Learns: Product and Company Specific, Solutions-Based Approach</a:t>
            </a:r>
          </a:p>
        </p:txBody>
      </p:sp>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200" y="6036702"/>
            <a:ext cx="1371600" cy="745098"/>
          </a:xfrm>
          <a:prstGeom prst="rect">
            <a:avLst/>
          </a:prstGeom>
        </p:spPr>
      </p:pic>
    </p:spTree>
    <p:extLst>
      <p:ext uri="{BB962C8B-B14F-4D97-AF65-F5344CB8AC3E}">
        <p14:creationId xmlns:p14="http://schemas.microsoft.com/office/powerpoint/2010/main" val="3096828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381000"/>
            <a:ext cx="9144000" cy="698653"/>
          </a:xfrm>
        </p:spPr>
        <p:txBody>
          <a:bodyPr>
            <a:noAutofit/>
          </a:bodyPr>
          <a:lstStyle/>
          <a:p>
            <a:pPr algn="ctr">
              <a:lnSpc>
                <a:spcPts val="2700"/>
              </a:lnSpc>
            </a:pPr>
            <a:r>
              <a:rPr lang="en-US" altLang="en-US" sz="3200" b="1" dirty="0"/>
              <a:t>DRC/CTB History </a:t>
            </a:r>
            <a:br>
              <a:rPr lang="en-US" altLang="en-US" sz="3200" b="1" dirty="0"/>
            </a:br>
            <a:r>
              <a:rPr lang="en-US" altLang="en-US" sz="3200" b="1" dirty="0"/>
              <a:t>in Adult Education Assessment</a:t>
            </a:r>
            <a:endParaRPr lang="en-US" altLang="en-US" sz="3200" b="1" i="1" dirty="0"/>
          </a:p>
        </p:txBody>
      </p:sp>
      <p:sp>
        <p:nvSpPr>
          <p:cNvPr id="6147" name="Rectangle 3"/>
          <p:cNvSpPr>
            <a:spLocks noGrp="1" noChangeArrowheads="1"/>
          </p:cNvSpPr>
          <p:nvPr>
            <p:ph idx="1"/>
          </p:nvPr>
        </p:nvSpPr>
        <p:spPr>
          <a:xfrm>
            <a:off x="1295400" y="1371600"/>
            <a:ext cx="7010400" cy="5029200"/>
          </a:xfrm>
          <a:noFill/>
          <a:ln cap="flat">
            <a:noFill/>
            <a:miter lim="800000"/>
            <a:headEnd/>
            <a:tailEnd/>
          </a:ln>
        </p:spPr>
        <p:txBody>
          <a:bodyPr>
            <a:noAutofit/>
          </a:bodyPr>
          <a:lstStyle/>
          <a:p>
            <a:r>
              <a:rPr lang="en-US" altLang="en-US" sz="2400" dirty="0">
                <a:solidFill>
                  <a:schemeClr val="tx1"/>
                </a:solidFill>
              </a:rPr>
              <a:t>TABE 1 &amp; 2				1967</a:t>
            </a:r>
          </a:p>
          <a:p>
            <a:r>
              <a:rPr lang="en-US" altLang="en-US" sz="2400" dirty="0">
                <a:solidFill>
                  <a:schemeClr val="tx1"/>
                </a:solidFill>
              </a:rPr>
              <a:t>TABE 3 &amp; 4				1975</a:t>
            </a:r>
          </a:p>
          <a:p>
            <a:r>
              <a:rPr lang="en-US" altLang="en-US" sz="2400" dirty="0">
                <a:solidFill>
                  <a:schemeClr val="tx1"/>
                </a:solidFill>
              </a:rPr>
              <a:t>TABE 5 &amp; 6				1983</a:t>
            </a:r>
          </a:p>
          <a:p>
            <a:r>
              <a:rPr lang="en-US" altLang="en-US" sz="2400" dirty="0">
                <a:solidFill>
                  <a:schemeClr val="tx1"/>
                </a:solidFill>
              </a:rPr>
              <a:t>TABE 7 &amp; 8				1994</a:t>
            </a:r>
          </a:p>
          <a:p>
            <a:r>
              <a:rPr lang="en-US" altLang="en-US" sz="2400" dirty="0">
                <a:solidFill>
                  <a:schemeClr val="tx1"/>
                </a:solidFill>
              </a:rPr>
              <a:t>TABE 9 &amp; 10			           2003</a:t>
            </a:r>
          </a:p>
          <a:p>
            <a:r>
              <a:rPr lang="en-US" altLang="en-US" sz="2400" dirty="0">
                <a:solidFill>
                  <a:schemeClr val="tx1"/>
                </a:solidFill>
              </a:rPr>
              <a:t>TABE 9&amp;10 Online			2006</a:t>
            </a:r>
          </a:p>
          <a:p>
            <a:r>
              <a:rPr lang="en-US" altLang="en-US" sz="2400" dirty="0">
                <a:solidFill>
                  <a:schemeClr val="tx1"/>
                </a:solidFill>
              </a:rPr>
              <a:t>TABE CLAS-E (ESL)			2007</a:t>
            </a:r>
          </a:p>
          <a:p>
            <a:r>
              <a:rPr lang="en-US" altLang="en-US" sz="2400" b="1" dirty="0">
                <a:solidFill>
                  <a:srgbClr val="FF0000"/>
                </a:solidFill>
              </a:rPr>
              <a:t>TASC (High School Equivalency)	2014</a:t>
            </a:r>
          </a:p>
          <a:p>
            <a:r>
              <a:rPr lang="en-US" altLang="en-US" sz="2400" dirty="0"/>
              <a:t>TABE Free Formative CCR Tests	2014</a:t>
            </a:r>
          </a:p>
          <a:p>
            <a:r>
              <a:rPr lang="en-US" altLang="en-US" sz="2400" dirty="0">
                <a:solidFill>
                  <a:schemeClr val="tx1"/>
                </a:solidFill>
              </a:rPr>
              <a:t>TABE 11 &amp; 12                                  	2017</a:t>
            </a:r>
            <a:endParaRPr lang="en-US" altLang="en-US"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036702"/>
            <a:ext cx="1371600" cy="745098"/>
          </a:xfrm>
          <a:prstGeom prst="rect">
            <a:avLst/>
          </a:prstGeom>
        </p:spPr>
      </p:pic>
    </p:spTree>
    <p:extLst>
      <p:ext uri="{BB962C8B-B14F-4D97-AF65-F5344CB8AC3E}">
        <p14:creationId xmlns:p14="http://schemas.microsoft.com/office/powerpoint/2010/main" val="2934128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0188" t="19187" r="28312" b="10694"/>
          <a:stretch/>
        </p:blipFill>
        <p:spPr>
          <a:xfrm>
            <a:off x="304800" y="1295400"/>
            <a:ext cx="3985418" cy="5259070"/>
          </a:xfrm>
          <a:prstGeom prst="rect">
            <a:avLst/>
          </a:prstGeom>
          <a:ln>
            <a:solidFill>
              <a:schemeClr val="tx1"/>
            </a:solidFill>
          </a:ln>
        </p:spPr>
      </p:pic>
      <p:sp>
        <p:nvSpPr>
          <p:cNvPr id="5" name="TextBox 4"/>
          <p:cNvSpPr txBox="1"/>
          <p:nvPr/>
        </p:nvSpPr>
        <p:spPr>
          <a:xfrm>
            <a:off x="-2514600" y="457200"/>
            <a:ext cx="92964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C00000"/>
                </a:solidFill>
                <a:effectLst/>
                <a:uLnTx/>
                <a:uFillTx/>
              </a:rPr>
              <a:t>                        </a:t>
            </a:r>
            <a:r>
              <a:rPr kumimoji="0" lang="en-US" sz="3200" b="1" i="0" u="none" strike="noStrike" kern="0" cap="none" spc="0" normalizeH="0" baseline="0" noProof="0" dirty="0">
                <a:ln>
                  <a:noFill/>
                </a:ln>
                <a:solidFill>
                  <a:srgbClr val="022F65"/>
                </a:solidFill>
                <a:effectLst/>
                <a:uLnTx/>
                <a:uFillTx/>
                <a:latin typeface="Garamond"/>
                <a:ea typeface="ＭＳ Ｐゴシック" pitchFamily="34" charset="-128"/>
                <a:cs typeface="Garamond"/>
              </a:rPr>
              <a:t>TASC Test Facebook Posts</a:t>
            </a:r>
          </a:p>
        </p:txBody>
      </p:sp>
      <p:pic>
        <p:nvPicPr>
          <p:cNvPr id="6" name="Picture 5"/>
          <p:cNvPicPr>
            <a:picLocks noChangeAspect="1"/>
          </p:cNvPicPr>
          <p:nvPr/>
        </p:nvPicPr>
        <p:blipFill rotWithShape="1">
          <a:blip r:embed="rId4"/>
          <a:srcRect l="41125" t="24000" r="27937" b="13333"/>
          <a:stretch/>
        </p:blipFill>
        <p:spPr>
          <a:xfrm>
            <a:off x="4838702" y="1295401"/>
            <a:ext cx="4021431" cy="5259070"/>
          </a:xfrm>
          <a:prstGeom prst="rect">
            <a:avLst/>
          </a:prstGeom>
          <a:ln>
            <a:solidFill>
              <a:schemeClr val="tx1"/>
            </a:solidFill>
          </a:ln>
        </p:spPr>
      </p:pic>
    </p:spTree>
    <p:extLst>
      <p:ext uri="{BB962C8B-B14F-4D97-AF65-F5344CB8AC3E}">
        <p14:creationId xmlns:p14="http://schemas.microsoft.com/office/powerpoint/2010/main" val="742748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277721" y="4114800"/>
            <a:ext cx="6705600" cy="2438400"/>
          </a:xfrm>
          <a:prstGeom prst="rect">
            <a:avLst/>
          </a:prstGeom>
        </p:spPr>
        <p:txBody>
          <a:bodyPr/>
          <a:lstStyle>
            <a:lvl1pPr algn="l">
              <a:defRPr sz="3600" b="1">
                <a:solidFill>
                  <a:srgbClr val="022F65"/>
                </a:solidFill>
                <a:latin typeface="Garamond"/>
                <a:cs typeface="Garamond"/>
              </a:defRPr>
            </a:lvl1pPr>
          </a:lstStyle>
          <a:p>
            <a:r>
              <a:rPr lang="en-US" dirty="0"/>
              <a:t>A New TABE for a New Era</a:t>
            </a:r>
            <a:r>
              <a:rPr lang="en-US" sz="2800" dirty="0"/>
              <a:t/>
            </a:r>
            <a:br>
              <a:rPr lang="en-US" sz="2800" dirty="0"/>
            </a:br>
            <a:r>
              <a:rPr lang="en-US" sz="1800" dirty="0"/>
              <a:t/>
            </a:r>
            <a:br>
              <a:rPr lang="en-US" sz="1800" dirty="0"/>
            </a:b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4225202"/>
            <a:ext cx="684392" cy="213873"/>
          </a:xfrm>
          <a:prstGeom prst="rect">
            <a:avLst/>
          </a:prstGeom>
        </p:spPr>
      </p:pic>
    </p:spTree>
    <p:extLst>
      <p:ext uri="{BB962C8B-B14F-4D97-AF65-F5344CB8AC3E}">
        <p14:creationId xmlns:p14="http://schemas.microsoft.com/office/powerpoint/2010/main" val="2477328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TABE Current Status</a:t>
            </a:r>
          </a:p>
        </p:txBody>
      </p:sp>
      <p:sp>
        <p:nvSpPr>
          <p:cNvPr id="6" name="Rectangle 4"/>
          <p:cNvSpPr>
            <a:spLocks noChangeArrowheads="1"/>
          </p:cNvSpPr>
          <p:nvPr/>
        </p:nvSpPr>
        <p:spPr bwMode="auto">
          <a:xfrm>
            <a:off x="685800" y="1905000"/>
            <a:ext cx="7937500" cy="4201138"/>
          </a:xfrm>
          <a:prstGeom prst="rect">
            <a:avLst/>
          </a:prstGeom>
          <a:noFill/>
          <a:ln w="9525">
            <a:noFill/>
            <a:miter lim="800000"/>
            <a:headEnd/>
            <a:tailEnd/>
          </a:ln>
        </p:spPr>
        <p:txBody>
          <a:bodyPr wrap="square" lIns="91429" tIns="45714" rIns="91429" bIns="45714">
            <a:spAutoFit/>
          </a:bodyPr>
          <a:lstStyle/>
          <a:p>
            <a:pPr marL="365760" marR="0" lvl="1" indent="-365760" defTabSz="914400" eaLnBrk="1" fontAlgn="base" latinLnBrk="0" hangingPunct="1">
              <a:lnSpc>
                <a:spcPct val="100000"/>
              </a:lnSpc>
              <a:spcBef>
                <a:spcPct val="0"/>
              </a:spcBef>
              <a:spcAft>
                <a:spcPts val="1800"/>
              </a:spcAft>
              <a:buClr>
                <a:srgbClr val="4F91CD"/>
              </a:buClr>
              <a:buSzPct val="85000"/>
              <a:buFont typeface="Wingdings" pitchFamily="2" charset="2"/>
              <a:buChar char="n"/>
              <a:tabLst/>
              <a:defRPr/>
            </a:pPr>
            <a:r>
              <a:rPr kumimoji="0" lang="en-US" sz="2400" b="0" i="0" u="none" strike="noStrike" kern="0" cap="none" spc="0" normalizeH="0" baseline="0" noProof="0" dirty="0">
                <a:ln>
                  <a:noFill/>
                </a:ln>
                <a:solidFill>
                  <a:srgbClr val="000000"/>
                </a:solidFill>
                <a:effectLst/>
                <a:uLnTx/>
                <a:uFillTx/>
                <a:latin typeface="Arial Narrow" pitchFamily="34" charset="0"/>
              </a:rPr>
              <a:t>TABE 9&amp;10 is approved through at least 2019</a:t>
            </a:r>
          </a:p>
          <a:p>
            <a:pPr marL="365760" marR="0" lvl="1" indent="-365760" defTabSz="914400" eaLnBrk="1" fontAlgn="base" latinLnBrk="0" hangingPunct="1">
              <a:lnSpc>
                <a:spcPct val="100000"/>
              </a:lnSpc>
              <a:spcBef>
                <a:spcPct val="0"/>
              </a:spcBef>
              <a:spcAft>
                <a:spcPts val="1800"/>
              </a:spcAft>
              <a:buClr>
                <a:srgbClr val="4F91CD"/>
              </a:buClr>
              <a:buSzPct val="85000"/>
              <a:buFont typeface="Wingdings" pitchFamily="2" charset="2"/>
              <a:buChar char="n"/>
              <a:tabLst/>
              <a:defRPr/>
            </a:pPr>
            <a:r>
              <a:rPr kumimoji="0" lang="en-US" sz="2400" b="0" i="0" u="none" strike="noStrike" kern="0" cap="none" spc="0" normalizeH="0" baseline="0" noProof="0" dirty="0">
                <a:ln>
                  <a:noFill/>
                </a:ln>
                <a:solidFill>
                  <a:sysClr val="windowText" lastClr="000000"/>
                </a:solidFill>
                <a:effectLst/>
                <a:uLnTx/>
                <a:uFillTx/>
                <a:latin typeface="Arial Narrow" pitchFamily="34" charset="0"/>
              </a:rPr>
              <a:t>TABE Online is helping to field test new items</a:t>
            </a:r>
          </a:p>
          <a:p>
            <a:pPr marL="822960" marR="0" lvl="2" indent="-274320" defTabSz="914400" eaLnBrk="1" fontAlgn="base" latinLnBrk="0" hangingPunct="1">
              <a:lnSpc>
                <a:spcPct val="100000"/>
              </a:lnSpc>
              <a:spcBef>
                <a:spcPct val="0"/>
              </a:spcBef>
              <a:spcAft>
                <a:spcPts val="1800"/>
              </a:spcAft>
              <a:buClr>
                <a:srgbClr val="4F91CD"/>
              </a:buClr>
              <a:buSzPct val="100000"/>
              <a:buFont typeface="Arial Narrow" panose="020B060602020203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Narrow" pitchFamily="34" charset="0"/>
              </a:rPr>
              <a:t>Testlets are the bridge between the 2014 HSE changes and the new NRS of 2016–2017</a:t>
            </a:r>
          </a:p>
          <a:p>
            <a:pPr marL="365760" marR="0" lvl="1" indent="-365760" defTabSz="914400" eaLnBrk="1" fontAlgn="base" latinLnBrk="0" hangingPunct="1">
              <a:lnSpc>
                <a:spcPct val="100000"/>
              </a:lnSpc>
              <a:spcBef>
                <a:spcPct val="0"/>
              </a:spcBef>
              <a:spcAft>
                <a:spcPts val="1800"/>
              </a:spcAft>
              <a:buClr>
                <a:srgbClr val="4F91CD"/>
              </a:buClr>
              <a:buSzPct val="85000"/>
              <a:buFont typeface="Wingdings" pitchFamily="2" charset="2"/>
              <a:buChar char="n"/>
              <a:tabLst/>
              <a:defRPr/>
            </a:pPr>
            <a:r>
              <a:rPr kumimoji="0" lang="en-US" sz="2400" b="0" i="0" u="none" strike="noStrike" kern="0" cap="none" spc="0" normalizeH="0" baseline="0" noProof="0" dirty="0">
                <a:ln>
                  <a:noFill/>
                </a:ln>
                <a:solidFill>
                  <a:srgbClr val="000000"/>
                </a:solidFill>
                <a:effectLst/>
                <a:uLnTx/>
                <a:uFillTx/>
                <a:latin typeface="Arial Narrow" pitchFamily="34" charset="0"/>
              </a:rPr>
              <a:t>Computer-based testing continues its steady growth</a:t>
            </a:r>
          </a:p>
          <a:p>
            <a:pPr marL="365760" marR="0" lvl="1" indent="-365760" defTabSz="914400" eaLnBrk="1" fontAlgn="base" latinLnBrk="0" hangingPunct="1">
              <a:lnSpc>
                <a:spcPct val="100000"/>
              </a:lnSpc>
              <a:spcBef>
                <a:spcPct val="0"/>
              </a:spcBef>
              <a:spcAft>
                <a:spcPts val="1800"/>
              </a:spcAft>
              <a:buClr>
                <a:srgbClr val="4F91CD"/>
              </a:buClr>
              <a:buSzPct val="85000"/>
              <a:buFont typeface="Wingdings" pitchFamily="2" charset="2"/>
              <a:buChar char="n"/>
              <a:tabLst/>
              <a:defRPr/>
            </a:pPr>
            <a:r>
              <a:rPr kumimoji="0" lang="en-US" sz="2400" b="0" i="0" u="none" strike="noStrike" kern="0" cap="none" spc="0" normalizeH="0" baseline="0" noProof="0" dirty="0">
                <a:ln>
                  <a:noFill/>
                </a:ln>
                <a:solidFill>
                  <a:srgbClr val="000000"/>
                </a:solidFill>
                <a:effectLst/>
                <a:uLnTx/>
                <a:uFillTx/>
                <a:latin typeface="Arial Narrow" pitchFamily="34" charset="0"/>
              </a:rPr>
              <a:t>TABE CLAS-E approved in 20 states </a:t>
            </a:r>
          </a:p>
          <a:p>
            <a:pPr marL="822960" marR="0" lvl="2" indent="-274320" defTabSz="914400" eaLnBrk="1" fontAlgn="base" latinLnBrk="0" hangingPunct="1">
              <a:lnSpc>
                <a:spcPct val="100000"/>
              </a:lnSpc>
              <a:spcBef>
                <a:spcPct val="0"/>
              </a:spcBef>
              <a:spcAft>
                <a:spcPts val="1800"/>
              </a:spcAft>
              <a:buClr>
                <a:srgbClr val="4F91CD"/>
              </a:buClr>
              <a:buSzPct val="100000"/>
              <a:buFont typeface="Arial Narrow" panose="020B060602020203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Narrow" pitchFamily="34" charset="0"/>
              </a:rPr>
              <a:t>New College- and Career-Readiness (CCR) Standards pending for Adult ESL</a:t>
            </a:r>
          </a:p>
        </p:txBody>
      </p:sp>
    </p:spTree>
    <p:extLst>
      <p:ext uri="{BB962C8B-B14F-4D97-AF65-F5344CB8AC3E}">
        <p14:creationId xmlns:p14="http://schemas.microsoft.com/office/powerpoint/2010/main" val="386804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533400"/>
            <a:ext cx="6398260" cy="609600"/>
          </a:xfrm>
        </p:spPr>
        <p:txBody>
          <a:bodyPr/>
          <a:lstStyle/>
          <a:p>
            <a:r>
              <a:rPr lang="en-US" sz="3200" b="1" dirty="0"/>
              <a:t>NRS Changes</a:t>
            </a:r>
          </a:p>
        </p:txBody>
      </p:sp>
      <p:sp>
        <p:nvSpPr>
          <p:cNvPr id="4" name="Rectangle 4"/>
          <p:cNvSpPr>
            <a:spLocks noChangeArrowheads="1"/>
          </p:cNvSpPr>
          <p:nvPr/>
        </p:nvSpPr>
        <p:spPr bwMode="auto">
          <a:xfrm>
            <a:off x="457202" y="1752600"/>
            <a:ext cx="8381998" cy="3600974"/>
          </a:xfrm>
          <a:prstGeom prst="rect">
            <a:avLst/>
          </a:prstGeom>
          <a:noFill/>
          <a:ln w="9525">
            <a:noFill/>
            <a:miter lim="800000"/>
            <a:headEnd/>
            <a:tailEnd/>
          </a:ln>
        </p:spPr>
        <p:txBody>
          <a:bodyPr wrap="square" lIns="91429" tIns="45714" rIns="91429" bIns="45714">
            <a:spAutoFit/>
          </a:bodyPr>
          <a:lstStyle/>
          <a:p>
            <a:pPr marL="365760" marR="0" lvl="1" indent="-365760" defTabSz="914400" eaLnBrk="1" fontAlgn="base" latinLnBrk="0" hangingPunct="1">
              <a:lnSpc>
                <a:spcPct val="100000"/>
              </a:lnSpc>
              <a:spcBef>
                <a:spcPct val="0"/>
              </a:spcBef>
              <a:spcAft>
                <a:spcPts val="1200"/>
              </a:spcAft>
              <a:buClr>
                <a:srgbClr val="4F91CD"/>
              </a:buClr>
              <a:buSzPct val="85000"/>
              <a:buFont typeface="Wingdings" pitchFamily="2" charset="2"/>
              <a:buChar char="n"/>
              <a:tabLst/>
              <a:defRPr/>
            </a:pPr>
            <a:r>
              <a:rPr kumimoji="0" lang="en-US" sz="2400" b="0" i="0" u="none" strike="noStrike" kern="0" cap="none" spc="0" normalizeH="0" baseline="0" noProof="0" dirty="0">
                <a:ln>
                  <a:noFill/>
                </a:ln>
                <a:solidFill>
                  <a:srgbClr val="000000"/>
                </a:solidFill>
                <a:effectLst/>
                <a:uLnTx/>
                <a:uFillTx/>
                <a:latin typeface="Arial Narrow" pitchFamily="34" charset="0"/>
              </a:rPr>
              <a:t>Public comment period for WIOA draft regulations is closed</a:t>
            </a:r>
          </a:p>
          <a:p>
            <a:pPr marL="365760" marR="0" lvl="1" indent="-365760" defTabSz="914400" eaLnBrk="1" fontAlgn="base" latinLnBrk="0" hangingPunct="1">
              <a:lnSpc>
                <a:spcPct val="100000"/>
              </a:lnSpc>
              <a:spcBef>
                <a:spcPct val="0"/>
              </a:spcBef>
              <a:spcAft>
                <a:spcPts val="1200"/>
              </a:spcAft>
              <a:buClr>
                <a:srgbClr val="4F91CD"/>
              </a:buClr>
              <a:buSzPct val="85000"/>
              <a:buFont typeface="Wingdings" pitchFamily="2" charset="2"/>
              <a:buChar char="n"/>
              <a:tabLst/>
              <a:defRPr/>
            </a:pPr>
            <a:r>
              <a:rPr kumimoji="0" lang="en-US" sz="2400" b="0" i="0" u="none" strike="noStrike" kern="0" cap="none" spc="0" normalizeH="0" baseline="0" noProof="0" dirty="0">
                <a:ln>
                  <a:noFill/>
                </a:ln>
                <a:solidFill>
                  <a:srgbClr val="000000"/>
                </a:solidFill>
                <a:effectLst/>
                <a:uLnTx/>
                <a:uFillTx/>
                <a:latin typeface="Arial Narrow" pitchFamily="34" charset="0"/>
              </a:rPr>
              <a:t>Final NRS Descriptors released March 2016</a:t>
            </a:r>
          </a:p>
          <a:p>
            <a:pPr marL="365760" marR="0" lvl="1" indent="-365760" defTabSz="914400" eaLnBrk="1" fontAlgn="base" latinLnBrk="0" hangingPunct="1">
              <a:lnSpc>
                <a:spcPct val="100000"/>
              </a:lnSpc>
              <a:spcBef>
                <a:spcPct val="0"/>
              </a:spcBef>
              <a:spcAft>
                <a:spcPts val="1200"/>
              </a:spcAft>
              <a:buClr>
                <a:srgbClr val="4F91CD"/>
              </a:buClr>
              <a:buSzPct val="85000"/>
              <a:buFont typeface="Wingdings" pitchFamily="2" charset="2"/>
              <a:buChar char="n"/>
              <a:tabLst/>
              <a:defRPr/>
            </a:pPr>
            <a:r>
              <a:rPr kumimoji="0" lang="en-US" sz="2400" b="0" i="0" u="none" strike="noStrike" kern="0" cap="none" spc="0" normalizeH="0" baseline="0" noProof="0" dirty="0">
                <a:ln>
                  <a:noFill/>
                </a:ln>
                <a:solidFill>
                  <a:srgbClr val="000000"/>
                </a:solidFill>
                <a:effectLst/>
                <a:uLnTx/>
                <a:uFillTx/>
                <a:latin typeface="Arial Narrow" pitchFamily="34" charset="0"/>
              </a:rPr>
              <a:t>Final NRS Regulations released August 2016</a:t>
            </a:r>
          </a:p>
          <a:p>
            <a:pPr marL="822960" marR="0" lvl="2" indent="-274320" defTabSz="914400" eaLnBrk="1" fontAlgn="base" latinLnBrk="0" hangingPunct="1">
              <a:lnSpc>
                <a:spcPct val="100000"/>
              </a:lnSpc>
              <a:spcBef>
                <a:spcPct val="0"/>
              </a:spcBef>
              <a:spcAft>
                <a:spcPts val="1200"/>
              </a:spcAft>
              <a:buClr>
                <a:srgbClr val="4F91CD"/>
              </a:buClr>
              <a:buSzPct val="100000"/>
              <a:buFont typeface="Arial Narrow" panose="020B060602020203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Narrow" pitchFamily="34" charset="0"/>
              </a:rPr>
              <a:t>Rules for all parts of NRS testing/reporting and AEFLA funding</a:t>
            </a:r>
          </a:p>
          <a:p>
            <a:pPr marL="365760" marR="0" lvl="1" indent="-365760" defTabSz="914400" eaLnBrk="1" fontAlgn="base" latinLnBrk="0" hangingPunct="1">
              <a:lnSpc>
                <a:spcPct val="100000"/>
              </a:lnSpc>
              <a:spcBef>
                <a:spcPct val="0"/>
              </a:spcBef>
              <a:spcAft>
                <a:spcPts val="1200"/>
              </a:spcAft>
              <a:buClr>
                <a:srgbClr val="4F91CD"/>
              </a:buClr>
              <a:buSzPct val="85000"/>
              <a:buFont typeface="Wingdings" pitchFamily="2" charset="2"/>
              <a:buChar char="n"/>
              <a:tabLst/>
              <a:defRPr/>
            </a:pPr>
            <a:r>
              <a:rPr kumimoji="0" lang="en-US" sz="2400" b="0" i="0" u="none" strike="noStrike" kern="0" cap="none" spc="0" normalizeH="0" baseline="0" noProof="0" dirty="0">
                <a:ln>
                  <a:noFill/>
                </a:ln>
                <a:solidFill>
                  <a:srgbClr val="000000"/>
                </a:solidFill>
                <a:effectLst/>
                <a:uLnTx/>
                <a:uFillTx/>
                <a:latin typeface="Arial Narrow" pitchFamily="34" charset="0"/>
              </a:rPr>
              <a:t>October 1, 2016, was the first application date for publishers </a:t>
            </a:r>
          </a:p>
          <a:p>
            <a:pPr marL="822960" marR="0" lvl="2" indent="-274320" defTabSz="914400" eaLnBrk="1" fontAlgn="base" latinLnBrk="0" hangingPunct="1">
              <a:lnSpc>
                <a:spcPct val="100000"/>
              </a:lnSpc>
              <a:spcBef>
                <a:spcPct val="0"/>
              </a:spcBef>
              <a:spcAft>
                <a:spcPts val="1200"/>
              </a:spcAft>
              <a:buClr>
                <a:srgbClr val="4F91CD"/>
              </a:buClr>
              <a:buSzPct val="100000"/>
              <a:buFont typeface="Arial Narrow" panose="020B0606020202030204" pitchFamily="34" charset="0"/>
              <a:buChar char="–"/>
              <a:tabLst/>
              <a:defRPr/>
            </a:pPr>
            <a:r>
              <a:rPr kumimoji="0" lang="en-US" sz="2400" b="1" i="0" u="none" strike="noStrike" kern="0" cap="none" spc="0" normalizeH="0" baseline="0" noProof="0" dirty="0">
                <a:ln>
                  <a:noFill/>
                </a:ln>
                <a:solidFill>
                  <a:srgbClr val="5091CD"/>
                </a:solidFill>
                <a:effectLst/>
                <a:uLnTx/>
                <a:uFillTx/>
                <a:latin typeface="Arial Narrow" pitchFamily="34" charset="0"/>
              </a:rPr>
              <a:t>TABE 11&amp;12 application submitted for NRS approval</a:t>
            </a:r>
          </a:p>
          <a:p>
            <a:pPr marL="822960" marR="0" lvl="2" indent="-274320" defTabSz="914400" eaLnBrk="1" fontAlgn="base" latinLnBrk="0" hangingPunct="1">
              <a:lnSpc>
                <a:spcPct val="100000"/>
              </a:lnSpc>
              <a:spcBef>
                <a:spcPct val="0"/>
              </a:spcBef>
              <a:spcAft>
                <a:spcPts val="1200"/>
              </a:spcAft>
              <a:buClr>
                <a:srgbClr val="4F91CD"/>
              </a:buClr>
              <a:buSzPct val="100000"/>
              <a:buFont typeface="Arial Narrow" panose="020B0606020202030204" pitchFamily="34" charset="0"/>
              <a:buChar char="–"/>
              <a:tabLst/>
              <a:defRPr/>
            </a:pPr>
            <a:r>
              <a:rPr kumimoji="0" lang="en-US" sz="2400" b="1" i="0" u="none" strike="noStrike" kern="0" cap="none" spc="0" normalizeH="0" baseline="0" noProof="0" dirty="0">
                <a:ln>
                  <a:noFill/>
                </a:ln>
                <a:solidFill>
                  <a:srgbClr val="FF0000"/>
                </a:solidFill>
                <a:effectLst/>
                <a:uLnTx/>
                <a:uFillTx/>
                <a:latin typeface="Arial Narrow" pitchFamily="34" charset="0"/>
              </a:rPr>
              <a:t>September 7, 2017 TABE 11/12 received 7 year NRS approval</a:t>
            </a:r>
          </a:p>
        </p:txBody>
      </p:sp>
    </p:spTree>
    <p:extLst>
      <p:ext uri="{BB962C8B-B14F-4D97-AF65-F5344CB8AC3E}">
        <p14:creationId xmlns:p14="http://schemas.microsoft.com/office/powerpoint/2010/main" val="2298151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NRS Changes</a:t>
            </a:r>
          </a:p>
        </p:txBody>
      </p:sp>
      <p:sp>
        <p:nvSpPr>
          <p:cNvPr id="6" name="TextBox 5"/>
          <p:cNvSpPr txBox="1"/>
          <p:nvPr/>
        </p:nvSpPr>
        <p:spPr>
          <a:xfrm>
            <a:off x="1282995" y="1895208"/>
            <a:ext cx="7062362" cy="512448"/>
          </a:xfrm>
          <a:prstGeom prst="rect">
            <a:avLst/>
          </a:prstGeom>
          <a:noFill/>
          <a:ln w="28575">
            <a:solidFill>
              <a:srgbClr val="5091CD"/>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65" b="0" i="0" u="none" strike="noStrike" kern="0" cap="none" spc="0" normalizeH="0" baseline="0" noProof="0" dirty="0">
                <a:ln>
                  <a:noFill/>
                </a:ln>
                <a:solidFill>
                  <a:sysClr val="windowText" lastClr="000000"/>
                </a:solidFill>
                <a:effectLst/>
                <a:uLnTx/>
                <a:uFillTx/>
              </a:rPr>
              <a:t>Individual has little or no recognition of numbers or simple counting skills or may have only minimal skills, such as the ability to add or subtract single digit numbers.</a:t>
            </a:r>
          </a:p>
        </p:txBody>
      </p:sp>
      <p:sp>
        <p:nvSpPr>
          <p:cNvPr id="7" name="Rectangle 6"/>
          <p:cNvSpPr/>
          <p:nvPr/>
        </p:nvSpPr>
        <p:spPr>
          <a:xfrm>
            <a:off x="1282995" y="2689699"/>
            <a:ext cx="7062362" cy="3831818"/>
          </a:xfrm>
          <a:prstGeom prst="rect">
            <a:avLst/>
          </a:prstGeom>
          <a:ln w="28575">
            <a:solidFill>
              <a:srgbClr val="F58025"/>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Students prepared to exit this level are able to decipher a simple problem presented in a context and reason about and apply correct units to the results. They can visualize a situation using manipulatives or drawings and explain their processes and results using mathematical terms and symbols appropriate for the level. They recognize errors in the work and reasoning of others. They are able to strategically select and use appropriate tools to aid in their work, such as pencil/paper, measuring devices, and/or manipulatives. They can see patterns and structure in sets of numbers and geometric shapes and use those insights to work more efficiently.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Number Sense and Operations: Students prepared to exit this level have an understanding of whole number place value for tens and ones and are able to use their understanding of place value to compare two-digit numbers. They are able to add whole numbers within 100 and explain their reasoning, e.g., using concrete models or drawings and strategies based on place value and/or properties of operations. They are able to apply their knowledge of whole number addition and subtraction to represent and solve word problems that call for addition of three whole numbers whose sum is less than 20 by using such problem-solving tools as objects, drawings, and/or simple equations.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Algebraic Thinking: Students prepared to exit this level understand and apply the properties of operations to addition and subtraction problems. They understand the relationship between the two operations and can determine the unknown number in addition or subtraction equations.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Geometry and Measurement: Students prepared to exit this level can analyze and compare 2-dimensional and 3-dimensional shapes based on their attributes, such as their shape, size, orientation, the number of sides and/or vertices (angles), or the lengths of their sides. They can reason with two-dimensional shapes (e.g., quadrilaterals and half- and quarter-circles) and with three-dimensional shapes (e.g., right prisms, cones, and cylinders) to create composite shapes. They are able to measure the length of an object as a whole number of units, which are not necessarily standard units, for example measuring the length of a pencil using a paper clip as the length unit.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Data Analysis: Students prepared to exit this level are able to organize, represent, and interpret simple data sets (e.g., lists of numbers, shapes, or items) using up to three categories. They can answer basic questions related to the total number of data points in a set and the number of data points in each category, and can compare the number of data points in the different categories.</a:t>
            </a:r>
          </a:p>
        </p:txBody>
      </p:sp>
      <p:sp>
        <p:nvSpPr>
          <p:cNvPr id="8" name="Rectangle 7"/>
          <p:cNvSpPr/>
          <p:nvPr/>
        </p:nvSpPr>
        <p:spPr>
          <a:xfrm>
            <a:off x="327471" y="1818264"/>
            <a:ext cx="811056" cy="589392"/>
          </a:xfrm>
          <a:prstGeom prst="rect">
            <a:avLst/>
          </a:prstGeom>
          <a:noFill/>
        </p:spPr>
        <p:txBody>
          <a:bodyPr wrap="none" lIns="96012" tIns="48006" rIns="96012" bIns="48006">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w="22225">
                  <a:noFill/>
                  <a:prstDash val="solid"/>
                </a:ln>
                <a:solidFill>
                  <a:srgbClr val="5091CD"/>
                </a:solidFill>
                <a:effectLst/>
                <a:uLnTx/>
                <a:uFillTx/>
                <a:latin typeface="Arial Narrow" panose="020B0606020202030204" pitchFamily="34" charset="0"/>
              </a:rPr>
              <a:t>Old:</a:t>
            </a:r>
          </a:p>
        </p:txBody>
      </p:sp>
      <p:sp>
        <p:nvSpPr>
          <p:cNvPr id="9" name="Rectangle 8"/>
          <p:cNvSpPr/>
          <p:nvPr/>
        </p:nvSpPr>
        <p:spPr>
          <a:xfrm>
            <a:off x="252130" y="2895600"/>
            <a:ext cx="961738" cy="589392"/>
          </a:xfrm>
          <a:prstGeom prst="rect">
            <a:avLst/>
          </a:prstGeom>
          <a:noFill/>
        </p:spPr>
        <p:txBody>
          <a:bodyPr wrap="none" lIns="96012" tIns="48006" rIns="96012" bIns="48006">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w="22225">
                  <a:noFill/>
                  <a:prstDash val="solid"/>
                </a:ln>
                <a:solidFill>
                  <a:srgbClr val="F58025"/>
                </a:solidFill>
                <a:effectLst/>
                <a:uLnTx/>
                <a:uFillTx/>
                <a:latin typeface="Arial Narrow" panose="020B0606020202030204" pitchFamily="34" charset="0"/>
              </a:rPr>
              <a:t>New:</a:t>
            </a:r>
          </a:p>
        </p:txBody>
      </p:sp>
      <p:sp>
        <p:nvSpPr>
          <p:cNvPr id="10" name="Rectangle 9"/>
          <p:cNvSpPr/>
          <p:nvPr/>
        </p:nvSpPr>
        <p:spPr>
          <a:xfrm>
            <a:off x="2514600" y="1268487"/>
            <a:ext cx="4343107" cy="466281"/>
          </a:xfrm>
          <a:prstGeom prst="rect">
            <a:avLst/>
          </a:prstGeom>
          <a:noFill/>
        </p:spPr>
        <p:txBody>
          <a:bodyPr wrap="square" lIns="96012" tIns="48006" rIns="96012" bIns="48006">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w="12700">
                  <a:noFill/>
                  <a:prstDash val="solid"/>
                </a:ln>
                <a:solidFill>
                  <a:srgbClr val="022F65"/>
                </a:solidFill>
                <a:effectLst>
                  <a:innerShdw blurRad="177800">
                    <a:schemeClr val="accent3">
                      <a:lumMod val="50000"/>
                    </a:schemeClr>
                  </a:innerShdw>
                </a:effectLst>
                <a:uLnTx/>
                <a:uFillTx/>
                <a:latin typeface="Arial Narrow" panose="020B0606020202030204" pitchFamily="34" charset="0"/>
              </a:rPr>
              <a:t>Example: NRS Level 1 Math </a:t>
            </a:r>
          </a:p>
        </p:txBody>
      </p:sp>
    </p:spTree>
    <p:extLst>
      <p:ext uri="{BB962C8B-B14F-4D97-AF65-F5344CB8AC3E}">
        <p14:creationId xmlns:p14="http://schemas.microsoft.com/office/powerpoint/2010/main" val="734010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TABE 11&amp;12 Overview</a:t>
            </a:r>
          </a:p>
        </p:txBody>
      </p:sp>
      <p:sp>
        <p:nvSpPr>
          <p:cNvPr id="4" name="Rectangle 4"/>
          <p:cNvSpPr>
            <a:spLocks noChangeArrowheads="1"/>
          </p:cNvSpPr>
          <p:nvPr/>
        </p:nvSpPr>
        <p:spPr bwMode="auto">
          <a:xfrm>
            <a:off x="762002" y="1555530"/>
            <a:ext cx="8143165" cy="4555081"/>
          </a:xfrm>
          <a:prstGeom prst="rect">
            <a:avLst/>
          </a:prstGeom>
          <a:noFill/>
          <a:ln w="9525">
            <a:noFill/>
            <a:miter lim="800000"/>
            <a:headEnd/>
            <a:tailEnd/>
          </a:ln>
        </p:spPr>
        <p:txBody>
          <a:bodyPr wrap="square" lIns="91429" tIns="45714" rIns="91429" bIns="45714">
            <a:spAutoFit/>
          </a:bodyPr>
          <a:lstStyle/>
          <a:p>
            <a:pPr marL="365760" marR="0" lvl="1" indent="-365760" defTabSz="914400" eaLnBrk="1" fontAlgn="base" latinLnBrk="0" hangingPunct="1">
              <a:lnSpc>
                <a:spcPct val="100000"/>
              </a:lnSpc>
              <a:spcBef>
                <a:spcPct val="0"/>
              </a:spcBef>
              <a:spcAft>
                <a:spcPts val="600"/>
              </a:spcAft>
              <a:buClr>
                <a:srgbClr val="4F91CD"/>
              </a:buClr>
              <a:buSzPct val="85000"/>
              <a:buFont typeface="Wingdings" pitchFamily="2" charset="2"/>
              <a:buChar char="n"/>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New standards</a:t>
            </a:r>
          </a:p>
          <a:p>
            <a:pPr marL="822960" marR="0" lvl="2" indent="-274320" defTabSz="914400" eaLnBrk="1" fontAlgn="base" latinLnBrk="0" hangingPunct="1">
              <a:lnSpc>
                <a:spcPct val="100000"/>
              </a:lnSpc>
              <a:spcBef>
                <a:spcPct val="0"/>
              </a:spcBef>
              <a:spcAft>
                <a:spcPts val="1200"/>
              </a:spcAft>
              <a:buClr>
                <a:srgbClr val="4F91CD"/>
              </a:buClr>
              <a:buSzPct val="100000"/>
              <a:buFont typeface="Arial Narrow" panose="020B0606020202030204" pitchFamily="34" charset="0"/>
              <a:buChar char="–"/>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National College- and Career-Readiness (CCR) Standards</a:t>
            </a:r>
          </a:p>
          <a:p>
            <a:pPr marL="365760" marR="0" lvl="1" indent="-365760" defTabSz="914400" eaLnBrk="1" fontAlgn="base" latinLnBrk="0" hangingPunct="1">
              <a:lnSpc>
                <a:spcPct val="100000"/>
              </a:lnSpc>
              <a:spcBef>
                <a:spcPct val="0"/>
              </a:spcBef>
              <a:spcAft>
                <a:spcPts val="600"/>
              </a:spcAft>
              <a:buClr>
                <a:srgbClr val="4F91CD"/>
              </a:buClr>
              <a:buSzPct val="85000"/>
              <a:buFont typeface="Wingdings" pitchFamily="2" charset="2"/>
              <a:buChar char="n"/>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 New test length</a:t>
            </a:r>
          </a:p>
          <a:p>
            <a:pPr marL="822960" marR="0" lvl="2" indent="-274320" defTabSz="914400" eaLnBrk="1" fontAlgn="base" latinLnBrk="0" hangingPunct="1">
              <a:lnSpc>
                <a:spcPct val="100000"/>
              </a:lnSpc>
              <a:spcBef>
                <a:spcPct val="0"/>
              </a:spcBef>
              <a:spcAft>
                <a:spcPts val="1200"/>
              </a:spcAft>
              <a:buClr>
                <a:srgbClr val="4F91CD"/>
              </a:buClr>
              <a:buSzPct val="100000"/>
              <a:buFont typeface="Arial Narrow" panose="020B0606020202030204" pitchFamily="34" charset="0"/>
              <a:buChar char="–"/>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Only one test length; no Survey and Complete Battery</a:t>
            </a:r>
          </a:p>
          <a:p>
            <a:pPr marL="365760" marR="0" lvl="1" indent="-365760" defTabSz="914400" eaLnBrk="1" fontAlgn="base" latinLnBrk="0" hangingPunct="1">
              <a:lnSpc>
                <a:spcPct val="100000"/>
              </a:lnSpc>
              <a:spcBef>
                <a:spcPct val="0"/>
              </a:spcBef>
              <a:spcAft>
                <a:spcPts val="600"/>
              </a:spcAft>
              <a:buClr>
                <a:srgbClr val="4F91CD"/>
              </a:buClr>
              <a:buSzPct val="85000"/>
              <a:buFont typeface="Wingdings" pitchFamily="2" charset="2"/>
              <a:buChar char="n"/>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 Changes to Math sections</a:t>
            </a:r>
          </a:p>
          <a:p>
            <a:pPr marL="822960" marR="0" lvl="2" indent="-274320" defTabSz="914400" eaLnBrk="1" fontAlgn="base" latinLnBrk="0" hangingPunct="1">
              <a:lnSpc>
                <a:spcPct val="100000"/>
              </a:lnSpc>
              <a:spcBef>
                <a:spcPct val="0"/>
              </a:spcBef>
              <a:spcAft>
                <a:spcPts val="1200"/>
              </a:spcAft>
              <a:buClr>
                <a:srgbClr val="4F91CD"/>
              </a:buClr>
              <a:buSzPct val="100000"/>
              <a:buFont typeface="Arial Narrow" panose="020B0606020202030204" pitchFamily="34" charset="0"/>
              <a:buChar char="–"/>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Only one Math test; standards focus on Applied Math</a:t>
            </a:r>
          </a:p>
          <a:p>
            <a:pPr marL="365760" marR="0" lvl="1" indent="-365760" defTabSz="914400" eaLnBrk="1" fontAlgn="base" latinLnBrk="0" hangingPunct="1">
              <a:lnSpc>
                <a:spcPct val="100000"/>
              </a:lnSpc>
              <a:spcBef>
                <a:spcPct val="0"/>
              </a:spcBef>
              <a:spcAft>
                <a:spcPts val="600"/>
              </a:spcAft>
              <a:buClr>
                <a:srgbClr val="4F91CD"/>
              </a:buClr>
              <a:buSzPct val="85000"/>
              <a:buFont typeface="Wingdings" pitchFamily="2" charset="2"/>
              <a:buChar char="n"/>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 Improved Locator design</a:t>
            </a:r>
          </a:p>
          <a:p>
            <a:pPr marL="822960" marR="0" lvl="2" indent="-274320" defTabSz="914400" eaLnBrk="1" fontAlgn="base" latinLnBrk="0" hangingPunct="1">
              <a:lnSpc>
                <a:spcPct val="100000"/>
              </a:lnSpc>
              <a:spcBef>
                <a:spcPct val="0"/>
              </a:spcBef>
              <a:spcAft>
                <a:spcPts val="1200"/>
              </a:spcAft>
              <a:buClr>
                <a:srgbClr val="4F91CD"/>
              </a:buClr>
              <a:buSzPct val="100000"/>
              <a:buFont typeface="Arial Narrow" panose="020B0606020202030204" pitchFamily="34" charset="0"/>
              <a:buChar char="–"/>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Longer Locator test provides a stronger prediction to TABE</a:t>
            </a:r>
          </a:p>
          <a:p>
            <a:pPr marL="365760" marR="0" lvl="1" indent="-365760" defTabSz="914400" eaLnBrk="1" fontAlgn="base" latinLnBrk="0" hangingPunct="1">
              <a:lnSpc>
                <a:spcPct val="100000"/>
              </a:lnSpc>
              <a:spcBef>
                <a:spcPct val="0"/>
              </a:spcBef>
              <a:spcAft>
                <a:spcPts val="1200"/>
              </a:spcAft>
              <a:buClr>
                <a:srgbClr val="4F91CD"/>
              </a:buClr>
              <a:buSzPct val="85000"/>
              <a:buFont typeface="Wingdings" pitchFamily="2" charset="2"/>
              <a:buChar char="n"/>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 Reading, Math, and Language tests only </a:t>
            </a:r>
          </a:p>
          <a:p>
            <a:pPr marL="365760" marR="0" lvl="1" indent="-365760" defTabSz="914400" eaLnBrk="1" fontAlgn="base" latinLnBrk="0" hangingPunct="1">
              <a:lnSpc>
                <a:spcPct val="100000"/>
              </a:lnSpc>
              <a:spcBef>
                <a:spcPct val="0"/>
              </a:spcBef>
              <a:spcAft>
                <a:spcPts val="600"/>
              </a:spcAft>
              <a:buClr>
                <a:srgbClr val="4F91CD"/>
              </a:buClr>
              <a:buSzPct val="85000"/>
              <a:buFont typeface="Wingdings" pitchFamily="2" charset="2"/>
              <a:buChar char="n"/>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 Alignment to TASC and likely other HSE exams</a:t>
            </a:r>
          </a:p>
        </p:txBody>
      </p:sp>
    </p:spTree>
    <p:extLst>
      <p:ext uri="{BB962C8B-B14F-4D97-AF65-F5344CB8AC3E}">
        <p14:creationId xmlns:p14="http://schemas.microsoft.com/office/powerpoint/2010/main" val="4276853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57200"/>
            <a:ext cx="5867400" cy="914400"/>
          </a:xfrm>
        </p:spPr>
        <p:txBody>
          <a:bodyPr/>
          <a:lstStyle/>
          <a:p>
            <a:r>
              <a:rPr lang="en-US" sz="2400" dirty="0"/>
              <a:t>Transition from TABE 9&amp;10 to </a:t>
            </a:r>
            <a:br>
              <a:rPr lang="en-US" sz="2400" dirty="0"/>
            </a:br>
            <a:r>
              <a:rPr lang="en-US" sz="2400" dirty="0"/>
              <a:t>TABE 11&amp;12</a:t>
            </a:r>
          </a:p>
        </p:txBody>
      </p:sp>
      <p:sp>
        <p:nvSpPr>
          <p:cNvPr id="4" name="Rectangle 4"/>
          <p:cNvSpPr>
            <a:spLocks noChangeArrowheads="1"/>
          </p:cNvSpPr>
          <p:nvPr/>
        </p:nvSpPr>
        <p:spPr bwMode="auto">
          <a:xfrm>
            <a:off x="762000" y="1905002"/>
            <a:ext cx="7696200" cy="2769977"/>
          </a:xfrm>
          <a:prstGeom prst="rect">
            <a:avLst/>
          </a:prstGeom>
          <a:noFill/>
          <a:ln w="9525">
            <a:noFill/>
            <a:miter lim="800000"/>
            <a:headEnd/>
            <a:tailEnd/>
          </a:ln>
        </p:spPr>
        <p:txBody>
          <a:bodyPr wrap="square" lIns="91429" tIns="45714" rIns="91429" bIns="45714">
            <a:spAutoFit/>
          </a:bodyPr>
          <a:lstStyle/>
          <a:p>
            <a:pPr marL="365760" marR="0" lvl="1" indent="-365760" defTabSz="914400" eaLnBrk="1" fontAlgn="base" latinLnBrk="0" hangingPunct="1">
              <a:lnSpc>
                <a:spcPct val="100000"/>
              </a:lnSpc>
              <a:spcBef>
                <a:spcPct val="0"/>
              </a:spcBef>
              <a:spcAft>
                <a:spcPts val="1800"/>
              </a:spcAft>
              <a:buClr>
                <a:srgbClr val="4F91CD"/>
              </a:buClr>
              <a:buSzPct val="85000"/>
              <a:buFont typeface="Wingdings" pitchFamily="2" charset="2"/>
              <a:buChar char="n"/>
              <a:tabLst/>
              <a:defRPr/>
            </a:pPr>
            <a:r>
              <a:rPr kumimoji="0" lang="en-US" sz="2400" b="0" i="0" u="none" strike="noStrike" kern="0" cap="none" spc="0" normalizeH="0" baseline="0" noProof="0" dirty="0">
                <a:ln>
                  <a:noFill/>
                </a:ln>
                <a:solidFill>
                  <a:srgbClr val="000000"/>
                </a:solidFill>
                <a:effectLst/>
                <a:uLnTx/>
                <a:uFillTx/>
                <a:latin typeface="Arial Narrow" pitchFamily="34" charset="0"/>
              </a:rPr>
              <a:t>TABE Online will transition from the current McGraw-Hill platform to the DRC INSIGHT platform starting in August 2017</a:t>
            </a:r>
          </a:p>
          <a:p>
            <a:pPr marL="365760" marR="0" lvl="1" indent="-365760" defTabSz="914400" eaLnBrk="1" fontAlgn="base" latinLnBrk="0" hangingPunct="1">
              <a:lnSpc>
                <a:spcPct val="100000"/>
              </a:lnSpc>
              <a:spcBef>
                <a:spcPct val="0"/>
              </a:spcBef>
              <a:spcAft>
                <a:spcPts val="1800"/>
              </a:spcAft>
              <a:buClr>
                <a:srgbClr val="4F91CD"/>
              </a:buClr>
              <a:buSzPct val="85000"/>
              <a:buFont typeface="Wingdings" pitchFamily="2" charset="2"/>
              <a:buChar char="n"/>
              <a:tabLst/>
              <a:defRPr/>
            </a:pPr>
            <a:r>
              <a:rPr kumimoji="0" lang="en-US" sz="2400" b="0" i="0" u="none" strike="noStrike" kern="0" cap="none" spc="0" normalizeH="0" baseline="0" noProof="0" dirty="0">
                <a:ln>
                  <a:noFill/>
                </a:ln>
                <a:solidFill>
                  <a:srgbClr val="000000"/>
                </a:solidFill>
                <a:effectLst/>
                <a:uLnTx/>
                <a:uFillTx/>
                <a:latin typeface="Arial Narrow" pitchFamily="34" charset="0"/>
              </a:rPr>
              <a:t>TABE 11&amp;12 will be added to TABE Online (DRC INSIGHT) in 2017</a:t>
            </a:r>
          </a:p>
          <a:p>
            <a:pPr marL="365760" marR="0" lvl="1" indent="-365760" defTabSz="914400" eaLnBrk="1" fontAlgn="base" latinLnBrk="0" hangingPunct="1">
              <a:lnSpc>
                <a:spcPct val="100000"/>
              </a:lnSpc>
              <a:spcBef>
                <a:spcPct val="0"/>
              </a:spcBef>
              <a:spcAft>
                <a:spcPts val="1800"/>
              </a:spcAft>
              <a:buClr>
                <a:srgbClr val="4F91CD"/>
              </a:buClr>
              <a:buSzPct val="85000"/>
              <a:buFont typeface="Wingdings" pitchFamily="2" charset="2"/>
              <a:buChar char="n"/>
              <a:tabLst/>
              <a:defRPr/>
            </a:pPr>
            <a:r>
              <a:rPr kumimoji="0" lang="en-US" sz="2400" b="0" i="0" u="none" strike="noStrike" kern="0" cap="none" spc="0" normalizeH="0" baseline="0" noProof="0" dirty="0">
                <a:ln>
                  <a:noFill/>
                </a:ln>
                <a:solidFill>
                  <a:srgbClr val="000000"/>
                </a:solidFill>
                <a:effectLst/>
                <a:uLnTx/>
                <a:uFillTx/>
                <a:latin typeface="Arial Narrow" pitchFamily="34" charset="0"/>
              </a:rPr>
              <a:t>TABE 11&amp;12 paper materials will be added to our warehouse once we hear back on the NRS application</a:t>
            </a:r>
          </a:p>
        </p:txBody>
      </p:sp>
    </p:spTree>
    <p:extLst>
      <p:ext uri="{BB962C8B-B14F-4D97-AF65-F5344CB8AC3E}">
        <p14:creationId xmlns:p14="http://schemas.microsoft.com/office/powerpoint/2010/main" val="2564834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931" y="467382"/>
            <a:ext cx="5080000" cy="901129"/>
          </a:xfrm>
        </p:spPr>
        <p:txBody>
          <a:bodyPr/>
          <a:lstStyle/>
          <a:p>
            <a:r>
              <a:rPr lang="en-US" sz="2400" dirty="0"/>
              <a:t>TABE 11&amp;12: Item Types and Testing Time</a:t>
            </a:r>
          </a:p>
        </p:txBody>
      </p:sp>
      <p:pic>
        <p:nvPicPr>
          <p:cNvPr id="4" name="Picture 3"/>
          <p:cNvPicPr>
            <a:picLocks noChangeAspect="1"/>
          </p:cNvPicPr>
          <p:nvPr/>
        </p:nvPicPr>
        <p:blipFill>
          <a:blip r:embed="rId3"/>
          <a:stretch>
            <a:fillRect/>
          </a:stretch>
        </p:blipFill>
        <p:spPr>
          <a:xfrm>
            <a:off x="945931" y="1368511"/>
            <a:ext cx="7219950" cy="5153025"/>
          </a:xfrm>
          <a:prstGeom prst="rect">
            <a:avLst/>
          </a:prstGeom>
        </p:spPr>
      </p:pic>
    </p:spTree>
    <p:extLst>
      <p:ext uri="{BB962C8B-B14F-4D97-AF65-F5344CB8AC3E}">
        <p14:creationId xmlns:p14="http://schemas.microsoft.com/office/powerpoint/2010/main" val="3640716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33400"/>
            <a:ext cx="5334000" cy="457200"/>
          </a:xfrm>
        </p:spPr>
        <p:txBody>
          <a:bodyPr/>
          <a:lstStyle/>
          <a:p>
            <a:r>
              <a:rPr lang="en-US" dirty="0"/>
              <a:t>TABE 11&amp;12: Objectives by Level</a:t>
            </a:r>
          </a:p>
        </p:txBody>
      </p:sp>
      <p:pic>
        <p:nvPicPr>
          <p:cNvPr id="8" name="Picture 7"/>
          <p:cNvPicPr>
            <a:picLocks noChangeAspect="1"/>
          </p:cNvPicPr>
          <p:nvPr/>
        </p:nvPicPr>
        <p:blipFill>
          <a:blip r:embed="rId3"/>
          <a:stretch>
            <a:fillRect/>
          </a:stretch>
        </p:blipFill>
        <p:spPr>
          <a:xfrm>
            <a:off x="2057402" y="1379213"/>
            <a:ext cx="4752247" cy="5402589"/>
          </a:xfrm>
          <a:prstGeom prst="rect">
            <a:avLst/>
          </a:prstGeom>
        </p:spPr>
      </p:pic>
    </p:spTree>
    <p:extLst>
      <p:ext uri="{BB962C8B-B14F-4D97-AF65-F5344CB8AC3E}">
        <p14:creationId xmlns:p14="http://schemas.microsoft.com/office/powerpoint/2010/main" val="273770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TABE 11&amp;12: Level L</a:t>
            </a:r>
          </a:p>
        </p:txBody>
      </p:sp>
      <p:sp>
        <p:nvSpPr>
          <p:cNvPr id="4" name="Rectangle 4"/>
          <p:cNvSpPr>
            <a:spLocks noChangeArrowheads="1"/>
          </p:cNvSpPr>
          <p:nvPr/>
        </p:nvSpPr>
        <p:spPr bwMode="auto">
          <a:xfrm>
            <a:off x="691548" y="1752600"/>
            <a:ext cx="7696200" cy="4755136"/>
          </a:xfrm>
          <a:prstGeom prst="rect">
            <a:avLst/>
          </a:prstGeom>
          <a:noFill/>
          <a:ln w="9525">
            <a:noFill/>
            <a:miter lim="800000"/>
            <a:headEnd/>
            <a:tailEnd/>
          </a:ln>
        </p:spPr>
        <p:txBody>
          <a:bodyPr wrap="square" lIns="91429" tIns="45714" rIns="91429" bIns="45714">
            <a:spAutoFit/>
          </a:bodyPr>
          <a:lstStyle/>
          <a:p>
            <a:pPr marL="365760" marR="0" lvl="1" indent="-365760" defTabSz="914400" eaLnBrk="1" fontAlgn="base" latinLnBrk="0" hangingPunct="1">
              <a:lnSpc>
                <a:spcPct val="100000"/>
              </a:lnSpc>
              <a:spcBef>
                <a:spcPct val="0"/>
              </a:spcBef>
              <a:spcAft>
                <a:spcPts val="1800"/>
              </a:spcAft>
              <a:buClr>
                <a:srgbClr val="4F91CD"/>
              </a:buClr>
              <a:buSzPct val="85000"/>
              <a:buFont typeface="Wingdings" pitchFamily="2" charset="2"/>
              <a:buChar char="n"/>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Level L can be used to screen adult examinees entering literacy programs. Level L accomplishes this by screening for:</a:t>
            </a:r>
          </a:p>
          <a:p>
            <a:pPr marL="731520" marR="0" lvl="1" indent="-274320" defTabSz="914400" eaLnBrk="1" fontAlgn="base" latinLnBrk="0" hangingPunct="1">
              <a:lnSpc>
                <a:spcPct val="100000"/>
              </a:lnSpc>
              <a:spcBef>
                <a:spcPct val="0"/>
              </a:spcBef>
              <a:spcAft>
                <a:spcPts val="1800"/>
              </a:spcAft>
              <a:buClr>
                <a:srgbClr val="4F91CD"/>
              </a:buClr>
              <a:buSzPct val="100000"/>
              <a:buFont typeface="Arial Narrow" panose="020B0606020202030204" pitchFamily="34" charset="0"/>
              <a:buChar char="–"/>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Visual/reversal problems</a:t>
            </a:r>
          </a:p>
          <a:p>
            <a:pPr marL="731520" marR="0" lvl="1" indent="-274320" defTabSz="914400" eaLnBrk="1" fontAlgn="base" latinLnBrk="0" hangingPunct="1">
              <a:lnSpc>
                <a:spcPct val="100000"/>
              </a:lnSpc>
              <a:spcBef>
                <a:spcPct val="0"/>
              </a:spcBef>
              <a:spcAft>
                <a:spcPts val="1800"/>
              </a:spcAft>
              <a:buClr>
                <a:srgbClr val="4F91CD"/>
              </a:buClr>
              <a:buSzPct val="100000"/>
              <a:buFont typeface="Arial Narrow" panose="020B0606020202030204" pitchFamily="34" charset="0"/>
              <a:buChar char="–"/>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Auditory skills/sound discrimination</a:t>
            </a:r>
          </a:p>
          <a:p>
            <a:pPr marL="731520" marR="0" lvl="1" indent="-274320" defTabSz="914400" eaLnBrk="1" fontAlgn="base" latinLnBrk="0" hangingPunct="1">
              <a:lnSpc>
                <a:spcPct val="100000"/>
              </a:lnSpc>
              <a:spcBef>
                <a:spcPct val="0"/>
              </a:spcBef>
              <a:spcAft>
                <a:spcPts val="1800"/>
              </a:spcAft>
              <a:buClr>
                <a:srgbClr val="4F91CD"/>
              </a:buClr>
              <a:buSzPct val="100000"/>
              <a:buFont typeface="Arial Narrow" panose="020B0606020202030204" pitchFamily="34" charset="0"/>
              <a:buChar char="–"/>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Beginning comprehension skills</a:t>
            </a:r>
          </a:p>
          <a:p>
            <a:pPr marL="731520" marR="0" lvl="1" indent="-274320" defTabSz="914400" eaLnBrk="1" fontAlgn="base" latinLnBrk="0" hangingPunct="1">
              <a:lnSpc>
                <a:spcPct val="100000"/>
              </a:lnSpc>
              <a:spcBef>
                <a:spcPct val="0"/>
              </a:spcBef>
              <a:spcAft>
                <a:spcPts val="1800"/>
              </a:spcAft>
              <a:buClr>
                <a:srgbClr val="4F91CD"/>
              </a:buClr>
              <a:buSzPct val="100000"/>
              <a:buFont typeface="Arial Narrow" panose="020B0606020202030204" pitchFamily="34" charset="0"/>
              <a:buChar char="–"/>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Beginning mathematics application skills</a:t>
            </a:r>
          </a:p>
          <a:p>
            <a:pPr marL="731520" marR="0" lvl="1" indent="-274320" defTabSz="914400" eaLnBrk="1" fontAlgn="base" latinLnBrk="0" hangingPunct="1">
              <a:lnSpc>
                <a:spcPct val="100000"/>
              </a:lnSpc>
              <a:spcBef>
                <a:spcPct val="0"/>
              </a:spcBef>
              <a:spcAft>
                <a:spcPts val="1800"/>
              </a:spcAft>
              <a:buClr>
                <a:srgbClr val="4F91CD"/>
              </a:buClr>
              <a:buSzPct val="100000"/>
              <a:buFont typeface="Arial Narrow" panose="020B0606020202030204" pitchFamily="34" charset="0"/>
              <a:buChar char="–"/>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Beginning grammar, capitalization, punctuation, and spelling skills</a:t>
            </a:r>
          </a:p>
          <a:p>
            <a:pPr marL="731520" marR="0" lvl="1" indent="-274320" defTabSz="914400" eaLnBrk="1" fontAlgn="base" latinLnBrk="0" hangingPunct="1">
              <a:lnSpc>
                <a:spcPct val="100000"/>
              </a:lnSpc>
              <a:spcBef>
                <a:spcPct val="0"/>
              </a:spcBef>
              <a:spcAft>
                <a:spcPts val="1800"/>
              </a:spcAft>
              <a:buClr>
                <a:srgbClr val="4F91CD"/>
              </a:buClr>
              <a:buSzPct val="100000"/>
              <a:buFont typeface="Arial Narrow" panose="020B0606020202030204" pitchFamily="34" charset="0"/>
              <a:buChar char="–"/>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Vocabulary and word meaning</a:t>
            </a:r>
          </a:p>
          <a:p>
            <a:pPr marL="731520" marR="0" lvl="1" indent="-274320" defTabSz="914400" eaLnBrk="1" fontAlgn="base" latinLnBrk="0" hangingPunct="1">
              <a:lnSpc>
                <a:spcPct val="100000"/>
              </a:lnSpc>
              <a:spcBef>
                <a:spcPct val="0"/>
              </a:spcBef>
              <a:spcAft>
                <a:spcPts val="1800"/>
              </a:spcAft>
              <a:buClr>
                <a:srgbClr val="4F91CD"/>
              </a:buClr>
              <a:buSzPct val="100000"/>
              <a:buFont typeface="Arial Narrow" panose="020B0606020202030204" pitchFamily="34" charset="0"/>
              <a:buChar char="–"/>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Beginning reading skills</a:t>
            </a:r>
          </a:p>
        </p:txBody>
      </p:sp>
    </p:spTree>
    <p:extLst>
      <p:ext uri="{BB962C8B-B14F-4D97-AF65-F5344CB8AC3E}">
        <p14:creationId xmlns:p14="http://schemas.microsoft.com/office/powerpoint/2010/main" val="3253675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5962" y="1497927"/>
            <a:ext cx="4953000" cy="5486400"/>
          </a:xfrm>
        </p:spPr>
        <p:txBody>
          <a:bodyPr>
            <a:normAutofit fontScale="77500" lnSpcReduction="20000"/>
          </a:bodyPr>
          <a:lstStyle/>
          <a:p>
            <a:pPr marL="0" indent="0">
              <a:buNone/>
            </a:pPr>
            <a:r>
              <a:rPr lang="en-US" sz="2900" b="1" dirty="0"/>
              <a:t>Current States:</a:t>
            </a:r>
          </a:p>
          <a:p>
            <a:r>
              <a:rPr lang="en-US" sz="2600" dirty="0">
                <a:solidFill>
                  <a:schemeClr val="tx1">
                    <a:lumMod val="95000"/>
                    <a:lumOff val="5000"/>
                  </a:schemeClr>
                </a:solidFill>
              </a:rPr>
              <a:t>California – TASC Test, HiSET, GED</a:t>
            </a:r>
          </a:p>
          <a:p>
            <a:r>
              <a:rPr lang="en-US" sz="2600" dirty="0">
                <a:solidFill>
                  <a:schemeClr val="tx1">
                    <a:lumMod val="95000"/>
                    <a:lumOff val="5000"/>
                  </a:schemeClr>
                </a:solidFill>
              </a:rPr>
              <a:t>Colorado – TASC Test, HiSET, GED</a:t>
            </a:r>
          </a:p>
          <a:p>
            <a:r>
              <a:rPr lang="en-US" sz="2600" dirty="0">
                <a:solidFill>
                  <a:schemeClr val="tx1">
                    <a:lumMod val="95000"/>
                    <a:lumOff val="5000"/>
                  </a:schemeClr>
                </a:solidFill>
              </a:rPr>
              <a:t>Illinois – TASC Test, HiSET, GED</a:t>
            </a:r>
          </a:p>
          <a:p>
            <a:r>
              <a:rPr lang="en-US" sz="2600" dirty="0">
                <a:solidFill>
                  <a:srgbClr val="008000"/>
                </a:solidFill>
              </a:rPr>
              <a:t>Indiana – TASC Test</a:t>
            </a:r>
          </a:p>
          <a:p>
            <a:r>
              <a:rPr lang="en-US" sz="2600" dirty="0"/>
              <a:t>Mississippi – TASC Test, GED</a:t>
            </a:r>
            <a:endParaRPr lang="en-US" sz="2600" dirty="0">
              <a:solidFill>
                <a:srgbClr val="008000"/>
              </a:solidFill>
            </a:endParaRPr>
          </a:p>
          <a:p>
            <a:r>
              <a:rPr lang="en-US" sz="2600" dirty="0">
                <a:solidFill>
                  <a:srgbClr val="008000"/>
                </a:solidFill>
              </a:rPr>
              <a:t>New York – TASC Test</a:t>
            </a:r>
          </a:p>
          <a:p>
            <a:r>
              <a:rPr lang="en-US" sz="2600" dirty="0">
                <a:solidFill>
                  <a:schemeClr val="tx1">
                    <a:lumMod val="95000"/>
                    <a:lumOff val="5000"/>
                  </a:schemeClr>
                </a:solidFill>
              </a:rPr>
              <a:t>Nevada – TASC Test, HiSET, GED</a:t>
            </a:r>
          </a:p>
          <a:p>
            <a:r>
              <a:rPr lang="en-US" sz="2600" dirty="0">
                <a:solidFill>
                  <a:schemeClr val="tx1">
                    <a:lumMod val="95000"/>
                    <a:lumOff val="5000"/>
                  </a:schemeClr>
                </a:solidFill>
              </a:rPr>
              <a:t>New Jersey – TASC Test, HiSET, GED</a:t>
            </a:r>
          </a:p>
          <a:p>
            <a:r>
              <a:rPr lang="en-US" sz="2600" dirty="0">
                <a:solidFill>
                  <a:schemeClr val="tx1">
                    <a:lumMod val="95000"/>
                    <a:lumOff val="5000"/>
                  </a:schemeClr>
                </a:solidFill>
              </a:rPr>
              <a:t>North Carolina – TASC Test, HiSET, GED</a:t>
            </a:r>
          </a:p>
          <a:p>
            <a:r>
              <a:rPr lang="en-US" sz="2600" dirty="0">
                <a:solidFill>
                  <a:schemeClr val="tx1">
                    <a:lumMod val="95000"/>
                    <a:lumOff val="5000"/>
                  </a:schemeClr>
                </a:solidFill>
              </a:rPr>
              <a:t>Oklahoma – TASC Test, HiSET, GED</a:t>
            </a:r>
          </a:p>
          <a:p>
            <a:r>
              <a:rPr lang="en-US" sz="2600" dirty="0">
                <a:solidFill>
                  <a:schemeClr val="tx1">
                    <a:lumMod val="95000"/>
                    <a:lumOff val="5000"/>
                  </a:schemeClr>
                </a:solidFill>
              </a:rPr>
              <a:t>South Carolina – TASC Test, GED</a:t>
            </a:r>
          </a:p>
          <a:p>
            <a:r>
              <a:rPr lang="en-US" sz="2600" dirty="0">
                <a:solidFill>
                  <a:schemeClr val="tx1">
                    <a:lumMod val="95000"/>
                    <a:lumOff val="5000"/>
                  </a:schemeClr>
                </a:solidFill>
              </a:rPr>
              <a:t>South Dakota – TASC Test, GED</a:t>
            </a:r>
          </a:p>
          <a:p>
            <a:r>
              <a:rPr lang="en-US" sz="2600" dirty="0">
                <a:solidFill>
                  <a:schemeClr val="tx1">
                    <a:lumMod val="95000"/>
                    <a:lumOff val="5000"/>
                  </a:schemeClr>
                </a:solidFill>
              </a:rPr>
              <a:t>Texas – TASC Test, HiSET, GED</a:t>
            </a:r>
          </a:p>
          <a:p>
            <a:r>
              <a:rPr lang="en-US" sz="2600" dirty="0">
                <a:solidFill>
                  <a:srgbClr val="008000"/>
                </a:solidFill>
              </a:rPr>
              <a:t>West Virginia – TASC Test</a:t>
            </a:r>
            <a:endParaRPr lang="en-US" sz="2300" dirty="0"/>
          </a:p>
          <a:p>
            <a:endParaRPr lang="en-US" sz="1700" dirty="0"/>
          </a:p>
          <a:p>
            <a:endParaRPr lang="en-US" sz="1600" dirty="0"/>
          </a:p>
        </p:txBody>
      </p:sp>
      <p:sp>
        <p:nvSpPr>
          <p:cNvPr id="6" name="Rectangle 2"/>
          <p:cNvSpPr txBox="1">
            <a:spLocks noChangeArrowheads="1"/>
          </p:cNvSpPr>
          <p:nvPr/>
        </p:nvSpPr>
        <p:spPr bwMode="auto">
          <a:xfrm>
            <a:off x="1219200" y="60960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kern="1200">
                <a:solidFill>
                  <a:srgbClr val="0072BC"/>
                </a:solidFill>
                <a:latin typeface="+mj-lt"/>
                <a:ea typeface="+mj-ea"/>
                <a:cs typeface="+mj-cs"/>
              </a:defRPr>
            </a:lvl1pPr>
            <a:lvl2pPr algn="ctr" rtl="0" eaLnBrk="0" fontAlgn="base" hangingPunct="0">
              <a:spcBef>
                <a:spcPct val="0"/>
              </a:spcBef>
              <a:spcAft>
                <a:spcPct val="0"/>
              </a:spcAft>
              <a:defRPr sz="3600" b="1">
                <a:solidFill>
                  <a:srgbClr val="0072BC"/>
                </a:solidFill>
                <a:latin typeface="Arial" charset="0"/>
              </a:defRPr>
            </a:lvl2pPr>
            <a:lvl3pPr algn="ctr" rtl="0" eaLnBrk="0" fontAlgn="base" hangingPunct="0">
              <a:spcBef>
                <a:spcPct val="0"/>
              </a:spcBef>
              <a:spcAft>
                <a:spcPct val="0"/>
              </a:spcAft>
              <a:defRPr sz="3600" b="1">
                <a:solidFill>
                  <a:srgbClr val="0072BC"/>
                </a:solidFill>
                <a:latin typeface="Arial" charset="0"/>
              </a:defRPr>
            </a:lvl3pPr>
            <a:lvl4pPr algn="ctr" rtl="0" eaLnBrk="0" fontAlgn="base" hangingPunct="0">
              <a:spcBef>
                <a:spcPct val="0"/>
              </a:spcBef>
              <a:spcAft>
                <a:spcPct val="0"/>
              </a:spcAft>
              <a:defRPr sz="3600" b="1">
                <a:solidFill>
                  <a:srgbClr val="0072BC"/>
                </a:solidFill>
                <a:latin typeface="Arial" charset="0"/>
              </a:defRPr>
            </a:lvl4pPr>
            <a:lvl5pPr algn="ctr" rtl="0" eaLnBrk="0" fontAlgn="base" hangingPunct="0">
              <a:spcBef>
                <a:spcPct val="0"/>
              </a:spcBef>
              <a:spcAft>
                <a:spcPct val="0"/>
              </a:spcAft>
              <a:defRPr sz="3600" b="1">
                <a:solidFill>
                  <a:srgbClr val="0072BC"/>
                </a:solidFill>
                <a:latin typeface="Arial" charset="0"/>
              </a:defRPr>
            </a:lvl5pPr>
            <a:lvl6pPr marL="457200" algn="ctr" rtl="0" fontAlgn="base">
              <a:spcBef>
                <a:spcPct val="0"/>
              </a:spcBef>
              <a:spcAft>
                <a:spcPct val="0"/>
              </a:spcAft>
              <a:defRPr sz="3600" b="1">
                <a:solidFill>
                  <a:srgbClr val="0072BC"/>
                </a:solidFill>
                <a:latin typeface="Arial" charset="0"/>
              </a:defRPr>
            </a:lvl6pPr>
            <a:lvl7pPr marL="914400" algn="ctr" rtl="0" fontAlgn="base">
              <a:spcBef>
                <a:spcPct val="0"/>
              </a:spcBef>
              <a:spcAft>
                <a:spcPct val="0"/>
              </a:spcAft>
              <a:defRPr sz="3600" b="1">
                <a:solidFill>
                  <a:srgbClr val="0072BC"/>
                </a:solidFill>
                <a:latin typeface="Arial" charset="0"/>
              </a:defRPr>
            </a:lvl7pPr>
            <a:lvl8pPr marL="1371600" algn="ctr" rtl="0" fontAlgn="base">
              <a:spcBef>
                <a:spcPct val="0"/>
              </a:spcBef>
              <a:spcAft>
                <a:spcPct val="0"/>
              </a:spcAft>
              <a:defRPr sz="3600" b="1">
                <a:solidFill>
                  <a:srgbClr val="0072BC"/>
                </a:solidFill>
                <a:latin typeface="Arial" charset="0"/>
              </a:defRPr>
            </a:lvl8pPr>
            <a:lvl9pPr marL="1828800" algn="ctr" rtl="0" fontAlgn="base">
              <a:spcBef>
                <a:spcPct val="0"/>
              </a:spcBef>
              <a:spcAft>
                <a:spcPct val="0"/>
              </a:spcAft>
              <a:defRPr sz="3600" b="1">
                <a:solidFill>
                  <a:srgbClr val="0072BC"/>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22F65"/>
                </a:solidFill>
                <a:effectLst/>
                <a:uLnTx/>
                <a:uFillTx/>
                <a:latin typeface="Garamond"/>
                <a:ea typeface="+mj-ea"/>
                <a:cs typeface="Garamond"/>
              </a:rPr>
              <a:t>The National TASC Test Landscape</a:t>
            </a:r>
          </a:p>
        </p:txBody>
      </p:sp>
      <p:sp>
        <p:nvSpPr>
          <p:cNvPr id="2" name="TextBox 1"/>
          <p:cNvSpPr txBox="1"/>
          <p:nvPr/>
        </p:nvSpPr>
        <p:spPr>
          <a:xfrm>
            <a:off x="6324600" y="990600"/>
            <a:ext cx="3429000" cy="81560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500" b="0" i="0" u="none" strike="noStrike" kern="0" cap="none" spc="0" normalizeH="0" baseline="0" noProof="0" dirty="0">
              <a:ln>
                <a:noFill/>
              </a:ln>
              <a:solidFill>
                <a:sysClr val="windowText" lastClr="000000"/>
              </a:solidFill>
              <a:effectLst/>
              <a:uLnTx/>
              <a:uFillTx/>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036702"/>
            <a:ext cx="1371600" cy="745098"/>
          </a:xfrm>
          <a:prstGeom prst="rect">
            <a:avLst/>
          </a:prstGeom>
        </p:spPr>
      </p:pic>
      <p:sp>
        <p:nvSpPr>
          <p:cNvPr id="8" name="Content Placeholder 2"/>
          <p:cNvSpPr txBox="1">
            <a:spLocks/>
          </p:cNvSpPr>
          <p:nvPr/>
        </p:nvSpPr>
        <p:spPr>
          <a:xfrm>
            <a:off x="-30126" y="1432074"/>
            <a:ext cx="4256088" cy="304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Pending States: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lumMod val="95000"/>
                    <a:lumOff val="5000"/>
                  </a:schemeClr>
                </a:solidFill>
                <a:effectLst/>
                <a:uLnTx/>
                <a:uFillTx/>
                <a:latin typeface="+mn-lt"/>
                <a:ea typeface="+mn-ea"/>
                <a:cs typeface="+mn-cs"/>
              </a:rPr>
              <a:t>Ohio – TASC Test, </a:t>
            </a:r>
            <a:r>
              <a:rPr kumimoji="0" lang="en-US" sz="2000" b="0" i="0" u="none" strike="noStrike" kern="1200" cap="none" spc="0" normalizeH="0" baseline="0" noProof="0" dirty="0" err="1">
                <a:ln>
                  <a:noFill/>
                </a:ln>
                <a:solidFill>
                  <a:schemeClr val="tx1">
                    <a:lumMod val="95000"/>
                    <a:lumOff val="5000"/>
                  </a:schemeClr>
                </a:solidFill>
                <a:effectLst/>
                <a:uLnTx/>
                <a:uFillTx/>
                <a:latin typeface="+mn-lt"/>
                <a:ea typeface="+mn-ea"/>
                <a:cs typeface="+mn-cs"/>
              </a:rPr>
              <a:t>HiSET</a:t>
            </a:r>
            <a:r>
              <a:rPr kumimoji="0" lang="en-US" sz="2000" b="0" i="0" u="none" strike="noStrike" kern="1200" cap="none" spc="0" normalizeH="0" baseline="0" noProof="0" dirty="0">
                <a:ln>
                  <a:noFill/>
                </a:ln>
                <a:solidFill>
                  <a:schemeClr val="tx1">
                    <a:lumMod val="95000"/>
                    <a:lumOff val="5000"/>
                  </a:schemeClr>
                </a:solidFill>
                <a:effectLst/>
                <a:uLnTx/>
                <a:uFillTx/>
                <a:latin typeface="+mn-lt"/>
                <a:ea typeface="+mn-ea"/>
                <a:cs typeface="+mn-cs"/>
              </a:rPr>
              <a:t>, GED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lumMod val="95000"/>
                    <a:lumOff val="5000"/>
                  </a:schemeClr>
                </a:solidFill>
                <a:effectLst/>
                <a:uLnTx/>
                <a:uFillTx/>
                <a:latin typeface="+mn-lt"/>
                <a:ea typeface="+mn-ea"/>
                <a:cs typeface="+mn-cs"/>
              </a:rPr>
              <a:t>Michigan – TASC Test, </a:t>
            </a:r>
            <a:r>
              <a:rPr kumimoji="0" lang="en-US" sz="2000" b="0" i="0" u="none" strike="noStrike" kern="1200" cap="none" spc="0" normalizeH="0" baseline="0" noProof="0" dirty="0" err="1">
                <a:ln>
                  <a:noFill/>
                </a:ln>
                <a:solidFill>
                  <a:schemeClr val="tx1">
                    <a:lumMod val="95000"/>
                    <a:lumOff val="5000"/>
                  </a:schemeClr>
                </a:solidFill>
                <a:effectLst/>
                <a:uLnTx/>
                <a:uFillTx/>
                <a:latin typeface="+mn-lt"/>
                <a:ea typeface="+mn-ea"/>
                <a:cs typeface="+mn-cs"/>
              </a:rPr>
              <a:t>HiSET</a:t>
            </a:r>
            <a:r>
              <a:rPr kumimoji="0" lang="en-US" sz="2000" b="0" i="0" u="none" strike="noStrike" kern="1200" cap="none" spc="0" normalizeH="0" baseline="0" noProof="0" dirty="0">
                <a:ln>
                  <a:noFill/>
                </a:ln>
                <a:solidFill>
                  <a:schemeClr val="tx1">
                    <a:lumMod val="95000"/>
                    <a:lumOff val="5000"/>
                  </a:schemeClr>
                </a:solidFill>
                <a:effectLst/>
                <a:uLnTx/>
                <a:uFillTx/>
                <a:latin typeface="+mn-lt"/>
                <a:ea typeface="+mn-ea"/>
                <a:cs typeface="+mn-cs"/>
              </a:rPr>
              <a:t>, GED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lumMod val="95000"/>
                    <a:lumOff val="5000"/>
                  </a:schemeClr>
                </a:solidFill>
                <a:effectLst/>
                <a:uLnTx/>
                <a:uFillTx/>
                <a:latin typeface="+mn-lt"/>
                <a:ea typeface="+mn-ea"/>
                <a:cs typeface="+mn-cs"/>
              </a:rPr>
              <a:t>Minnesota</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lumMod val="95000"/>
                    <a:lumOff val="5000"/>
                  </a:schemeClr>
                </a:solidFill>
                <a:effectLst/>
                <a:uLnTx/>
                <a:uFillTx/>
                <a:latin typeface="+mn-lt"/>
                <a:ea typeface="+mn-ea"/>
                <a:cs typeface="+mn-cs"/>
              </a:rPr>
              <a:t>Virginia</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lumMod val="95000"/>
                  <a:lumOff val="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95555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33400"/>
            <a:ext cx="5562600" cy="533400"/>
          </a:xfrm>
        </p:spPr>
        <p:txBody>
          <a:bodyPr/>
          <a:lstStyle/>
          <a:p>
            <a:r>
              <a:rPr lang="en-US" sz="2400" dirty="0"/>
              <a:t>TABE 11&amp;12: Levels E/M/D/A Reading </a:t>
            </a:r>
          </a:p>
        </p:txBody>
      </p:sp>
      <p:sp>
        <p:nvSpPr>
          <p:cNvPr id="4" name="Rectangle 4"/>
          <p:cNvSpPr>
            <a:spLocks noChangeArrowheads="1"/>
          </p:cNvSpPr>
          <p:nvPr/>
        </p:nvSpPr>
        <p:spPr bwMode="auto">
          <a:xfrm>
            <a:off x="691548" y="1752602"/>
            <a:ext cx="7696200" cy="4847469"/>
          </a:xfrm>
          <a:prstGeom prst="rect">
            <a:avLst/>
          </a:prstGeom>
          <a:noFill/>
          <a:ln w="9525">
            <a:noFill/>
            <a:miter lim="800000"/>
            <a:headEnd/>
            <a:tailEnd/>
          </a:ln>
        </p:spPr>
        <p:txBody>
          <a:bodyPr wrap="square" lIns="91429" tIns="45714" rIns="91429" bIns="45714">
            <a:spAutoFit/>
          </a:bodyPr>
          <a:lstStyle/>
          <a:p>
            <a:pPr marL="365760" marR="0" lvl="1" indent="-365760" defTabSz="914400" eaLnBrk="1" fontAlgn="base" latinLnBrk="0" hangingPunct="1">
              <a:lnSpc>
                <a:spcPct val="100000"/>
              </a:lnSpc>
              <a:spcBef>
                <a:spcPct val="0"/>
              </a:spcBef>
              <a:spcAft>
                <a:spcPts val="1800"/>
              </a:spcAft>
              <a:buClr>
                <a:srgbClr val="4F91CD"/>
              </a:buClr>
              <a:buSzPct val="85000"/>
              <a:buFont typeface="Wingdings" pitchFamily="2" charset="2"/>
              <a:buChar char="n"/>
              <a:tabLst/>
              <a:defRPr/>
            </a:pPr>
            <a:r>
              <a:rPr kumimoji="0" lang="en-US" sz="2400" b="0" i="0" u="none" strike="noStrike" kern="0" cap="none" spc="0" normalizeH="0" baseline="0" noProof="0" dirty="0">
                <a:ln>
                  <a:noFill/>
                </a:ln>
                <a:solidFill>
                  <a:srgbClr val="000000"/>
                </a:solidFill>
                <a:effectLst/>
                <a:uLnTx/>
                <a:uFillTx/>
                <a:latin typeface="Arial Narrow" pitchFamily="34" charset="0"/>
              </a:rPr>
              <a:t>TABE 11&amp;12 Reading content reflects mature, life- and work-related situations and highlights overlapping objectives, from word-meaning skills to critical-thinking skills</a:t>
            </a:r>
          </a:p>
          <a:p>
            <a:pPr marL="731520" marR="0" lvl="1" indent="-274320" defTabSz="914400" eaLnBrk="1" fontAlgn="base" latinLnBrk="0" hangingPunct="1">
              <a:lnSpc>
                <a:spcPct val="100000"/>
              </a:lnSpc>
              <a:spcBef>
                <a:spcPct val="0"/>
              </a:spcBef>
              <a:spcAft>
                <a:spcPts val="1800"/>
              </a:spcAft>
              <a:buClr>
                <a:srgbClr val="4F91CD"/>
              </a:buClr>
              <a:buSzPct val="100000"/>
              <a:buFont typeface="Arial Narrow" panose="020B060602020203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Narrow" pitchFamily="34" charset="0"/>
              </a:rPr>
              <a:t>These are measured using texts and forms familiar to everyday adult lives, as well as through excerpts that reflect our cultural diversity</a:t>
            </a:r>
          </a:p>
          <a:p>
            <a:pPr marL="731520" marR="0" lvl="1" indent="-274320" defTabSz="914400" eaLnBrk="1" fontAlgn="base" latinLnBrk="0" hangingPunct="1">
              <a:lnSpc>
                <a:spcPct val="100000"/>
              </a:lnSpc>
              <a:spcBef>
                <a:spcPct val="0"/>
              </a:spcBef>
              <a:spcAft>
                <a:spcPts val="1800"/>
              </a:spcAft>
              <a:buClr>
                <a:srgbClr val="4F91CD"/>
              </a:buClr>
              <a:buSzPct val="100000"/>
              <a:buFont typeface="Arial Narrow" panose="020B060602020203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Narrow" pitchFamily="34" charset="0"/>
              </a:rPr>
              <a:t>Based on OCTAE CCR standards focused largely on informational texts (e.g. research, scientific, historical information)</a:t>
            </a:r>
          </a:p>
          <a:p>
            <a:pPr marL="731520" marR="0" lvl="1" indent="-274320" defTabSz="914400" eaLnBrk="1" fontAlgn="base" latinLnBrk="0" hangingPunct="1">
              <a:lnSpc>
                <a:spcPct val="100000"/>
              </a:lnSpc>
              <a:spcBef>
                <a:spcPct val="0"/>
              </a:spcBef>
              <a:spcAft>
                <a:spcPts val="1800"/>
              </a:spcAft>
              <a:buClr>
                <a:srgbClr val="4F91CD"/>
              </a:buClr>
              <a:buSzPct val="100000"/>
              <a:buFont typeface="Arial Narrow" panose="020B060602020203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Narrow" pitchFamily="34" charset="0"/>
              </a:rPr>
              <a:t>The previous focus on literary text (e.g. fiction, memoir, poetry) is significantly decreased</a:t>
            </a:r>
          </a:p>
        </p:txBody>
      </p:sp>
      <p:sp>
        <p:nvSpPr>
          <p:cNvPr id="5" name="Slide Number Placeholder 6"/>
          <p:cNvSpPr txBox="1">
            <a:spLocks/>
          </p:cNvSpPr>
          <p:nvPr/>
        </p:nvSpPr>
        <p:spPr>
          <a:xfrm>
            <a:off x="8387750" y="6521517"/>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794334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457200"/>
            <a:ext cx="4495800" cy="457200"/>
          </a:xfrm>
        </p:spPr>
        <p:txBody>
          <a:bodyPr/>
          <a:lstStyle/>
          <a:p>
            <a:r>
              <a:rPr lang="en-US" sz="2400" dirty="0"/>
              <a:t>TABE 11&amp;12: Levels E/M/D/A Mathematics </a:t>
            </a:r>
          </a:p>
        </p:txBody>
      </p:sp>
      <p:sp>
        <p:nvSpPr>
          <p:cNvPr id="4" name="Rectangle 4"/>
          <p:cNvSpPr>
            <a:spLocks noChangeArrowheads="1"/>
          </p:cNvSpPr>
          <p:nvPr/>
        </p:nvSpPr>
        <p:spPr bwMode="auto">
          <a:xfrm>
            <a:off x="691548" y="1752602"/>
            <a:ext cx="7696200" cy="3139309"/>
          </a:xfrm>
          <a:prstGeom prst="rect">
            <a:avLst/>
          </a:prstGeom>
          <a:noFill/>
          <a:ln w="9525">
            <a:noFill/>
            <a:miter lim="800000"/>
            <a:headEnd/>
            <a:tailEnd/>
          </a:ln>
        </p:spPr>
        <p:txBody>
          <a:bodyPr wrap="square" lIns="91429" tIns="45714" rIns="91429" bIns="45714">
            <a:spAutoFit/>
          </a:bodyPr>
          <a:lstStyle/>
          <a:p>
            <a:pPr marL="365760" marR="0" lvl="1" indent="-365760" defTabSz="914400" eaLnBrk="1" fontAlgn="base" latinLnBrk="0" hangingPunct="1">
              <a:lnSpc>
                <a:spcPct val="100000"/>
              </a:lnSpc>
              <a:spcBef>
                <a:spcPct val="0"/>
              </a:spcBef>
              <a:spcAft>
                <a:spcPts val="1800"/>
              </a:spcAft>
              <a:buClr>
                <a:srgbClr val="4F91CD"/>
              </a:buClr>
              <a:buSzPct val="85000"/>
              <a:buFont typeface="Wingdings" pitchFamily="2" charset="2"/>
              <a:buChar char="n"/>
              <a:tabLst/>
              <a:defRPr/>
            </a:pPr>
            <a:r>
              <a:rPr kumimoji="0" lang="en-US" sz="2400" b="0" i="0" u="none" strike="noStrike" kern="0" cap="none" spc="0" normalizeH="0" baseline="0" noProof="0" dirty="0">
                <a:ln>
                  <a:noFill/>
                </a:ln>
                <a:solidFill>
                  <a:srgbClr val="000000"/>
                </a:solidFill>
                <a:effectLst/>
                <a:uLnTx/>
                <a:uFillTx/>
                <a:latin typeface="Arial Narrow" pitchFamily="34" charset="0"/>
              </a:rPr>
              <a:t>TABE 11&amp;12 Mathematics reflects math application, particularly routine tasks such as estimating quantities and making computations involving time, distance, weight, etc.</a:t>
            </a:r>
          </a:p>
          <a:p>
            <a:pPr marL="731520" marR="0" lvl="1" indent="-274320" defTabSz="914400" eaLnBrk="1" fontAlgn="base" latinLnBrk="0" hangingPunct="1">
              <a:lnSpc>
                <a:spcPct val="100000"/>
              </a:lnSpc>
              <a:spcBef>
                <a:spcPct val="0"/>
              </a:spcBef>
              <a:spcAft>
                <a:spcPts val="1800"/>
              </a:spcAft>
              <a:buClr>
                <a:srgbClr val="4F91CD"/>
              </a:buClr>
              <a:buSzPct val="100000"/>
              <a:buFont typeface="Arial Narrow" panose="020B060602020203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Narrow" pitchFamily="34" charset="0"/>
              </a:rPr>
              <a:t>Item sets are integrated by mathematical contexts appropriate for adults</a:t>
            </a:r>
          </a:p>
          <a:p>
            <a:pPr marL="731520" marR="0" lvl="1" indent="-274320" defTabSz="914400" eaLnBrk="1" fontAlgn="base" latinLnBrk="0" hangingPunct="1">
              <a:lnSpc>
                <a:spcPct val="100000"/>
              </a:lnSpc>
              <a:spcBef>
                <a:spcPct val="0"/>
              </a:spcBef>
              <a:spcAft>
                <a:spcPts val="1800"/>
              </a:spcAft>
              <a:buClr>
                <a:srgbClr val="4F91CD"/>
              </a:buClr>
              <a:buSzPct val="100000"/>
              <a:buFont typeface="Arial Narrow" panose="020B060602020203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Narrow" pitchFamily="34" charset="0"/>
              </a:rPr>
              <a:t>The objective distribution at Level A is very closely aligned with the content distribution of the TASC Mathematics test</a:t>
            </a:r>
          </a:p>
        </p:txBody>
      </p:sp>
    </p:spTree>
    <p:extLst>
      <p:ext uri="{BB962C8B-B14F-4D97-AF65-F5344CB8AC3E}">
        <p14:creationId xmlns:p14="http://schemas.microsoft.com/office/powerpoint/2010/main" val="3463736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457200"/>
            <a:ext cx="5689600" cy="914400"/>
          </a:xfrm>
        </p:spPr>
        <p:txBody>
          <a:bodyPr/>
          <a:lstStyle/>
          <a:p>
            <a:r>
              <a:rPr lang="en-US" sz="2400" dirty="0"/>
              <a:t>TABE 11&amp;12: Levels E/M/D/A Language </a:t>
            </a:r>
          </a:p>
        </p:txBody>
      </p:sp>
      <p:sp>
        <p:nvSpPr>
          <p:cNvPr id="4" name="Rectangle 4"/>
          <p:cNvSpPr>
            <a:spLocks noChangeArrowheads="1"/>
          </p:cNvSpPr>
          <p:nvPr/>
        </p:nvSpPr>
        <p:spPr bwMode="auto">
          <a:xfrm>
            <a:off x="457200" y="1828802"/>
            <a:ext cx="8147652" cy="3877973"/>
          </a:xfrm>
          <a:prstGeom prst="rect">
            <a:avLst/>
          </a:prstGeom>
          <a:noFill/>
          <a:ln w="9525">
            <a:noFill/>
            <a:miter lim="800000"/>
            <a:headEnd/>
            <a:tailEnd/>
          </a:ln>
        </p:spPr>
        <p:txBody>
          <a:bodyPr wrap="square" lIns="91429" tIns="45714" rIns="91429" bIns="45714">
            <a:spAutoFit/>
          </a:bodyPr>
          <a:lstStyle/>
          <a:p>
            <a:pPr marL="365760" marR="0" lvl="1" indent="-365760" defTabSz="914400" eaLnBrk="1" fontAlgn="base" latinLnBrk="0" hangingPunct="1">
              <a:lnSpc>
                <a:spcPct val="100000"/>
              </a:lnSpc>
              <a:spcBef>
                <a:spcPct val="0"/>
              </a:spcBef>
              <a:spcAft>
                <a:spcPts val="1800"/>
              </a:spcAft>
              <a:buClr>
                <a:srgbClr val="4F91CD"/>
              </a:buClr>
              <a:buSzPct val="85000"/>
              <a:buFont typeface="Wingdings" pitchFamily="2" charset="2"/>
              <a:buChar char="n"/>
              <a:tabLst/>
              <a:defRPr/>
            </a:pPr>
            <a:r>
              <a:rPr kumimoji="0" lang="en-US" sz="2400" b="0" i="0" u="none" strike="noStrike" kern="0" cap="none" spc="0" normalizeH="0" baseline="0" noProof="0" dirty="0">
                <a:ln>
                  <a:noFill/>
                </a:ln>
                <a:solidFill>
                  <a:srgbClr val="000000"/>
                </a:solidFill>
                <a:effectLst/>
                <a:uLnTx/>
                <a:uFillTx/>
                <a:latin typeface="Arial Narrow" pitchFamily="34" charset="0"/>
              </a:rPr>
              <a:t>The goal of adult language instruction is to build communication skills necessary for functioning effectively on the job and in daily life </a:t>
            </a:r>
          </a:p>
          <a:p>
            <a:pPr marL="731520" marR="0" lvl="1" indent="-274320" defTabSz="914400" eaLnBrk="1" fontAlgn="base" latinLnBrk="0" hangingPunct="1">
              <a:lnSpc>
                <a:spcPct val="100000"/>
              </a:lnSpc>
              <a:spcBef>
                <a:spcPct val="0"/>
              </a:spcBef>
              <a:spcAft>
                <a:spcPts val="1800"/>
              </a:spcAft>
              <a:buClr>
                <a:srgbClr val="4F91CD"/>
              </a:buClr>
              <a:buSzPct val="100000"/>
              <a:buFont typeface="Arial Narrow" panose="020B060602020203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Narrow" pitchFamily="34" charset="0"/>
              </a:rPr>
              <a:t>TABE Language assesses skills in grammar, usage, mechanics, sentence formation, and paragraph development. Understanding of word meaning and relationships, context, spelling, capitalization and punctuation in sentences, phrases, and clauses is included</a:t>
            </a:r>
          </a:p>
          <a:p>
            <a:pPr marL="731520" marR="0" lvl="1" indent="-274320" defTabSz="914400" eaLnBrk="1" fontAlgn="base" latinLnBrk="0" hangingPunct="1">
              <a:lnSpc>
                <a:spcPct val="100000"/>
              </a:lnSpc>
              <a:spcBef>
                <a:spcPct val="0"/>
              </a:spcBef>
              <a:spcAft>
                <a:spcPts val="1800"/>
              </a:spcAft>
              <a:buClr>
                <a:srgbClr val="4F91CD"/>
              </a:buClr>
              <a:buSzPct val="100000"/>
              <a:buFont typeface="Arial Narrow" panose="020B060602020203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Narrow" pitchFamily="34" charset="0"/>
              </a:rPr>
              <a:t>Items are presented in meaningful contexts that reflect the writing process as it is applied in life</a:t>
            </a:r>
          </a:p>
        </p:txBody>
      </p:sp>
      <p:sp>
        <p:nvSpPr>
          <p:cNvPr id="5" name="Slide Number Placeholder 6"/>
          <p:cNvSpPr txBox="1">
            <a:spLocks/>
          </p:cNvSpPr>
          <p:nvPr/>
        </p:nvSpPr>
        <p:spPr>
          <a:xfrm>
            <a:off x="8387750" y="6521517"/>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3574594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3200" dirty="0"/>
              <a:t>IV. DRC INSIGHT Test Engine</a:t>
            </a:r>
          </a:p>
        </p:txBody>
      </p:sp>
    </p:spTree>
    <p:extLst>
      <p:ext uri="{BB962C8B-B14F-4D97-AF65-F5344CB8AC3E}">
        <p14:creationId xmlns:p14="http://schemas.microsoft.com/office/powerpoint/2010/main" val="4892142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Examinee Access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95" y="1676400"/>
            <a:ext cx="1256813" cy="15951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1828800" y="1676402"/>
            <a:ext cx="6747088" cy="5010061"/>
            <a:chOff x="1828800" y="1676400"/>
            <a:chExt cx="6747088" cy="5010061"/>
          </a:xfrm>
        </p:grpSpPr>
        <p:pic>
          <p:nvPicPr>
            <p:cNvPr id="6" name="Picture 5" descr="Screen Clippi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800" y="1676400"/>
              <a:ext cx="6747088" cy="5010061"/>
            </a:xfrm>
            <a:prstGeom prst="rect">
              <a:avLst/>
            </a:prstGeom>
            <a:ln>
              <a:noFill/>
            </a:ln>
            <a:effectLst>
              <a:outerShdw blurRad="292100" dist="139700" dir="2700000" algn="tl" rotWithShape="0">
                <a:srgbClr val="333333">
                  <a:alpha val="65000"/>
                </a:srgbClr>
              </a:outerShdw>
            </a:effectLst>
          </p:spPr>
        </p:pic>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6223" y="5562600"/>
              <a:ext cx="1028753" cy="298465"/>
            </a:xfrm>
            <a:prstGeom prst="rect">
              <a:avLst/>
            </a:prstGeom>
          </p:spPr>
        </p:pic>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0800" y="5562599"/>
              <a:ext cx="1028753" cy="298465"/>
            </a:xfrm>
            <a:prstGeom prst="rect">
              <a:avLst/>
            </a:prstGeom>
          </p:spPr>
        </p:pic>
      </p:grpSp>
      <p:sp>
        <p:nvSpPr>
          <p:cNvPr id="9" name="Slide Number Placeholder 6"/>
          <p:cNvSpPr txBox="1">
            <a:spLocks/>
          </p:cNvSpPr>
          <p:nvPr/>
        </p:nvSpPr>
        <p:spPr>
          <a:xfrm>
            <a:off x="8387750" y="6521517"/>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5C85FF15-2366-464F-A9D7-3AA477A532F5}" type="slidenum">
              <a:rPr kumimoji="0" lang="en-US" sz="1200" b="1" i="0" u="none" strike="noStrike" kern="1200" cap="none" spc="0" normalizeH="0" baseline="0" noProof="0">
                <a:ln>
                  <a:noFill/>
                </a:ln>
                <a:solidFill>
                  <a:srgbClr val="000000"/>
                </a:solidFill>
                <a:effectLst/>
                <a:uLnTx/>
                <a:uFillTx/>
                <a:latin typeface="Arial Narrow"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44</a:t>
            </a:fld>
            <a:endParaRPr kumimoji="0" lang="en-US" sz="1200" b="1"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560582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Login Screen</a:t>
            </a:r>
          </a:p>
        </p:txBody>
      </p:sp>
      <p:grpSp>
        <p:nvGrpSpPr>
          <p:cNvPr id="11" name="Group 10"/>
          <p:cNvGrpSpPr/>
          <p:nvPr/>
        </p:nvGrpSpPr>
        <p:grpSpPr>
          <a:xfrm>
            <a:off x="1066800" y="1752600"/>
            <a:ext cx="6983350" cy="4419600"/>
            <a:chOff x="1447800" y="1752600"/>
            <a:chExt cx="6622142" cy="419100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752600"/>
              <a:ext cx="6622142" cy="4191000"/>
            </a:xfrm>
            <a:prstGeom prst="rect">
              <a:avLst/>
            </a:prstGeom>
          </p:spPr>
        </p:pic>
        <p:sp>
          <p:nvSpPr>
            <p:cNvPr id="9" name="Rectangle 8"/>
            <p:cNvSpPr/>
            <p:nvPr/>
          </p:nvSpPr>
          <p:spPr bwMode="auto">
            <a:xfrm>
              <a:off x="2743200" y="5029200"/>
              <a:ext cx="1828800" cy="228600"/>
            </a:xfrm>
            <a:prstGeom prst="rect">
              <a:avLst/>
            </a:prstGeom>
            <a:solidFill>
              <a:srgbClr val="0B316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ysClr val="windowText" lastClr="000000"/>
                </a:solidFill>
                <a:effectLst/>
                <a:uLnTx/>
                <a:uFillTx/>
                <a:latin typeface="Arial Narrow" pitchFamily="34" charset="0"/>
              </a:endParaRPr>
            </a:p>
          </p:txBody>
        </p:sp>
        <p:sp>
          <p:nvSpPr>
            <p:cNvPr id="10" name="Rectangle 9"/>
            <p:cNvSpPr/>
            <p:nvPr/>
          </p:nvSpPr>
          <p:spPr bwMode="auto">
            <a:xfrm>
              <a:off x="6629400" y="5257800"/>
              <a:ext cx="1143000" cy="228600"/>
            </a:xfrm>
            <a:prstGeom prst="rect">
              <a:avLst/>
            </a:prstGeom>
            <a:solidFill>
              <a:srgbClr val="0B316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ysClr val="windowText" lastClr="000000"/>
                </a:solidFill>
                <a:effectLst/>
                <a:uLnTx/>
                <a:uFillTx/>
                <a:latin typeface="Arial Narrow" pitchFamily="34" charset="0"/>
              </a:endParaRPr>
            </a:p>
          </p:txBody>
        </p:sp>
      </p:grpSp>
    </p:spTree>
    <p:extLst>
      <p:ext uri="{BB962C8B-B14F-4D97-AF65-F5344CB8AC3E}">
        <p14:creationId xmlns:p14="http://schemas.microsoft.com/office/powerpoint/2010/main" val="1140826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Examinee Confirmation</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2" y="1371600"/>
            <a:ext cx="6280779" cy="52704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11605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Testing Interface</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524000"/>
            <a:ext cx="6708720" cy="4876800"/>
          </a:xfrm>
          <a:prstGeom prst="rect">
            <a:avLst/>
          </a:prstGeom>
          <a:ln>
            <a:solidFill>
              <a:schemeClr val="tx1"/>
            </a:solidFill>
          </a:ln>
          <a:effectLst>
            <a:outerShdw blurRad="292100" dist="139700" dir="2700000" algn="tl" rotWithShape="0">
              <a:srgbClr val="333333">
                <a:alpha val="65000"/>
              </a:srgbClr>
            </a:outerShdw>
          </a:effectLst>
        </p:spPr>
      </p:pic>
      <p:sp>
        <p:nvSpPr>
          <p:cNvPr id="4" name="Slide Number Placeholder 6"/>
          <p:cNvSpPr txBox="1">
            <a:spLocks/>
          </p:cNvSpPr>
          <p:nvPr/>
        </p:nvSpPr>
        <p:spPr>
          <a:xfrm>
            <a:off x="8387750" y="6521517"/>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5C85FF15-2366-464F-A9D7-3AA477A532F5}" type="slidenum">
              <a:rPr kumimoji="0" lang="en-US" sz="1200" b="1" i="0" u="none" strike="noStrike" kern="1200" cap="none" spc="0" normalizeH="0" baseline="0" noProof="0">
                <a:ln>
                  <a:noFill/>
                </a:ln>
                <a:solidFill>
                  <a:srgbClr val="000000"/>
                </a:solidFill>
                <a:effectLst/>
                <a:uLnTx/>
                <a:uFillTx/>
                <a:latin typeface="Arial Narrow"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47</a:t>
            </a:fld>
            <a:endParaRPr kumimoji="0" lang="en-US" sz="1200" b="1"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5449639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Technology-Enhanced Items</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9" y="1887030"/>
            <a:ext cx="6541800" cy="4800600"/>
          </a:xfrm>
          <a:prstGeom prst="rect">
            <a:avLst/>
          </a:prstGeom>
          <a:ln>
            <a:solidFill>
              <a:schemeClr val="tx1"/>
            </a:solidFill>
          </a:ln>
          <a:effectLst>
            <a:outerShdw blurRad="292100" dist="139700" dir="2700000" algn="tl" rotWithShape="0">
              <a:srgbClr val="333333">
                <a:alpha val="65000"/>
              </a:srgbClr>
            </a:outerShdw>
          </a:effectLst>
        </p:spPr>
      </p:pic>
      <p:sp>
        <p:nvSpPr>
          <p:cNvPr id="7" name="Title 1"/>
          <p:cNvSpPr txBox="1">
            <a:spLocks/>
          </p:cNvSpPr>
          <p:nvPr/>
        </p:nvSpPr>
        <p:spPr>
          <a:xfrm>
            <a:off x="1654718" y="1447800"/>
            <a:ext cx="5518367" cy="439230"/>
          </a:xfrm>
          <a:prstGeom prst="rect">
            <a:avLst/>
          </a:prstGeom>
          <a:noFill/>
          <a:ln>
            <a:noFill/>
          </a:ln>
        </p:spPr>
        <p:txBody>
          <a:bodyPr/>
          <a:lstStyle>
            <a:defPPr>
              <a:defRPr lang="en-US"/>
            </a:defPPr>
            <a:lvl1pPr eaLnBrk="0" hangingPunct="0">
              <a:defRPr sz="1600" kern="0">
                <a:solidFill>
                  <a:srgbClr val="022F65"/>
                </a:solidFill>
                <a:latin typeface="Garamond" pitchFamily="18" charset="0"/>
                <a:ea typeface="+mj-ea"/>
                <a:cs typeface="+mj-cs"/>
              </a:defRPr>
            </a:lvl1pPr>
            <a:lvl2pPr algn="ctr" eaLnBrk="0" hangingPunct="0">
              <a:defRPr sz="4400">
                <a:solidFill>
                  <a:schemeClr val="tx2"/>
                </a:solidFill>
                <a:latin typeface="Arial" charset="0"/>
              </a:defRPr>
            </a:lvl2pPr>
            <a:lvl3pPr algn="ctr" eaLnBrk="0" hangingPunct="0">
              <a:defRPr sz="4400">
                <a:solidFill>
                  <a:schemeClr val="tx2"/>
                </a:solidFill>
                <a:latin typeface="Arial" charset="0"/>
              </a:defRPr>
            </a:lvl3pPr>
            <a:lvl4pPr algn="ctr" eaLnBrk="0" hangingPunct="0">
              <a:defRPr sz="4400">
                <a:solidFill>
                  <a:schemeClr val="tx2"/>
                </a:solidFill>
                <a:latin typeface="Arial" charset="0"/>
              </a:defRPr>
            </a:lvl4pPr>
            <a:lvl5pPr algn="ctr" eaLnBrk="0" hangingPunct="0">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22F65"/>
                </a:solidFill>
                <a:effectLst/>
                <a:uLnTx/>
                <a:uFillTx/>
                <a:latin typeface="Garamond" pitchFamily="18" charset="0"/>
                <a:ea typeface="+mj-ea"/>
                <a:cs typeface="+mj-cs"/>
              </a:rPr>
              <a:t>Drag and Drop</a:t>
            </a:r>
          </a:p>
        </p:txBody>
      </p:sp>
    </p:spTree>
    <p:extLst>
      <p:ext uri="{BB962C8B-B14F-4D97-AF65-F5344CB8AC3E}">
        <p14:creationId xmlns:p14="http://schemas.microsoft.com/office/powerpoint/2010/main" val="12839703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Technology-Enhanced Items</a:t>
            </a:r>
          </a:p>
        </p:txBody>
      </p:sp>
      <p:sp>
        <p:nvSpPr>
          <p:cNvPr id="7" name="Title 1"/>
          <p:cNvSpPr txBox="1">
            <a:spLocks/>
          </p:cNvSpPr>
          <p:nvPr/>
        </p:nvSpPr>
        <p:spPr>
          <a:xfrm>
            <a:off x="1761191" y="1447800"/>
            <a:ext cx="5518367" cy="439230"/>
          </a:xfrm>
          <a:prstGeom prst="rect">
            <a:avLst/>
          </a:prstGeom>
          <a:noFill/>
          <a:ln>
            <a:noFill/>
          </a:ln>
        </p:spPr>
        <p:txBody>
          <a:bodyPr/>
          <a:lstStyle>
            <a:defPPr>
              <a:defRPr lang="en-US"/>
            </a:defPPr>
            <a:lvl1pPr eaLnBrk="0" hangingPunct="0">
              <a:defRPr sz="1600" kern="0">
                <a:solidFill>
                  <a:srgbClr val="022F65"/>
                </a:solidFill>
                <a:latin typeface="Garamond" pitchFamily="18" charset="0"/>
                <a:ea typeface="+mj-ea"/>
                <a:cs typeface="+mj-cs"/>
              </a:defRPr>
            </a:lvl1pPr>
            <a:lvl2pPr algn="ctr" eaLnBrk="0" hangingPunct="0">
              <a:defRPr sz="4400">
                <a:solidFill>
                  <a:schemeClr val="tx2"/>
                </a:solidFill>
                <a:latin typeface="Arial" charset="0"/>
              </a:defRPr>
            </a:lvl2pPr>
            <a:lvl3pPr algn="ctr" eaLnBrk="0" hangingPunct="0">
              <a:defRPr sz="4400">
                <a:solidFill>
                  <a:schemeClr val="tx2"/>
                </a:solidFill>
                <a:latin typeface="Arial" charset="0"/>
              </a:defRPr>
            </a:lvl3pPr>
            <a:lvl4pPr algn="ctr" eaLnBrk="0" hangingPunct="0">
              <a:defRPr sz="4400">
                <a:solidFill>
                  <a:schemeClr val="tx2"/>
                </a:solidFill>
                <a:latin typeface="Arial" charset="0"/>
              </a:defRPr>
            </a:lvl4pPr>
            <a:lvl5pPr algn="ctr" eaLnBrk="0" hangingPunct="0">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22F65"/>
                </a:solidFill>
                <a:effectLst/>
                <a:uLnTx/>
                <a:uFillTx/>
                <a:latin typeface="Garamond" pitchFamily="18" charset="0"/>
                <a:ea typeface="+mj-ea"/>
                <a:cs typeface="+mj-cs"/>
              </a:rPr>
              <a:t>Multi-Select</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200" y="1887032"/>
            <a:ext cx="6280347" cy="4608211"/>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3312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438400"/>
            <a:ext cx="8686800" cy="1143000"/>
          </a:xfrm>
        </p:spPr>
        <p:txBody>
          <a:bodyPr>
            <a:noAutofit/>
          </a:bodyPr>
          <a:lstStyle/>
          <a:p>
            <a:pPr algn="ctr"/>
            <a:r>
              <a:rPr lang="en-US" sz="3200" b="1" dirty="0">
                <a:solidFill>
                  <a:srgbClr val="022F65"/>
                </a:solidFill>
                <a:latin typeface="Garamond"/>
                <a:cs typeface="Garamond"/>
              </a:rPr>
              <a:t>The TASC Test</a:t>
            </a:r>
            <a:br>
              <a:rPr lang="en-US" sz="3200" b="1" dirty="0">
                <a:solidFill>
                  <a:srgbClr val="022F65"/>
                </a:solidFill>
                <a:latin typeface="Garamond"/>
                <a:cs typeface="Garamond"/>
              </a:rPr>
            </a:br>
            <a:r>
              <a:rPr lang="en-US" sz="3200" b="1" dirty="0">
                <a:solidFill>
                  <a:srgbClr val="022F65"/>
                </a:solidFill>
                <a:latin typeface="Garamond"/>
                <a:cs typeface="Garamond"/>
              </a:rPr>
              <a:t>Format, Design, Item Types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036702"/>
            <a:ext cx="1371600" cy="745098"/>
          </a:xfrm>
          <a:prstGeom prst="rect">
            <a:avLst/>
          </a:prstGeom>
        </p:spPr>
      </p:pic>
    </p:spTree>
    <p:extLst>
      <p:ext uri="{BB962C8B-B14F-4D97-AF65-F5344CB8AC3E}">
        <p14:creationId xmlns:p14="http://schemas.microsoft.com/office/powerpoint/2010/main" val="20358895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2" y="2017647"/>
            <a:ext cx="4691553" cy="426983"/>
          </a:xfrm>
          <a:prstGeom prst="rect">
            <a:avLst/>
          </a:prstGeom>
          <a:noFill/>
          <a:ln>
            <a:noFill/>
          </a:ln>
        </p:spPr>
        <p:txBody>
          <a:bodyPr/>
          <a:lstStyle>
            <a:defPPr>
              <a:defRPr lang="en-US"/>
            </a:defPPr>
            <a:lvl1pPr eaLnBrk="0" hangingPunct="0">
              <a:defRPr sz="1600" kern="0">
                <a:solidFill>
                  <a:srgbClr val="022F65"/>
                </a:solidFill>
                <a:latin typeface="Garamond" pitchFamily="18" charset="0"/>
                <a:ea typeface="+mj-ea"/>
                <a:cs typeface="+mj-cs"/>
              </a:defRPr>
            </a:lvl1pPr>
            <a:lvl2pPr algn="ctr" eaLnBrk="0" hangingPunct="0">
              <a:defRPr sz="4400">
                <a:solidFill>
                  <a:schemeClr val="tx2"/>
                </a:solidFill>
                <a:latin typeface="Arial" charset="0"/>
              </a:defRPr>
            </a:lvl2pPr>
            <a:lvl3pPr algn="ctr" eaLnBrk="0" hangingPunct="0">
              <a:defRPr sz="4400">
                <a:solidFill>
                  <a:schemeClr val="tx2"/>
                </a:solidFill>
                <a:latin typeface="Arial" charset="0"/>
              </a:defRPr>
            </a:lvl3pPr>
            <a:lvl4pPr algn="ctr" eaLnBrk="0" hangingPunct="0">
              <a:defRPr sz="4400">
                <a:solidFill>
                  <a:schemeClr val="tx2"/>
                </a:solidFill>
                <a:latin typeface="Arial" charset="0"/>
              </a:defRPr>
            </a:lvl4pPr>
            <a:lvl5pPr algn="ctr" eaLnBrk="0" hangingPunct="0">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22F65"/>
                </a:solidFill>
                <a:effectLst/>
                <a:uLnTx/>
                <a:uFillTx/>
                <a:latin typeface="Garamond" pitchFamily="18" charset="0"/>
                <a:ea typeface="+mj-ea"/>
                <a:cs typeface="+mj-cs"/>
              </a:rPr>
              <a:t>Part A: Answer a question about the passage</a:t>
            </a:r>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289" y="2481141"/>
            <a:ext cx="4626181" cy="3426665"/>
          </a:xfrm>
          <a:prstGeom prst="rect">
            <a:avLst/>
          </a:prstGeom>
          <a:ln>
            <a:solidFill>
              <a:schemeClr val="tx1"/>
            </a:solidFill>
          </a:ln>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5492" y="2958127"/>
            <a:ext cx="4777098" cy="3505200"/>
          </a:xfrm>
          <a:prstGeom prst="rect">
            <a:avLst/>
          </a:prstGeom>
          <a:ln>
            <a:solidFill>
              <a:schemeClr val="tx1"/>
            </a:solidFill>
          </a:ln>
        </p:spPr>
      </p:pic>
      <p:sp>
        <p:nvSpPr>
          <p:cNvPr id="9" name="Title 1"/>
          <p:cNvSpPr txBox="1">
            <a:spLocks/>
          </p:cNvSpPr>
          <p:nvPr/>
        </p:nvSpPr>
        <p:spPr>
          <a:xfrm>
            <a:off x="5061889" y="2263668"/>
            <a:ext cx="3451019" cy="540075"/>
          </a:xfrm>
          <a:prstGeom prst="rect">
            <a:avLst/>
          </a:prstGeom>
          <a:noFill/>
          <a:ln>
            <a:noFill/>
          </a:ln>
        </p:spPr>
        <p:txBody>
          <a:bodyPr/>
          <a:lstStyle>
            <a:defPPr>
              <a:defRPr lang="en-US"/>
            </a:defPPr>
            <a:lvl1pPr eaLnBrk="0" hangingPunct="0">
              <a:defRPr sz="1600" kern="0">
                <a:solidFill>
                  <a:srgbClr val="022F65"/>
                </a:solidFill>
                <a:latin typeface="Garamond" pitchFamily="18" charset="0"/>
                <a:ea typeface="+mj-ea"/>
                <a:cs typeface="+mj-cs"/>
              </a:defRPr>
            </a:lvl1pPr>
            <a:lvl2pPr algn="ctr" eaLnBrk="0" hangingPunct="0">
              <a:defRPr sz="4400">
                <a:solidFill>
                  <a:schemeClr val="tx2"/>
                </a:solidFill>
                <a:latin typeface="Arial" charset="0"/>
              </a:defRPr>
            </a:lvl2pPr>
            <a:lvl3pPr algn="ctr" eaLnBrk="0" hangingPunct="0">
              <a:defRPr sz="4400">
                <a:solidFill>
                  <a:schemeClr val="tx2"/>
                </a:solidFill>
                <a:latin typeface="Arial" charset="0"/>
              </a:defRPr>
            </a:lvl3pPr>
            <a:lvl4pPr algn="ctr" eaLnBrk="0" hangingPunct="0">
              <a:defRPr sz="4400">
                <a:solidFill>
                  <a:schemeClr val="tx2"/>
                </a:solidFill>
                <a:latin typeface="Arial" charset="0"/>
              </a:defRPr>
            </a:lvl4pPr>
            <a:lvl5pPr algn="ctr" eaLnBrk="0" hangingPunct="0">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22F65"/>
                </a:solidFill>
                <a:effectLst/>
                <a:uLnTx/>
                <a:uFillTx/>
                <a:latin typeface="Garamond" pitchFamily="18" charset="0"/>
                <a:ea typeface="+mj-ea"/>
                <a:cs typeface="+mj-cs"/>
              </a:rPr>
              <a:t>Part B: Provide evidence to support your answer to Part A</a:t>
            </a:r>
          </a:p>
        </p:txBody>
      </p:sp>
      <p:sp>
        <p:nvSpPr>
          <p:cNvPr id="10" name="Title 1"/>
          <p:cNvSpPr txBox="1">
            <a:spLocks/>
          </p:cNvSpPr>
          <p:nvPr/>
        </p:nvSpPr>
        <p:spPr>
          <a:xfrm>
            <a:off x="2411309" y="1401819"/>
            <a:ext cx="4343400" cy="426983"/>
          </a:xfrm>
          <a:prstGeom prst="rect">
            <a:avLst/>
          </a:prstGeom>
          <a:noFill/>
          <a:ln>
            <a:noFill/>
          </a:ln>
        </p:spPr>
        <p:txBody>
          <a:bodyPr/>
          <a:lstStyle>
            <a:defPPr>
              <a:defRPr lang="en-US"/>
            </a:defPPr>
            <a:lvl1pPr eaLnBrk="0" hangingPunct="0">
              <a:defRPr sz="1600" kern="0">
                <a:solidFill>
                  <a:srgbClr val="022F65"/>
                </a:solidFill>
                <a:latin typeface="Garamond" pitchFamily="18" charset="0"/>
                <a:ea typeface="+mj-ea"/>
                <a:cs typeface="+mj-cs"/>
              </a:defRPr>
            </a:lvl1pPr>
            <a:lvl2pPr algn="ctr" eaLnBrk="0" hangingPunct="0">
              <a:defRPr sz="4400">
                <a:solidFill>
                  <a:schemeClr val="tx2"/>
                </a:solidFill>
                <a:latin typeface="Arial" charset="0"/>
              </a:defRPr>
            </a:lvl2pPr>
            <a:lvl3pPr algn="ctr" eaLnBrk="0" hangingPunct="0">
              <a:defRPr sz="4400">
                <a:solidFill>
                  <a:schemeClr val="tx2"/>
                </a:solidFill>
                <a:latin typeface="Arial" charset="0"/>
              </a:defRPr>
            </a:lvl3pPr>
            <a:lvl4pPr algn="ctr" eaLnBrk="0" hangingPunct="0">
              <a:defRPr sz="4400">
                <a:solidFill>
                  <a:schemeClr val="tx2"/>
                </a:solidFill>
                <a:latin typeface="Arial" charset="0"/>
              </a:defRPr>
            </a:lvl4pPr>
            <a:lvl5pPr algn="ctr" eaLnBrk="0" hangingPunct="0">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22F65"/>
                </a:solidFill>
                <a:effectLst/>
                <a:uLnTx/>
                <a:uFillTx/>
                <a:latin typeface="Garamond" pitchFamily="18" charset="0"/>
                <a:ea typeface="+mj-ea"/>
                <a:cs typeface="+mj-cs"/>
              </a:rPr>
              <a:t>Evidence-Based Selected Response</a:t>
            </a:r>
          </a:p>
        </p:txBody>
      </p:sp>
      <p:sp>
        <p:nvSpPr>
          <p:cNvPr id="13" name="Title 1"/>
          <p:cNvSpPr>
            <a:spLocks noGrp="1"/>
          </p:cNvSpPr>
          <p:nvPr>
            <p:ph type="ctrTitle"/>
          </p:nvPr>
        </p:nvSpPr>
        <p:spPr>
          <a:xfrm>
            <a:off x="990600" y="533400"/>
            <a:ext cx="5080000" cy="457200"/>
          </a:xfrm>
        </p:spPr>
        <p:txBody>
          <a:bodyPr/>
          <a:lstStyle/>
          <a:p>
            <a:r>
              <a:rPr lang="en-US" dirty="0"/>
              <a:t>Technology-Enhanced Items</a:t>
            </a:r>
          </a:p>
        </p:txBody>
      </p:sp>
    </p:spTree>
    <p:extLst>
      <p:ext uri="{BB962C8B-B14F-4D97-AF65-F5344CB8AC3E}">
        <p14:creationId xmlns:p14="http://schemas.microsoft.com/office/powerpoint/2010/main" val="13052195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704" y="1524002"/>
            <a:ext cx="6894096" cy="5115649"/>
          </a:xfrm>
          <a:prstGeom prst="rect">
            <a:avLst/>
          </a:prstGeom>
          <a:ln>
            <a:solidFill>
              <a:schemeClr val="tx1"/>
            </a:solidFill>
          </a:ln>
          <a:effectLst/>
        </p:spPr>
      </p:pic>
      <p:sp>
        <p:nvSpPr>
          <p:cNvPr id="2" name="Title 1"/>
          <p:cNvSpPr>
            <a:spLocks noGrp="1"/>
          </p:cNvSpPr>
          <p:nvPr>
            <p:ph type="ctrTitle"/>
          </p:nvPr>
        </p:nvSpPr>
        <p:spPr/>
        <p:txBody>
          <a:bodyPr/>
          <a:lstStyle/>
          <a:p>
            <a:r>
              <a:rPr lang="en-US" dirty="0"/>
              <a:t>Student Tools</a:t>
            </a:r>
          </a:p>
        </p:txBody>
      </p:sp>
      <p:sp>
        <p:nvSpPr>
          <p:cNvPr id="5" name="Rectangle 4"/>
          <p:cNvSpPr/>
          <p:nvPr/>
        </p:nvSpPr>
        <p:spPr bwMode="auto">
          <a:xfrm>
            <a:off x="990600" y="1739900"/>
            <a:ext cx="977900" cy="304800"/>
          </a:xfrm>
          <a:prstGeom prst="rect">
            <a:avLst/>
          </a:prstGeom>
          <a:noFill/>
          <a:ln w="38100" cap="flat" cmpd="sng" algn="ctr">
            <a:solidFill>
              <a:srgbClr val="F5802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ysClr val="windowText" lastClr="000000"/>
              </a:solidFill>
              <a:effectLst/>
              <a:uLnTx/>
              <a:uFillTx/>
              <a:latin typeface="Arial Narrow" pitchFamily="34" charset="0"/>
            </a:endParaRPr>
          </a:p>
        </p:txBody>
      </p:sp>
      <p:sp>
        <p:nvSpPr>
          <p:cNvPr id="6" name="Rectangle 5"/>
          <p:cNvSpPr/>
          <p:nvPr/>
        </p:nvSpPr>
        <p:spPr bwMode="auto">
          <a:xfrm>
            <a:off x="2215526" y="1712383"/>
            <a:ext cx="1823074" cy="381000"/>
          </a:xfrm>
          <a:prstGeom prst="rect">
            <a:avLst/>
          </a:prstGeom>
          <a:noFill/>
          <a:ln w="38100" cap="flat" cmpd="sng" algn="ctr">
            <a:solidFill>
              <a:srgbClr val="F5802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ysClr val="windowText" lastClr="000000"/>
              </a:solidFill>
              <a:effectLst/>
              <a:uLnTx/>
              <a:uFillTx/>
              <a:latin typeface="Arial Narrow" pitchFamily="34" charset="0"/>
            </a:endParaRPr>
          </a:p>
        </p:txBody>
      </p:sp>
      <p:sp>
        <p:nvSpPr>
          <p:cNvPr id="7" name="Rectangle 6"/>
          <p:cNvSpPr/>
          <p:nvPr/>
        </p:nvSpPr>
        <p:spPr bwMode="auto">
          <a:xfrm>
            <a:off x="6324600" y="1739901"/>
            <a:ext cx="977900" cy="340783"/>
          </a:xfrm>
          <a:prstGeom prst="rect">
            <a:avLst/>
          </a:prstGeom>
          <a:noFill/>
          <a:ln w="38100" cap="flat" cmpd="sng" algn="ctr">
            <a:solidFill>
              <a:srgbClr val="F5802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ysClr val="windowText" lastClr="000000"/>
              </a:solidFill>
              <a:effectLst/>
              <a:uLnTx/>
              <a:uFillTx/>
              <a:latin typeface="Arial Narrow" pitchFamily="34" charset="0"/>
            </a:endParaRPr>
          </a:p>
        </p:txBody>
      </p:sp>
      <p:sp>
        <p:nvSpPr>
          <p:cNvPr id="8" name="Rectangle 7"/>
          <p:cNvSpPr/>
          <p:nvPr/>
        </p:nvSpPr>
        <p:spPr bwMode="auto">
          <a:xfrm>
            <a:off x="7473326" y="1739901"/>
            <a:ext cx="451474" cy="340782"/>
          </a:xfrm>
          <a:prstGeom prst="rect">
            <a:avLst/>
          </a:prstGeom>
          <a:noFill/>
          <a:ln w="38100" cap="flat" cmpd="sng" algn="ctr">
            <a:solidFill>
              <a:srgbClr val="F5802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ysClr val="windowText" lastClr="000000"/>
              </a:solidFill>
              <a:effectLst/>
              <a:uLnTx/>
              <a:uFillTx/>
              <a:latin typeface="Arial Narrow" pitchFamily="34" charset="0"/>
            </a:endParaRPr>
          </a:p>
        </p:txBody>
      </p:sp>
      <p:sp>
        <p:nvSpPr>
          <p:cNvPr id="9" name="Rectangle 8"/>
          <p:cNvSpPr/>
          <p:nvPr/>
        </p:nvSpPr>
        <p:spPr bwMode="auto">
          <a:xfrm>
            <a:off x="1143000" y="6172200"/>
            <a:ext cx="716280" cy="457200"/>
          </a:xfrm>
          <a:prstGeom prst="rect">
            <a:avLst/>
          </a:prstGeom>
          <a:noFill/>
          <a:ln w="38100" cap="flat" cmpd="sng" algn="ctr">
            <a:solidFill>
              <a:srgbClr val="F5802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ysClr val="windowText" lastClr="000000"/>
              </a:solidFill>
              <a:effectLst/>
              <a:uLnTx/>
              <a:uFillTx/>
              <a:latin typeface="Arial Narrow" pitchFamily="34" charset="0"/>
            </a:endParaRPr>
          </a:p>
        </p:txBody>
      </p:sp>
      <p:sp>
        <p:nvSpPr>
          <p:cNvPr id="10" name="Rectangle 9"/>
          <p:cNvSpPr/>
          <p:nvPr/>
        </p:nvSpPr>
        <p:spPr bwMode="auto">
          <a:xfrm>
            <a:off x="1922780" y="6172200"/>
            <a:ext cx="731520" cy="457200"/>
          </a:xfrm>
          <a:prstGeom prst="rect">
            <a:avLst/>
          </a:prstGeom>
          <a:noFill/>
          <a:ln w="38100" cap="flat" cmpd="sng" algn="ctr">
            <a:solidFill>
              <a:srgbClr val="F5802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ysClr val="windowText" lastClr="000000"/>
              </a:solidFill>
              <a:effectLst/>
              <a:uLnTx/>
              <a:uFillTx/>
              <a:latin typeface="Arial Narrow" pitchFamily="34" charset="0"/>
            </a:endParaRPr>
          </a:p>
        </p:txBody>
      </p:sp>
      <p:sp>
        <p:nvSpPr>
          <p:cNvPr id="11" name="Rectangle 10"/>
          <p:cNvSpPr/>
          <p:nvPr/>
        </p:nvSpPr>
        <p:spPr bwMode="auto">
          <a:xfrm>
            <a:off x="2717800" y="6172200"/>
            <a:ext cx="848360" cy="457200"/>
          </a:xfrm>
          <a:prstGeom prst="rect">
            <a:avLst/>
          </a:prstGeom>
          <a:noFill/>
          <a:ln w="38100" cap="flat" cmpd="sng" algn="ctr">
            <a:solidFill>
              <a:srgbClr val="F5802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ysClr val="windowText" lastClr="000000"/>
              </a:solidFill>
              <a:effectLst/>
              <a:uLnTx/>
              <a:uFillTx/>
              <a:latin typeface="Arial Narrow" pitchFamily="34" charset="0"/>
            </a:endParaRPr>
          </a:p>
        </p:txBody>
      </p:sp>
      <p:sp>
        <p:nvSpPr>
          <p:cNvPr id="12" name="Rectangle 11"/>
          <p:cNvSpPr/>
          <p:nvPr/>
        </p:nvSpPr>
        <p:spPr bwMode="auto">
          <a:xfrm>
            <a:off x="3650929" y="6172200"/>
            <a:ext cx="768673" cy="457200"/>
          </a:xfrm>
          <a:prstGeom prst="rect">
            <a:avLst/>
          </a:prstGeom>
          <a:noFill/>
          <a:ln w="38100" cap="flat" cmpd="sng" algn="ctr">
            <a:solidFill>
              <a:srgbClr val="F5802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ysClr val="windowText" lastClr="000000"/>
              </a:solidFill>
              <a:effectLst/>
              <a:uLnTx/>
              <a:uFillTx/>
              <a:latin typeface="Arial Narrow" pitchFamily="34" charset="0"/>
            </a:endParaRPr>
          </a:p>
        </p:txBody>
      </p:sp>
      <p:sp>
        <p:nvSpPr>
          <p:cNvPr id="13" name="Rectangle 12"/>
          <p:cNvSpPr/>
          <p:nvPr/>
        </p:nvSpPr>
        <p:spPr bwMode="auto">
          <a:xfrm>
            <a:off x="7079929" y="6172200"/>
            <a:ext cx="844873" cy="457200"/>
          </a:xfrm>
          <a:prstGeom prst="rect">
            <a:avLst/>
          </a:prstGeom>
          <a:noFill/>
          <a:ln w="38100" cap="flat" cmpd="sng" algn="ctr">
            <a:solidFill>
              <a:srgbClr val="F5802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ysClr val="windowText" lastClr="000000"/>
              </a:solidFill>
              <a:effectLst/>
              <a:uLnTx/>
              <a:uFillTx/>
              <a:latin typeface="Arial Narrow" pitchFamily="34" charset="0"/>
            </a:endParaRPr>
          </a:p>
        </p:txBody>
      </p:sp>
      <p:sp>
        <p:nvSpPr>
          <p:cNvPr id="14" name="Line Callout 1 13"/>
          <p:cNvSpPr/>
          <p:nvPr/>
        </p:nvSpPr>
        <p:spPr bwMode="auto">
          <a:xfrm>
            <a:off x="708833" y="2895600"/>
            <a:ext cx="1508760" cy="1219200"/>
          </a:xfrm>
          <a:prstGeom prst="borderCallout1">
            <a:avLst>
              <a:gd name="adj1" fmla="val 678"/>
              <a:gd name="adj2" fmla="val 50082"/>
              <a:gd name="adj3" fmla="val -68926"/>
              <a:gd name="adj4" fmla="val 50020"/>
            </a:avLst>
          </a:prstGeom>
          <a:solidFill>
            <a:srgbClr val="F58025"/>
          </a:solidFill>
          <a:ln w="38100" cap="flat" cmpd="sng" algn="ctr">
            <a:solidFill>
              <a:srgbClr val="F58025"/>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Tw Cen MT" panose="020B0602020104020603" pitchFamily="34" charset="0"/>
              </a:rPr>
              <a:t>QUICK NAVIGATION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Tw Cen MT" panose="020B0602020104020603" pitchFamily="34" charset="0"/>
              </a:rPr>
              <a:t>Move to any item or passage with one click</a:t>
            </a:r>
          </a:p>
        </p:txBody>
      </p:sp>
      <p:sp>
        <p:nvSpPr>
          <p:cNvPr id="16" name="Line Callout 1 15"/>
          <p:cNvSpPr/>
          <p:nvPr/>
        </p:nvSpPr>
        <p:spPr bwMode="auto">
          <a:xfrm>
            <a:off x="2497466" y="2895602"/>
            <a:ext cx="1508760" cy="802217"/>
          </a:xfrm>
          <a:prstGeom prst="borderCallout1">
            <a:avLst>
              <a:gd name="adj1" fmla="val 678"/>
              <a:gd name="adj2" fmla="val 50082"/>
              <a:gd name="adj3" fmla="val -100512"/>
              <a:gd name="adj4" fmla="val 50020"/>
            </a:avLst>
          </a:prstGeom>
          <a:solidFill>
            <a:srgbClr val="F58025"/>
          </a:solidFill>
          <a:ln w="38100" cap="flat" cmpd="sng" algn="ctr">
            <a:solidFill>
              <a:srgbClr val="F58025"/>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Tw Cen MT" panose="020B0602020104020603" pitchFamily="34" charset="0"/>
              </a:rPr>
              <a:t>TESTING TOOLS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Tw Cen MT" panose="020B0602020104020603" pitchFamily="34" charset="0"/>
              </a:rPr>
              <a:t>Customized by item</a:t>
            </a:r>
          </a:p>
        </p:txBody>
      </p:sp>
      <p:sp>
        <p:nvSpPr>
          <p:cNvPr id="17" name="Line Callout 1 16"/>
          <p:cNvSpPr/>
          <p:nvPr/>
        </p:nvSpPr>
        <p:spPr bwMode="auto">
          <a:xfrm>
            <a:off x="6423198" y="2705101"/>
            <a:ext cx="722630" cy="586317"/>
          </a:xfrm>
          <a:prstGeom prst="borderCallout1">
            <a:avLst>
              <a:gd name="adj1" fmla="val 678"/>
              <a:gd name="adj2" fmla="val 50082"/>
              <a:gd name="adj3" fmla="val -106359"/>
              <a:gd name="adj4" fmla="val 50459"/>
            </a:avLst>
          </a:prstGeom>
          <a:solidFill>
            <a:srgbClr val="F58025"/>
          </a:solidFill>
          <a:ln w="38100" cap="flat" cmpd="sng" algn="ctr">
            <a:solidFill>
              <a:srgbClr val="F58025"/>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Tw Cen MT" panose="020B0602020104020603" pitchFamily="34" charset="0"/>
              </a:rPr>
              <a:t>TIMER</a:t>
            </a:r>
          </a:p>
        </p:txBody>
      </p:sp>
      <p:sp>
        <p:nvSpPr>
          <p:cNvPr id="18" name="Line Callout 1 17"/>
          <p:cNvSpPr/>
          <p:nvPr/>
        </p:nvSpPr>
        <p:spPr bwMode="auto">
          <a:xfrm>
            <a:off x="7300300" y="2705102"/>
            <a:ext cx="739452" cy="586317"/>
          </a:xfrm>
          <a:prstGeom prst="borderCallout1">
            <a:avLst>
              <a:gd name="adj1" fmla="val 678"/>
              <a:gd name="adj2" fmla="val 50082"/>
              <a:gd name="adj3" fmla="val -108091"/>
              <a:gd name="adj4" fmla="val 49333"/>
            </a:avLst>
          </a:prstGeom>
          <a:solidFill>
            <a:srgbClr val="F58025"/>
          </a:solidFill>
          <a:ln w="38100" cap="flat" cmpd="sng" algn="ctr">
            <a:solidFill>
              <a:srgbClr val="F58025"/>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Tw Cen MT" panose="020B0602020104020603" pitchFamily="34" charset="0"/>
              </a:rPr>
              <a:t>HELP TOOLS</a:t>
            </a:r>
          </a:p>
        </p:txBody>
      </p:sp>
      <p:sp>
        <p:nvSpPr>
          <p:cNvPr id="19" name="Line Callout 1 18"/>
          <p:cNvSpPr/>
          <p:nvPr/>
        </p:nvSpPr>
        <p:spPr bwMode="auto">
          <a:xfrm>
            <a:off x="886715" y="4744510"/>
            <a:ext cx="1024896" cy="797983"/>
          </a:xfrm>
          <a:prstGeom prst="borderCallout1">
            <a:avLst>
              <a:gd name="adj1" fmla="val 100157"/>
              <a:gd name="adj2" fmla="val 50924"/>
              <a:gd name="adj3" fmla="val 178219"/>
              <a:gd name="adj4" fmla="val 50750"/>
            </a:avLst>
          </a:prstGeom>
          <a:solidFill>
            <a:srgbClr val="F58025"/>
          </a:solidFill>
          <a:ln w="38100" cap="flat" cmpd="sng" algn="ctr">
            <a:solidFill>
              <a:srgbClr val="F58025"/>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Tw Cen MT" panose="020B0602020104020603" pitchFamily="34" charset="0"/>
              </a:rPr>
              <a:t>REVIEW TEST PROGRESS</a:t>
            </a:r>
          </a:p>
        </p:txBody>
      </p:sp>
      <p:sp>
        <p:nvSpPr>
          <p:cNvPr id="20" name="Line Callout 1 19"/>
          <p:cNvSpPr/>
          <p:nvPr/>
        </p:nvSpPr>
        <p:spPr bwMode="auto">
          <a:xfrm>
            <a:off x="1981202" y="4756151"/>
            <a:ext cx="668655" cy="797983"/>
          </a:xfrm>
          <a:prstGeom prst="borderCallout1">
            <a:avLst>
              <a:gd name="adj1" fmla="val 100157"/>
              <a:gd name="adj2" fmla="val 50924"/>
              <a:gd name="adj3" fmla="val 178219"/>
              <a:gd name="adj4" fmla="val 50750"/>
            </a:avLst>
          </a:prstGeom>
          <a:solidFill>
            <a:srgbClr val="F58025"/>
          </a:solidFill>
          <a:ln w="38100" cap="flat" cmpd="sng" algn="ctr">
            <a:solidFill>
              <a:srgbClr val="F58025"/>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Tw Cen MT" panose="020B0602020104020603" pitchFamily="34" charset="0"/>
              </a:rPr>
              <a:t>PAUSE TEST</a:t>
            </a:r>
          </a:p>
        </p:txBody>
      </p:sp>
      <p:sp>
        <p:nvSpPr>
          <p:cNvPr id="21" name="Line Callout 1 20"/>
          <p:cNvSpPr/>
          <p:nvPr/>
        </p:nvSpPr>
        <p:spPr bwMode="auto">
          <a:xfrm>
            <a:off x="2757967" y="4756151"/>
            <a:ext cx="758508" cy="883709"/>
          </a:xfrm>
          <a:prstGeom prst="borderCallout1">
            <a:avLst>
              <a:gd name="adj1" fmla="val 100495"/>
              <a:gd name="adj2" fmla="val 51761"/>
              <a:gd name="adj3" fmla="val 161452"/>
              <a:gd name="adj4" fmla="val 51308"/>
            </a:avLst>
          </a:prstGeom>
          <a:solidFill>
            <a:srgbClr val="F58025"/>
          </a:solidFill>
          <a:ln w="38100" cap="flat" cmpd="sng" algn="ctr">
            <a:solidFill>
              <a:srgbClr val="F58025"/>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Tw Cen MT" panose="020B0602020104020603" pitchFamily="34" charset="0"/>
              </a:rPr>
              <a:t>FLAG ITEM FOR REVIEW</a:t>
            </a:r>
          </a:p>
        </p:txBody>
      </p:sp>
      <p:sp>
        <p:nvSpPr>
          <p:cNvPr id="22" name="Line Callout 1 21"/>
          <p:cNvSpPr/>
          <p:nvPr/>
        </p:nvSpPr>
        <p:spPr bwMode="auto">
          <a:xfrm>
            <a:off x="3620142" y="4756151"/>
            <a:ext cx="1256658" cy="1199091"/>
          </a:xfrm>
          <a:prstGeom prst="borderCallout1">
            <a:avLst>
              <a:gd name="adj1" fmla="val 99789"/>
              <a:gd name="adj2" fmla="val 35638"/>
              <a:gd name="adj3" fmla="val 118757"/>
              <a:gd name="adj4" fmla="val 35322"/>
            </a:avLst>
          </a:prstGeom>
          <a:solidFill>
            <a:srgbClr val="F58025"/>
          </a:solidFill>
          <a:ln w="38100" cap="flat" cmpd="sng" algn="ctr">
            <a:solidFill>
              <a:srgbClr val="F58025"/>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Tw Cen MT" panose="020B0602020104020603" pitchFamily="34" charset="0"/>
              </a:rPr>
              <a:t>OPTIONS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Tw Cen MT" panose="020B0602020104020603" pitchFamily="34" charset="0"/>
              </a:rPr>
              <a:t>Color Choices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Tw Cen MT" panose="020B0602020104020603" pitchFamily="34" charset="0"/>
              </a:rPr>
              <a:t>Contrasting Color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Tw Cen MT" panose="020B0602020104020603" pitchFamily="34" charset="0"/>
              </a:rPr>
              <a:t>Reverse Contrast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Tw Cen MT" panose="020B0602020104020603" pitchFamily="34" charset="0"/>
              </a:rPr>
              <a:t>Masking</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Tw Cen MT" panose="020B0602020104020603" pitchFamily="34" charset="0"/>
              </a:rPr>
              <a:t>Audio Settings</a:t>
            </a:r>
          </a:p>
        </p:txBody>
      </p:sp>
      <p:sp>
        <p:nvSpPr>
          <p:cNvPr id="23" name="Line Callout 1 22"/>
          <p:cNvSpPr/>
          <p:nvPr/>
        </p:nvSpPr>
        <p:spPr bwMode="auto">
          <a:xfrm>
            <a:off x="6865280" y="4756151"/>
            <a:ext cx="1216092" cy="883709"/>
          </a:xfrm>
          <a:prstGeom prst="borderCallout1">
            <a:avLst>
              <a:gd name="adj1" fmla="val 100495"/>
              <a:gd name="adj2" fmla="val 51761"/>
              <a:gd name="adj3" fmla="val 161452"/>
              <a:gd name="adj4" fmla="val 51308"/>
            </a:avLst>
          </a:prstGeom>
          <a:solidFill>
            <a:srgbClr val="F58025"/>
          </a:solidFill>
          <a:ln w="38100" cap="flat" cmpd="sng" algn="ctr">
            <a:solidFill>
              <a:srgbClr val="F58025"/>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Tw Cen MT" panose="020B0602020104020603" pitchFamily="34" charset="0"/>
              </a:rPr>
              <a:t>BACK AND NEXT NAVIGATION</a:t>
            </a:r>
          </a:p>
        </p:txBody>
      </p:sp>
    </p:spTree>
    <p:extLst>
      <p:ext uri="{BB962C8B-B14F-4D97-AF65-F5344CB8AC3E}">
        <p14:creationId xmlns:p14="http://schemas.microsoft.com/office/powerpoint/2010/main" val="1583629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Student Tools (continued)</a:t>
            </a:r>
          </a:p>
        </p:txBody>
      </p:sp>
      <p:sp>
        <p:nvSpPr>
          <p:cNvPr id="24" name="Content Placeholder 2"/>
          <p:cNvSpPr txBox="1">
            <a:spLocks/>
          </p:cNvSpPr>
          <p:nvPr/>
        </p:nvSpPr>
        <p:spPr>
          <a:xfrm>
            <a:off x="4004029" y="1755205"/>
            <a:ext cx="4261555" cy="520065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840105" marR="0" lvl="3" indent="-360045" algn="l" defTabSz="914400" rtl="0" eaLnBrk="0" fontAlgn="base" latinLnBrk="0" hangingPunct="0">
              <a:lnSpc>
                <a:spcPct val="100000"/>
              </a:lnSpc>
              <a:spcBef>
                <a:spcPct val="0"/>
              </a:spcBef>
              <a:spcAft>
                <a:spcPts val="1200"/>
              </a:spcAft>
              <a:buClr>
                <a:srgbClr val="5091CD"/>
              </a:buClr>
              <a:buSzPct val="100000"/>
              <a:buFont typeface="Wingdings" panose="05000000000000000000" pitchFamily="2" charset="2"/>
              <a:buChar char="§"/>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Masking</a:t>
            </a:r>
          </a:p>
          <a:p>
            <a:pPr marL="840105" marR="0" lvl="3" indent="-360045" algn="l" defTabSz="914400" rtl="0" eaLnBrk="0" fontAlgn="base" latinLnBrk="0" hangingPunct="0">
              <a:lnSpc>
                <a:spcPct val="100000"/>
              </a:lnSpc>
              <a:spcBef>
                <a:spcPct val="0"/>
              </a:spcBef>
              <a:spcAft>
                <a:spcPts val="1200"/>
              </a:spcAft>
              <a:buClr>
                <a:srgbClr val="5091CD"/>
              </a:buClr>
              <a:buSzPct val="100000"/>
              <a:buFont typeface="Wingdings" panose="05000000000000000000" pitchFamily="2" charset="2"/>
              <a:buChar char="§"/>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Text-to-Speech (English)</a:t>
            </a:r>
          </a:p>
          <a:p>
            <a:pPr marL="840105" marR="0" lvl="3" indent="-360045" algn="l" defTabSz="914400" rtl="0" eaLnBrk="0" fontAlgn="base" latinLnBrk="0" hangingPunct="0">
              <a:lnSpc>
                <a:spcPct val="100000"/>
              </a:lnSpc>
              <a:spcBef>
                <a:spcPct val="0"/>
              </a:spcBef>
              <a:spcAft>
                <a:spcPts val="1200"/>
              </a:spcAft>
              <a:buClr>
                <a:srgbClr val="5091CD"/>
              </a:buClr>
              <a:buSzPct val="100000"/>
              <a:buFont typeface="Wingdings" panose="05000000000000000000" pitchFamily="2" charset="2"/>
              <a:buChar char="§"/>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Online Large Print</a:t>
            </a:r>
          </a:p>
          <a:p>
            <a:pPr marL="840105" marR="0" lvl="3" indent="-360045" algn="l" defTabSz="914400" rtl="0" eaLnBrk="0" fontAlgn="base" latinLnBrk="0" hangingPunct="0">
              <a:lnSpc>
                <a:spcPct val="100000"/>
              </a:lnSpc>
              <a:spcBef>
                <a:spcPct val="0"/>
              </a:spcBef>
              <a:spcAft>
                <a:spcPts val="1200"/>
              </a:spcAft>
              <a:buClr>
                <a:srgbClr val="5091CD"/>
              </a:buClr>
              <a:buSzPct val="100000"/>
              <a:buFont typeface="Wingdings" panose="05000000000000000000" pitchFamily="2" charset="2"/>
              <a:buChar char="§"/>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Mark for Review</a:t>
            </a:r>
          </a:p>
          <a:p>
            <a:pPr marL="840105" marR="0" lvl="3" indent="-360045" algn="l" defTabSz="914400" rtl="0" eaLnBrk="0" fontAlgn="base" latinLnBrk="0" hangingPunct="0">
              <a:lnSpc>
                <a:spcPct val="100000"/>
              </a:lnSpc>
              <a:spcBef>
                <a:spcPct val="0"/>
              </a:spcBef>
              <a:spcAft>
                <a:spcPts val="1200"/>
              </a:spcAft>
              <a:buClr>
                <a:srgbClr val="5091CD"/>
              </a:buClr>
              <a:buSzPct val="100000"/>
              <a:buFont typeface="Wingdings" panose="05000000000000000000" pitchFamily="2" charset="2"/>
              <a:buChar char="§"/>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Pause Test</a:t>
            </a:r>
          </a:p>
          <a:p>
            <a:pPr marL="840105" marR="0" lvl="3" indent="-360045" algn="l" defTabSz="914400" rtl="0" eaLnBrk="0" fontAlgn="base" latinLnBrk="0" hangingPunct="0">
              <a:lnSpc>
                <a:spcPct val="100000"/>
              </a:lnSpc>
              <a:spcBef>
                <a:spcPct val="0"/>
              </a:spcBef>
              <a:spcAft>
                <a:spcPts val="1200"/>
              </a:spcAft>
              <a:buClr>
                <a:srgbClr val="5091CD"/>
              </a:buClr>
              <a:buSzPct val="100000"/>
              <a:buFont typeface="Wingdings" panose="05000000000000000000" pitchFamily="2" charset="2"/>
              <a:buChar char="§"/>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Mathematics Formula Sheet</a:t>
            </a:r>
          </a:p>
          <a:p>
            <a:pPr marL="840105" marR="0" lvl="3" indent="-360045" algn="l" defTabSz="914400" rtl="0" eaLnBrk="0" fontAlgn="base" latinLnBrk="0" hangingPunct="0">
              <a:lnSpc>
                <a:spcPct val="100000"/>
              </a:lnSpc>
              <a:spcBef>
                <a:spcPct val="0"/>
              </a:spcBef>
              <a:spcAft>
                <a:spcPts val="1200"/>
              </a:spcAft>
              <a:buClr>
                <a:srgbClr val="5091CD"/>
              </a:buClr>
              <a:buSzPct val="100000"/>
              <a:buFont typeface="Wingdings" panose="05000000000000000000" pitchFamily="2" charset="2"/>
              <a:buChar char="§"/>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Ruler (inches and centimeter)</a:t>
            </a:r>
          </a:p>
          <a:p>
            <a:pPr marL="840105" marR="0" lvl="3" indent="-360045" algn="l" defTabSz="914400" rtl="0" eaLnBrk="0" fontAlgn="base" latinLnBrk="0" hangingPunct="0">
              <a:lnSpc>
                <a:spcPct val="100000"/>
              </a:lnSpc>
              <a:spcBef>
                <a:spcPct val="0"/>
              </a:spcBef>
              <a:spcAft>
                <a:spcPts val="1200"/>
              </a:spcAft>
              <a:buClr>
                <a:srgbClr val="5091CD"/>
              </a:buClr>
              <a:buSzPct val="100000"/>
              <a:buFont typeface="Wingdings" panose="05000000000000000000" pitchFamily="2" charset="2"/>
              <a:buChar char="§"/>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Protractor</a:t>
            </a:r>
          </a:p>
        </p:txBody>
      </p:sp>
      <p:sp>
        <p:nvSpPr>
          <p:cNvPr id="25" name="Content Placeholder 2"/>
          <p:cNvSpPr txBox="1">
            <a:spLocks/>
          </p:cNvSpPr>
          <p:nvPr/>
        </p:nvSpPr>
        <p:spPr>
          <a:xfrm>
            <a:off x="609600" y="1752600"/>
            <a:ext cx="3394428" cy="4501662"/>
          </a:xfrm>
          <a:prstGeom prst="rect">
            <a:avLst/>
          </a:prstGeom>
        </p:spPr>
        <p:txBody>
          <a:bodyPr lIns="96661" tIns="48331" rIns="96661" bIns="48331">
            <a:noAutofit/>
          </a:bodyPr>
          <a:lstStyle>
            <a:lvl1pPr marL="362480" indent="-362480" algn="l" rtl="0" eaLnBrk="0" fontAlgn="base" hangingPunct="0">
              <a:spcBef>
                <a:spcPct val="20000"/>
              </a:spcBef>
              <a:spcAft>
                <a:spcPct val="0"/>
              </a:spcAft>
              <a:buChar char="•"/>
              <a:defRPr sz="3400">
                <a:solidFill>
                  <a:schemeClr val="tx1"/>
                </a:solidFill>
                <a:latin typeface="+mn-lt"/>
                <a:ea typeface="+mn-ea"/>
                <a:cs typeface="+mn-cs"/>
              </a:defRPr>
            </a:lvl1pPr>
            <a:lvl2pPr marL="785372" indent="-302066" algn="l" rtl="0" eaLnBrk="0" fontAlgn="base" hangingPunct="0">
              <a:spcBef>
                <a:spcPct val="20000"/>
              </a:spcBef>
              <a:spcAft>
                <a:spcPct val="0"/>
              </a:spcAft>
              <a:buChar char="–"/>
              <a:defRPr sz="3000">
                <a:solidFill>
                  <a:schemeClr val="tx1"/>
                </a:solidFill>
                <a:latin typeface="+mn-lt"/>
              </a:defRPr>
            </a:lvl2pPr>
            <a:lvl3pPr marL="1208265" indent="-241653" algn="l" rtl="0" eaLnBrk="0" fontAlgn="base" hangingPunct="0">
              <a:spcBef>
                <a:spcPct val="20000"/>
              </a:spcBef>
              <a:spcAft>
                <a:spcPct val="0"/>
              </a:spcAft>
              <a:buChar char="•"/>
              <a:defRPr sz="2500">
                <a:solidFill>
                  <a:schemeClr val="tx1"/>
                </a:solidFill>
                <a:latin typeface="+mn-lt"/>
              </a:defRPr>
            </a:lvl3pPr>
            <a:lvl4pPr marL="1691571" indent="-241653" algn="l" rtl="0" eaLnBrk="0" fontAlgn="base" hangingPunct="0">
              <a:spcBef>
                <a:spcPct val="20000"/>
              </a:spcBef>
              <a:spcAft>
                <a:spcPct val="0"/>
              </a:spcAft>
              <a:buChar char="–"/>
              <a:defRPr sz="2100">
                <a:solidFill>
                  <a:schemeClr val="tx1"/>
                </a:solidFill>
                <a:latin typeface="+mn-lt"/>
              </a:defRPr>
            </a:lvl4pPr>
            <a:lvl5pPr marL="2174878" indent="-241653" algn="l" rtl="0" eaLnBrk="0" fontAlgn="base" hangingPunct="0">
              <a:spcBef>
                <a:spcPct val="20000"/>
              </a:spcBef>
              <a:spcAft>
                <a:spcPct val="0"/>
              </a:spcAft>
              <a:buChar char="»"/>
              <a:defRPr sz="2100">
                <a:solidFill>
                  <a:schemeClr val="tx1"/>
                </a:solidFill>
                <a:latin typeface="+mn-lt"/>
              </a:defRPr>
            </a:lvl5pPr>
            <a:lvl6pPr marL="2658184" indent="-241653" algn="l" rtl="0" fontAlgn="base">
              <a:spcBef>
                <a:spcPct val="20000"/>
              </a:spcBef>
              <a:spcAft>
                <a:spcPct val="0"/>
              </a:spcAft>
              <a:buChar char="»"/>
              <a:defRPr sz="2100">
                <a:solidFill>
                  <a:schemeClr val="tx1"/>
                </a:solidFill>
                <a:latin typeface="+mn-lt"/>
              </a:defRPr>
            </a:lvl6pPr>
            <a:lvl7pPr marL="3141490" indent="-241653" algn="l" rtl="0" fontAlgn="base">
              <a:spcBef>
                <a:spcPct val="20000"/>
              </a:spcBef>
              <a:spcAft>
                <a:spcPct val="0"/>
              </a:spcAft>
              <a:buChar char="»"/>
              <a:defRPr sz="2100">
                <a:solidFill>
                  <a:schemeClr val="tx1"/>
                </a:solidFill>
                <a:latin typeface="+mn-lt"/>
              </a:defRPr>
            </a:lvl7pPr>
            <a:lvl8pPr marL="3624796" indent="-241653" algn="l" rtl="0" fontAlgn="base">
              <a:spcBef>
                <a:spcPct val="20000"/>
              </a:spcBef>
              <a:spcAft>
                <a:spcPct val="0"/>
              </a:spcAft>
              <a:buChar char="»"/>
              <a:defRPr sz="2100">
                <a:solidFill>
                  <a:schemeClr val="tx1"/>
                </a:solidFill>
                <a:latin typeface="+mn-lt"/>
              </a:defRPr>
            </a:lvl8pPr>
            <a:lvl9pPr marL="4108102" indent="-241653" algn="l" rtl="0" fontAlgn="base">
              <a:spcBef>
                <a:spcPct val="20000"/>
              </a:spcBef>
              <a:spcAft>
                <a:spcPct val="0"/>
              </a:spcAft>
              <a:buChar char="»"/>
              <a:defRPr sz="2100">
                <a:solidFill>
                  <a:schemeClr val="tx1"/>
                </a:solidFill>
                <a:latin typeface="+mn-lt"/>
              </a:defRPr>
            </a:lvl9pPr>
          </a:lstStyle>
          <a:p>
            <a:pPr marL="840105" marR="0" lvl="3" indent="-360045" algn="l" defTabSz="914400" rtl="0" eaLnBrk="0" fontAlgn="base" latinLnBrk="0" hangingPunct="0">
              <a:lnSpc>
                <a:spcPct val="100000"/>
              </a:lnSpc>
              <a:spcBef>
                <a:spcPct val="0"/>
              </a:spcBef>
              <a:spcAft>
                <a:spcPts val="1200"/>
              </a:spcAft>
              <a:buClr>
                <a:srgbClr val="5091CD"/>
              </a:buClr>
              <a:buSzPct val="100000"/>
              <a:buFont typeface="Wingdings" panose="05000000000000000000" pitchFamily="2" charset="2"/>
              <a:buChar char="§"/>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Line Guide</a:t>
            </a:r>
          </a:p>
          <a:p>
            <a:pPr marL="840105" marR="0" lvl="3" indent="-360045" algn="l" defTabSz="914400" rtl="0" eaLnBrk="0" fontAlgn="base" latinLnBrk="0" hangingPunct="0">
              <a:lnSpc>
                <a:spcPct val="100000"/>
              </a:lnSpc>
              <a:spcBef>
                <a:spcPct val="0"/>
              </a:spcBef>
              <a:spcAft>
                <a:spcPts val="1200"/>
              </a:spcAft>
              <a:buClr>
                <a:srgbClr val="5091CD"/>
              </a:buClr>
              <a:buSzPct val="100000"/>
              <a:buFont typeface="Wingdings" panose="05000000000000000000" pitchFamily="2" charset="2"/>
              <a:buChar char="§"/>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Highlighter</a:t>
            </a:r>
          </a:p>
          <a:p>
            <a:pPr marL="840105" marR="0" lvl="3" indent="-360045" algn="l" defTabSz="914400" rtl="0" eaLnBrk="0" fontAlgn="base" latinLnBrk="0" hangingPunct="0">
              <a:lnSpc>
                <a:spcPct val="100000"/>
              </a:lnSpc>
              <a:spcBef>
                <a:spcPct val="0"/>
              </a:spcBef>
              <a:spcAft>
                <a:spcPts val="1200"/>
              </a:spcAft>
              <a:buClr>
                <a:srgbClr val="5091CD"/>
              </a:buClr>
              <a:buSzPct val="100000"/>
              <a:buFont typeface="Wingdings" panose="05000000000000000000" pitchFamily="2" charset="2"/>
              <a:buChar char="§"/>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Cross Off</a:t>
            </a:r>
          </a:p>
          <a:p>
            <a:pPr marL="840105" marR="0" lvl="3" indent="-360045" algn="l" defTabSz="914400" rtl="0" eaLnBrk="0" fontAlgn="base" latinLnBrk="0" hangingPunct="0">
              <a:lnSpc>
                <a:spcPct val="100000"/>
              </a:lnSpc>
              <a:spcBef>
                <a:spcPct val="0"/>
              </a:spcBef>
              <a:spcAft>
                <a:spcPts val="1200"/>
              </a:spcAft>
              <a:buClr>
                <a:srgbClr val="5091CD"/>
              </a:buClr>
              <a:buSzPct val="100000"/>
              <a:buFont typeface="Wingdings" panose="05000000000000000000" pitchFamily="2" charset="2"/>
              <a:buChar char="§"/>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Magnifier/Zoom</a:t>
            </a:r>
          </a:p>
          <a:p>
            <a:pPr marL="840105" marR="0" lvl="3" indent="-360045" algn="l" defTabSz="914400" rtl="0" eaLnBrk="0" fontAlgn="base" latinLnBrk="0" hangingPunct="0">
              <a:lnSpc>
                <a:spcPct val="100000"/>
              </a:lnSpc>
              <a:spcBef>
                <a:spcPct val="0"/>
              </a:spcBef>
              <a:spcAft>
                <a:spcPts val="1200"/>
              </a:spcAft>
              <a:buClr>
                <a:srgbClr val="5091CD"/>
              </a:buClr>
              <a:buSzPct val="100000"/>
              <a:buFont typeface="Wingdings" panose="05000000000000000000" pitchFamily="2" charset="2"/>
              <a:buChar char="§"/>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Sticky Notes</a:t>
            </a:r>
          </a:p>
          <a:p>
            <a:pPr marL="840105" marR="0" lvl="3" indent="-360045" algn="l" defTabSz="914400" rtl="0" eaLnBrk="0" fontAlgn="base" latinLnBrk="0" hangingPunct="0">
              <a:lnSpc>
                <a:spcPct val="100000"/>
              </a:lnSpc>
              <a:spcBef>
                <a:spcPct val="0"/>
              </a:spcBef>
              <a:spcAft>
                <a:spcPts val="1200"/>
              </a:spcAft>
              <a:buClr>
                <a:srgbClr val="5091CD"/>
              </a:buClr>
              <a:buSzPct val="100000"/>
              <a:buFont typeface="Wingdings" panose="05000000000000000000" pitchFamily="2" charset="2"/>
              <a:buChar char="§"/>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Calculators</a:t>
            </a:r>
          </a:p>
          <a:p>
            <a:pPr marL="840105" marR="0" lvl="3" indent="-360045" algn="l" defTabSz="914400" rtl="0" eaLnBrk="0" fontAlgn="base" latinLnBrk="0" hangingPunct="0">
              <a:lnSpc>
                <a:spcPct val="100000"/>
              </a:lnSpc>
              <a:spcBef>
                <a:spcPct val="0"/>
              </a:spcBef>
              <a:spcAft>
                <a:spcPts val="1200"/>
              </a:spcAft>
              <a:buClr>
                <a:srgbClr val="5091CD"/>
              </a:buClr>
              <a:buSzPct val="100000"/>
              <a:buFont typeface="Wingdings" panose="05000000000000000000" pitchFamily="2" charset="2"/>
              <a:buChar char="§"/>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Color Choices</a:t>
            </a:r>
          </a:p>
          <a:p>
            <a:pPr marL="840105" marR="0" lvl="3" indent="-360045" algn="l" defTabSz="914400" rtl="0" eaLnBrk="0" fontAlgn="base" latinLnBrk="0" hangingPunct="0">
              <a:lnSpc>
                <a:spcPct val="100000"/>
              </a:lnSpc>
              <a:spcBef>
                <a:spcPct val="0"/>
              </a:spcBef>
              <a:spcAft>
                <a:spcPts val="1200"/>
              </a:spcAft>
              <a:buClr>
                <a:srgbClr val="5091CD"/>
              </a:buClr>
              <a:buSzPct val="100000"/>
              <a:buFont typeface="Wingdings" panose="05000000000000000000" pitchFamily="2" charset="2"/>
              <a:buChar char="§"/>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Contrasting Colors</a:t>
            </a:r>
          </a:p>
          <a:p>
            <a:pPr marL="840105" marR="0" lvl="3" indent="-360045" algn="l" defTabSz="914400" rtl="0" eaLnBrk="0" fontAlgn="base" latinLnBrk="0" hangingPunct="0">
              <a:lnSpc>
                <a:spcPct val="100000"/>
              </a:lnSpc>
              <a:spcBef>
                <a:spcPct val="0"/>
              </a:spcBef>
              <a:spcAft>
                <a:spcPts val="1200"/>
              </a:spcAft>
              <a:buClr>
                <a:srgbClr val="5091CD"/>
              </a:buClr>
              <a:buSzPct val="100000"/>
              <a:buFont typeface="Wingdings" panose="05000000000000000000" pitchFamily="2" charset="2"/>
              <a:buChar char="§"/>
              <a:tabLst/>
              <a:defRPr/>
            </a:pPr>
            <a:r>
              <a:rPr kumimoji="0" lang="en-US" sz="2400" b="0" i="0" u="none" strike="noStrike" kern="0" cap="none" spc="0" normalizeH="0" baseline="0" noProof="0" dirty="0">
                <a:ln>
                  <a:noFill/>
                </a:ln>
                <a:solidFill>
                  <a:schemeClr val="tx1"/>
                </a:solidFill>
                <a:effectLst/>
                <a:uLnTx/>
                <a:uFillTx/>
                <a:latin typeface="Arial Narrow" panose="020B0606020202030204" pitchFamily="34" charset="0"/>
              </a:rPr>
              <a:t>Reverse Contrast</a:t>
            </a:r>
          </a:p>
        </p:txBody>
      </p:sp>
    </p:spTree>
    <p:extLst>
      <p:ext uri="{BB962C8B-B14F-4D97-AF65-F5344CB8AC3E}">
        <p14:creationId xmlns:p14="http://schemas.microsoft.com/office/powerpoint/2010/main" val="2972548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0"/>
            <a:ext cx="5334000" cy="914400"/>
          </a:xfrm>
        </p:spPr>
        <p:txBody>
          <a:bodyPr/>
          <a:lstStyle/>
          <a:p>
            <a:r>
              <a:rPr lang="en-US" sz="2400" dirty="0"/>
              <a:t>Student Tools: Highlighter, Cross Off, and Sticky Note</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2" y="1752602"/>
            <a:ext cx="6383331" cy="4475669"/>
          </a:xfrm>
          <a:prstGeom prst="rect">
            <a:avLst/>
          </a:prstGeom>
          <a:ln>
            <a:solidFill>
              <a:schemeClr val="tx1"/>
            </a:solidFill>
          </a:ln>
          <a:effectLst>
            <a:outerShdw blurRad="292100" dist="139700" dir="2700000" algn="tl" rotWithShape="0">
              <a:srgbClr val="333333">
                <a:alpha val="65000"/>
              </a:srgbClr>
            </a:outerShdw>
          </a:effectLst>
        </p:spPr>
      </p:pic>
      <p:sp>
        <p:nvSpPr>
          <p:cNvPr id="24" name="Rounded Rectangle 23"/>
          <p:cNvSpPr/>
          <p:nvPr/>
        </p:nvSpPr>
        <p:spPr bwMode="auto">
          <a:xfrm>
            <a:off x="7391402" y="1905000"/>
            <a:ext cx="1539601" cy="914400"/>
          </a:xfrm>
          <a:prstGeom prst="roundRect">
            <a:avLst/>
          </a:prstGeom>
          <a:solidFill>
            <a:srgbClr val="5091CD"/>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mj-lt"/>
              </a:rPr>
              <a:t>Multiple tools may be used simultaneously</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chemeClr val="tx1"/>
              </a:solidFill>
              <a:effectLst/>
              <a:uLnTx/>
              <a:uFillTx/>
              <a:latin typeface="Calibri" panose="020F0502020204030204" pitchFamily="34" charset="0"/>
            </a:endParaRPr>
          </a:p>
        </p:txBody>
      </p:sp>
    </p:spTree>
    <p:extLst>
      <p:ext uri="{BB962C8B-B14F-4D97-AF65-F5344CB8AC3E}">
        <p14:creationId xmlns:p14="http://schemas.microsoft.com/office/powerpoint/2010/main" val="38124693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533400"/>
            <a:ext cx="5080000" cy="457200"/>
          </a:xfrm>
        </p:spPr>
        <p:txBody>
          <a:bodyPr/>
          <a:lstStyle/>
          <a:p>
            <a:r>
              <a:rPr lang="en-US" dirty="0"/>
              <a:t>Magnifier</a:t>
            </a:r>
          </a:p>
        </p:txBody>
      </p:sp>
      <p:sp>
        <p:nvSpPr>
          <p:cNvPr id="7" name="Title 1"/>
          <p:cNvSpPr txBox="1">
            <a:spLocks/>
          </p:cNvSpPr>
          <p:nvPr/>
        </p:nvSpPr>
        <p:spPr>
          <a:xfrm>
            <a:off x="152400" y="2057400"/>
            <a:ext cx="3711194" cy="404342"/>
          </a:xfrm>
          <a:prstGeom prst="rect">
            <a:avLst/>
          </a:prstGeom>
          <a:noFill/>
          <a:ln>
            <a:noFill/>
          </a:ln>
        </p:spPr>
        <p:txBody>
          <a:bodyPr/>
          <a:lstStyle>
            <a:defPPr>
              <a:defRPr lang="en-US"/>
            </a:defPPr>
            <a:lvl1pPr eaLnBrk="0" hangingPunct="0">
              <a:defRPr sz="1600" kern="0">
                <a:solidFill>
                  <a:srgbClr val="022F65"/>
                </a:solidFill>
                <a:latin typeface="Garamond" pitchFamily="18" charset="0"/>
                <a:ea typeface="+mj-ea"/>
                <a:cs typeface="+mj-cs"/>
              </a:defRPr>
            </a:lvl1pPr>
            <a:lvl2pPr algn="ctr" eaLnBrk="0" hangingPunct="0">
              <a:defRPr sz="4400">
                <a:solidFill>
                  <a:schemeClr val="tx2"/>
                </a:solidFill>
                <a:latin typeface="Arial" charset="0"/>
              </a:defRPr>
            </a:lvl2pPr>
            <a:lvl3pPr algn="ctr" eaLnBrk="0" hangingPunct="0">
              <a:defRPr sz="4400">
                <a:solidFill>
                  <a:schemeClr val="tx2"/>
                </a:solidFill>
                <a:latin typeface="Arial" charset="0"/>
              </a:defRPr>
            </a:lvl3pPr>
            <a:lvl4pPr algn="ctr" eaLnBrk="0" hangingPunct="0">
              <a:defRPr sz="4400">
                <a:solidFill>
                  <a:schemeClr val="tx2"/>
                </a:solidFill>
                <a:latin typeface="Arial" charset="0"/>
              </a:defRPr>
            </a:lvl4pPr>
            <a:lvl5pPr algn="ctr" eaLnBrk="0" hangingPunct="0">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22F65"/>
                </a:solidFill>
                <a:effectLst/>
                <a:uLnTx/>
                <a:uFillTx/>
                <a:latin typeface="Garamond" pitchFamily="18" charset="0"/>
                <a:ea typeface="+mj-ea"/>
                <a:cs typeface="+mj-cs"/>
              </a:rPr>
              <a:t>Standard View</a:t>
            </a:r>
          </a:p>
        </p:txBody>
      </p:sp>
      <p:sp>
        <p:nvSpPr>
          <p:cNvPr id="8" name="Title 1"/>
          <p:cNvSpPr txBox="1">
            <a:spLocks/>
          </p:cNvSpPr>
          <p:nvPr/>
        </p:nvSpPr>
        <p:spPr>
          <a:xfrm>
            <a:off x="3154768" y="2595619"/>
            <a:ext cx="3711194" cy="404342"/>
          </a:xfrm>
          <a:prstGeom prst="rect">
            <a:avLst/>
          </a:prstGeom>
          <a:noFill/>
          <a:ln>
            <a:noFill/>
          </a:ln>
        </p:spPr>
        <p:txBody>
          <a:bodyPr/>
          <a:lstStyle>
            <a:defPPr>
              <a:defRPr lang="en-US"/>
            </a:defPPr>
            <a:lvl1pPr eaLnBrk="0" hangingPunct="0">
              <a:defRPr sz="1600" kern="0">
                <a:solidFill>
                  <a:srgbClr val="022F65"/>
                </a:solidFill>
                <a:latin typeface="Garamond" pitchFamily="18" charset="0"/>
                <a:ea typeface="+mj-ea"/>
                <a:cs typeface="+mj-cs"/>
              </a:defRPr>
            </a:lvl1pPr>
            <a:lvl2pPr algn="ctr" eaLnBrk="0" hangingPunct="0">
              <a:defRPr sz="4400">
                <a:solidFill>
                  <a:schemeClr val="tx2"/>
                </a:solidFill>
                <a:latin typeface="Arial" charset="0"/>
              </a:defRPr>
            </a:lvl2pPr>
            <a:lvl3pPr algn="ctr" eaLnBrk="0" hangingPunct="0">
              <a:defRPr sz="4400">
                <a:solidFill>
                  <a:schemeClr val="tx2"/>
                </a:solidFill>
                <a:latin typeface="Arial" charset="0"/>
              </a:defRPr>
            </a:lvl3pPr>
            <a:lvl4pPr algn="ctr" eaLnBrk="0" hangingPunct="0">
              <a:defRPr sz="4400">
                <a:solidFill>
                  <a:schemeClr val="tx2"/>
                </a:solidFill>
                <a:latin typeface="Arial" charset="0"/>
              </a:defRPr>
            </a:lvl4pPr>
            <a:lvl5pPr algn="ctr" eaLnBrk="0" hangingPunct="0">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22F65"/>
                </a:solidFill>
                <a:effectLst/>
                <a:uLnTx/>
                <a:uFillTx/>
                <a:latin typeface="Garamond" pitchFamily="18" charset="0"/>
                <a:ea typeface="+mj-ea"/>
                <a:cs typeface="+mj-cs"/>
              </a:rPr>
              <a:t>1.5x Magnification </a:t>
            </a:r>
          </a:p>
        </p:txBody>
      </p:sp>
      <p:sp>
        <p:nvSpPr>
          <p:cNvPr id="9" name="Title 1"/>
          <p:cNvSpPr txBox="1">
            <a:spLocks/>
          </p:cNvSpPr>
          <p:nvPr/>
        </p:nvSpPr>
        <p:spPr>
          <a:xfrm>
            <a:off x="5749405" y="3018853"/>
            <a:ext cx="3711194" cy="404342"/>
          </a:xfrm>
          <a:prstGeom prst="rect">
            <a:avLst/>
          </a:prstGeom>
          <a:noFill/>
          <a:ln>
            <a:noFill/>
          </a:ln>
        </p:spPr>
        <p:txBody>
          <a:bodyPr/>
          <a:lstStyle>
            <a:defPPr>
              <a:defRPr lang="en-US"/>
            </a:defPPr>
            <a:lvl1pPr eaLnBrk="0" hangingPunct="0">
              <a:defRPr sz="1600" kern="0">
                <a:solidFill>
                  <a:srgbClr val="022F65"/>
                </a:solidFill>
                <a:latin typeface="Garamond" pitchFamily="18" charset="0"/>
                <a:ea typeface="+mj-ea"/>
                <a:cs typeface="+mj-cs"/>
              </a:defRPr>
            </a:lvl1pPr>
            <a:lvl2pPr algn="ctr" eaLnBrk="0" hangingPunct="0">
              <a:defRPr sz="4400">
                <a:solidFill>
                  <a:schemeClr val="tx2"/>
                </a:solidFill>
                <a:latin typeface="Arial" charset="0"/>
              </a:defRPr>
            </a:lvl2pPr>
            <a:lvl3pPr algn="ctr" eaLnBrk="0" hangingPunct="0">
              <a:defRPr sz="4400">
                <a:solidFill>
                  <a:schemeClr val="tx2"/>
                </a:solidFill>
                <a:latin typeface="Arial" charset="0"/>
              </a:defRPr>
            </a:lvl3pPr>
            <a:lvl4pPr algn="ctr" eaLnBrk="0" hangingPunct="0">
              <a:defRPr sz="4400">
                <a:solidFill>
                  <a:schemeClr val="tx2"/>
                </a:solidFill>
                <a:latin typeface="Arial" charset="0"/>
              </a:defRPr>
            </a:lvl4pPr>
            <a:lvl5pPr algn="ctr" eaLnBrk="0" hangingPunct="0">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22F65"/>
                </a:solidFill>
                <a:effectLst/>
                <a:uLnTx/>
                <a:uFillTx/>
                <a:latin typeface="Garamond" pitchFamily="18" charset="0"/>
                <a:ea typeface="+mj-ea"/>
                <a:cs typeface="+mj-cs"/>
              </a:rPr>
              <a:t>2x Magnification </a:t>
            </a:r>
          </a:p>
        </p:txBody>
      </p:sp>
      <p:pic>
        <p:nvPicPr>
          <p:cNvPr id="3" name="Picture 2"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590" y="2484641"/>
            <a:ext cx="3712052" cy="2743200"/>
          </a:xfrm>
          <a:prstGeom prst="rect">
            <a:avLst/>
          </a:prstGeom>
          <a:ln>
            <a:solidFill>
              <a:schemeClr val="tx1"/>
            </a:solidFill>
          </a:ln>
        </p:spPr>
      </p:pic>
      <p:pic>
        <p:nvPicPr>
          <p:cNvPr id="10" name="Picture 9"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6692" y="2981069"/>
            <a:ext cx="4038057" cy="2743200"/>
          </a:xfrm>
          <a:prstGeom prst="rect">
            <a:avLst/>
          </a:prstGeom>
          <a:ln>
            <a:solidFill>
              <a:schemeClr val="tx1"/>
            </a:solidFill>
          </a:ln>
        </p:spPr>
      </p:pic>
      <p:pic>
        <p:nvPicPr>
          <p:cNvPr id="11" name="Picture 10"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2" y="3416625"/>
            <a:ext cx="3702343" cy="2743200"/>
          </a:xfrm>
          <a:prstGeom prst="rect">
            <a:avLst/>
          </a:prstGeom>
          <a:ln>
            <a:solidFill>
              <a:schemeClr val="tx1"/>
            </a:solidFill>
          </a:ln>
        </p:spPr>
      </p:pic>
    </p:spTree>
    <p:extLst>
      <p:ext uri="{BB962C8B-B14F-4D97-AF65-F5344CB8AC3E}">
        <p14:creationId xmlns:p14="http://schemas.microsoft.com/office/powerpoint/2010/main" val="40736693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533400"/>
            <a:ext cx="5080000" cy="457200"/>
          </a:xfrm>
        </p:spPr>
        <p:txBody>
          <a:bodyPr/>
          <a:lstStyle/>
          <a:p>
            <a:r>
              <a:rPr lang="en-US" dirty="0"/>
              <a:t>Scientific Calculator</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573" y="1447802"/>
            <a:ext cx="7105866" cy="523561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75017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533400"/>
            <a:ext cx="5080000" cy="457200"/>
          </a:xfrm>
        </p:spPr>
        <p:txBody>
          <a:bodyPr/>
          <a:lstStyle/>
          <a:p>
            <a:r>
              <a:rPr lang="en-US" dirty="0"/>
              <a:t>Color Choices (Overlays)</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542" y="1524002"/>
            <a:ext cx="6959818" cy="5073999"/>
          </a:xfrm>
          <a:prstGeom prst="rect">
            <a:avLst/>
          </a:prstGeom>
          <a:ln>
            <a:solidFill>
              <a:schemeClr val="tx1"/>
            </a:solidFill>
          </a:ln>
        </p:spPr>
      </p:pic>
    </p:spTree>
    <p:extLst>
      <p:ext uri="{BB962C8B-B14F-4D97-AF65-F5344CB8AC3E}">
        <p14:creationId xmlns:p14="http://schemas.microsoft.com/office/powerpoint/2010/main" val="15097558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57200"/>
            <a:ext cx="5613400" cy="914400"/>
          </a:xfrm>
        </p:spPr>
        <p:txBody>
          <a:bodyPr/>
          <a:lstStyle/>
          <a:p>
            <a:r>
              <a:rPr lang="en-US" sz="2400" dirty="0"/>
              <a:t>Contrasting Colors (Font and Background Color Combinations)</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2" y="1600200"/>
            <a:ext cx="6750269" cy="4914316"/>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92357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533400"/>
            <a:ext cx="5080000" cy="457200"/>
          </a:xfrm>
        </p:spPr>
        <p:txBody>
          <a:bodyPr/>
          <a:lstStyle/>
          <a:p>
            <a:r>
              <a:rPr lang="en-US" dirty="0"/>
              <a:t>Reverse Contrast</a:t>
            </a:r>
          </a:p>
        </p:txBody>
      </p:sp>
      <p:sp>
        <p:nvSpPr>
          <p:cNvPr id="5" name="Rectangle 4"/>
          <p:cNvSpPr/>
          <p:nvPr/>
        </p:nvSpPr>
        <p:spPr>
          <a:xfrm>
            <a:off x="4605458" y="2340408"/>
            <a:ext cx="4538542" cy="4001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2000" b="1" i="0" u="none" strike="noStrike" kern="0" cap="none" spc="0" normalizeH="0" baseline="0" noProof="0" dirty="0">
                <a:ln>
                  <a:noFill/>
                </a:ln>
                <a:solidFill>
                  <a:srgbClr val="022F65"/>
                </a:solidFill>
                <a:effectLst/>
                <a:uLnTx/>
                <a:uFillTx/>
                <a:latin typeface="Garamond" pitchFamily="18" charset="0"/>
                <a:ea typeface="+mj-ea"/>
                <a:cs typeface="+mj-cs"/>
              </a:rPr>
              <a:t>Item with Reverse Contrast</a:t>
            </a:r>
          </a:p>
        </p:txBody>
      </p:sp>
      <p:sp>
        <p:nvSpPr>
          <p:cNvPr id="6" name="Rectangle 5"/>
          <p:cNvSpPr/>
          <p:nvPr/>
        </p:nvSpPr>
        <p:spPr>
          <a:xfrm>
            <a:off x="319705" y="1766226"/>
            <a:ext cx="4594031" cy="4001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22F65"/>
                </a:solidFill>
                <a:effectLst/>
                <a:uLnTx/>
                <a:uFillTx/>
                <a:latin typeface="Garamond" pitchFamily="18" charset="0"/>
                <a:ea typeface="+mj-ea"/>
                <a:cs typeface="+mj-cs"/>
              </a:rPr>
              <a:t>Original Item</a:t>
            </a:r>
          </a:p>
        </p:txBody>
      </p:sp>
      <p:pic>
        <p:nvPicPr>
          <p:cNvPr id="3" name="Picture 2"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171700"/>
            <a:ext cx="4776238" cy="3505200"/>
          </a:xfrm>
          <a:prstGeom prst="rect">
            <a:avLst/>
          </a:prstGeom>
          <a:ln>
            <a:solidFill>
              <a:schemeClr val="tx1"/>
            </a:solidFill>
          </a:ln>
        </p:spPr>
      </p:pic>
      <p:pic>
        <p:nvPicPr>
          <p:cNvPr id="4" name="Picture 3"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4802" y="2743200"/>
            <a:ext cx="4756287" cy="3505200"/>
          </a:xfrm>
          <a:prstGeom prst="rect">
            <a:avLst/>
          </a:prstGeom>
          <a:ln>
            <a:solidFill>
              <a:schemeClr val="tx1"/>
            </a:solidFill>
          </a:ln>
        </p:spPr>
      </p:pic>
    </p:spTree>
    <p:extLst>
      <p:ext uri="{BB962C8B-B14F-4D97-AF65-F5344CB8AC3E}">
        <p14:creationId xmlns:p14="http://schemas.microsoft.com/office/powerpoint/2010/main" val="20195243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Masking</a:t>
            </a:r>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879433"/>
            <a:ext cx="5010368" cy="3662287"/>
          </a:xfrm>
          <a:prstGeom prst="rect">
            <a:avLst/>
          </a:prstGeom>
          <a:ln>
            <a:solidFill>
              <a:schemeClr val="tx1"/>
            </a:solidFill>
          </a:ln>
        </p:spPr>
      </p:pic>
      <p:pic>
        <p:nvPicPr>
          <p:cNvPr id="3" name="Picture 2"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2" y="2870031"/>
            <a:ext cx="4605755" cy="3429000"/>
          </a:xfrm>
          <a:prstGeom prst="rect">
            <a:avLst/>
          </a:prstGeom>
          <a:ln>
            <a:solidFill>
              <a:schemeClr val="tx1"/>
            </a:solidFill>
          </a:ln>
        </p:spPr>
      </p:pic>
      <p:sp>
        <p:nvSpPr>
          <p:cNvPr id="5" name="Rectangle 4"/>
          <p:cNvSpPr/>
          <p:nvPr/>
        </p:nvSpPr>
        <p:spPr>
          <a:xfrm>
            <a:off x="4495800" y="2428301"/>
            <a:ext cx="4538542" cy="4001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2000" b="1" i="0" u="none" strike="noStrike" kern="0" cap="none" spc="0" normalizeH="0" baseline="0" noProof="0" dirty="0">
                <a:ln>
                  <a:noFill/>
                </a:ln>
                <a:solidFill>
                  <a:srgbClr val="022F65"/>
                </a:solidFill>
                <a:effectLst/>
                <a:uLnTx/>
                <a:uFillTx/>
                <a:latin typeface="Garamond" pitchFamily="18" charset="0"/>
                <a:ea typeface="+mj-ea"/>
                <a:cs typeface="+mj-cs"/>
              </a:rPr>
              <a:t>Item with Masking</a:t>
            </a:r>
          </a:p>
        </p:txBody>
      </p:sp>
      <p:sp>
        <p:nvSpPr>
          <p:cNvPr id="6" name="Rectangle 5"/>
          <p:cNvSpPr/>
          <p:nvPr/>
        </p:nvSpPr>
        <p:spPr>
          <a:xfrm>
            <a:off x="537713" y="1447800"/>
            <a:ext cx="4594031" cy="4001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22F65"/>
                </a:solidFill>
                <a:effectLst/>
                <a:uLnTx/>
                <a:uFillTx/>
                <a:latin typeface="Garamond" pitchFamily="18" charset="0"/>
                <a:ea typeface="+mj-ea"/>
                <a:cs typeface="+mj-cs"/>
              </a:rPr>
              <a:t>Original Item</a:t>
            </a:r>
          </a:p>
        </p:txBody>
      </p:sp>
      <p:sp>
        <p:nvSpPr>
          <p:cNvPr id="7" name="Rounded Rectangle 6"/>
          <p:cNvSpPr/>
          <p:nvPr/>
        </p:nvSpPr>
        <p:spPr bwMode="auto">
          <a:xfrm>
            <a:off x="838200" y="5720936"/>
            <a:ext cx="2819400" cy="912468"/>
          </a:xfrm>
          <a:prstGeom prst="roundRect">
            <a:avLst/>
          </a:prstGeom>
          <a:solidFill>
            <a:srgbClr val="5091CD"/>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mj-lt"/>
              </a:rPr>
              <a:t>The test taker can place a mask over any portion of the screen. Multiple masks can be used simultaneously to customize the viewing area. </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chemeClr val="tx1"/>
              </a:solidFill>
              <a:effectLst/>
              <a:uLnTx/>
              <a:uFillTx/>
              <a:latin typeface="Calibri" panose="020F0502020204030204" pitchFamily="34" charset="0"/>
            </a:endParaRPr>
          </a:p>
        </p:txBody>
      </p:sp>
    </p:spTree>
    <p:extLst>
      <p:ext uri="{BB962C8B-B14F-4D97-AF65-F5344CB8AC3E}">
        <p14:creationId xmlns:p14="http://schemas.microsoft.com/office/powerpoint/2010/main" val="1064415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304800"/>
            <a:ext cx="9144000" cy="963976"/>
          </a:xfrm>
        </p:spPr>
        <p:txBody>
          <a:bodyPr>
            <a:normAutofit/>
          </a:bodyPr>
          <a:lstStyle/>
          <a:p>
            <a:pPr algn="ctr"/>
            <a:r>
              <a:rPr lang="en-US" sz="4200" b="1" dirty="0"/>
              <a:t>     </a:t>
            </a:r>
            <a:r>
              <a:rPr lang="en-US" sz="3200" b="1" dirty="0"/>
              <a:t>TASC Test Overview</a:t>
            </a:r>
          </a:p>
        </p:txBody>
      </p:sp>
      <p:sp>
        <p:nvSpPr>
          <p:cNvPr id="3" name="Content Placeholder 2"/>
          <p:cNvSpPr>
            <a:spLocks noGrp="1"/>
          </p:cNvSpPr>
          <p:nvPr>
            <p:ph idx="1"/>
          </p:nvPr>
        </p:nvSpPr>
        <p:spPr>
          <a:xfrm>
            <a:off x="457200" y="1268819"/>
            <a:ext cx="8229600" cy="5562600"/>
          </a:xfrm>
        </p:spPr>
        <p:txBody>
          <a:bodyPr>
            <a:normAutofit lnSpcReduction="10000"/>
          </a:bodyPr>
          <a:lstStyle/>
          <a:p>
            <a:pPr marL="0" indent="0">
              <a:buNone/>
              <a:defRPr/>
            </a:pPr>
            <a:r>
              <a:rPr lang="en-US" sz="2200" dirty="0"/>
              <a:t>TASC test is a secure, reliable and valid assessment that indicates whether test-takers have knowledge in core content areas equivalent to that of graduating high school students. </a:t>
            </a:r>
          </a:p>
          <a:p>
            <a:pPr marL="0" indent="0">
              <a:buNone/>
              <a:defRPr/>
            </a:pPr>
            <a:endParaRPr lang="en-US" sz="800" dirty="0"/>
          </a:p>
          <a:p>
            <a:pPr>
              <a:defRPr/>
            </a:pPr>
            <a:r>
              <a:rPr lang="en-US" sz="2200" dirty="0"/>
              <a:t>Launched on January 2, 2014</a:t>
            </a:r>
          </a:p>
          <a:p>
            <a:pPr>
              <a:defRPr/>
            </a:pPr>
            <a:r>
              <a:rPr lang="en-US" sz="2200" dirty="0"/>
              <a:t>Three new forms published each year in both </a:t>
            </a:r>
            <a:r>
              <a:rPr lang="en-US" sz="2200" dirty="0">
                <a:solidFill>
                  <a:srgbClr val="C00000"/>
                </a:solidFill>
              </a:rPr>
              <a:t>English</a:t>
            </a:r>
            <a:r>
              <a:rPr lang="en-US" sz="2200" dirty="0"/>
              <a:t> and </a:t>
            </a:r>
            <a:r>
              <a:rPr lang="en-US" sz="2200" dirty="0">
                <a:solidFill>
                  <a:srgbClr val="C00000"/>
                </a:solidFill>
              </a:rPr>
              <a:t>Spanish</a:t>
            </a:r>
          </a:p>
          <a:p>
            <a:pPr lvl="1">
              <a:defRPr/>
            </a:pPr>
            <a:r>
              <a:rPr lang="en-US" sz="2100" dirty="0"/>
              <a:t>Current forms are G, H &amp; I</a:t>
            </a:r>
          </a:p>
          <a:p>
            <a:pPr>
              <a:defRPr/>
            </a:pPr>
            <a:r>
              <a:rPr lang="en-US" sz="2200" dirty="0"/>
              <a:t>Alternate formats are Braille, large print, and audio</a:t>
            </a:r>
          </a:p>
          <a:p>
            <a:pPr>
              <a:defRPr/>
            </a:pPr>
            <a:r>
              <a:rPr lang="en-US" sz="2200" dirty="0"/>
              <a:t>Available Paper/Pencil (PBT) and Computer-Based (CBT)</a:t>
            </a:r>
          </a:p>
          <a:p>
            <a:pPr>
              <a:defRPr/>
            </a:pPr>
            <a:r>
              <a:rPr lang="en-US" sz="2200" dirty="0"/>
              <a:t>5 Subtests: </a:t>
            </a:r>
          </a:p>
          <a:p>
            <a:pPr lvl="3">
              <a:defRPr/>
            </a:pPr>
            <a:r>
              <a:rPr lang="en-US" sz="2200" dirty="0"/>
              <a:t>Reading </a:t>
            </a:r>
          </a:p>
          <a:p>
            <a:pPr lvl="3">
              <a:defRPr/>
            </a:pPr>
            <a:r>
              <a:rPr lang="en-US" sz="2200" dirty="0"/>
              <a:t>Writing</a:t>
            </a:r>
          </a:p>
          <a:p>
            <a:pPr lvl="3">
              <a:defRPr/>
            </a:pPr>
            <a:r>
              <a:rPr lang="en-US" sz="2200" dirty="0"/>
              <a:t>Math</a:t>
            </a:r>
          </a:p>
          <a:p>
            <a:pPr lvl="3">
              <a:defRPr/>
            </a:pPr>
            <a:r>
              <a:rPr lang="en-US" sz="2200" dirty="0"/>
              <a:t>Science </a:t>
            </a:r>
          </a:p>
          <a:p>
            <a:pPr lvl="3">
              <a:defRPr/>
            </a:pPr>
            <a:r>
              <a:rPr lang="en-US" sz="2200" dirty="0"/>
              <a:t>Social Studies</a:t>
            </a:r>
          </a:p>
          <a:p>
            <a:pPr marL="0" indent="0">
              <a:buNone/>
              <a:defRPr/>
            </a:pPr>
            <a:endParaRPr lang="en-US" dirty="0"/>
          </a:p>
          <a:p>
            <a:pPr>
              <a:defRPr/>
            </a:pPr>
            <a:endParaRPr lang="en-US" dirty="0"/>
          </a:p>
          <a:p>
            <a:pPr>
              <a:defRPr/>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036702"/>
            <a:ext cx="1371600" cy="745098"/>
          </a:xfrm>
          <a:prstGeom prst="rect">
            <a:avLst/>
          </a:prstGeom>
        </p:spPr>
      </p:pic>
    </p:spTree>
    <p:extLst>
      <p:ext uri="{BB962C8B-B14F-4D97-AF65-F5344CB8AC3E}">
        <p14:creationId xmlns:p14="http://schemas.microsoft.com/office/powerpoint/2010/main" val="19693775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Text-to-Speech Audio</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861223"/>
            <a:ext cx="6321640" cy="4668141"/>
          </a:xfrm>
          <a:prstGeom prst="rect">
            <a:avLst/>
          </a:prstGeom>
          <a:ln>
            <a:solidFill>
              <a:schemeClr val="tx1"/>
            </a:solidFill>
          </a:ln>
          <a:effectLst/>
        </p:spPr>
      </p:pic>
      <p:sp>
        <p:nvSpPr>
          <p:cNvPr id="5" name="Rectangle 4"/>
          <p:cNvSpPr/>
          <p:nvPr/>
        </p:nvSpPr>
        <p:spPr bwMode="auto">
          <a:xfrm>
            <a:off x="1828800" y="4195292"/>
            <a:ext cx="2971800" cy="1295400"/>
          </a:xfrm>
          <a:prstGeom prst="rect">
            <a:avLst/>
          </a:prstGeom>
          <a:noFill/>
          <a:ln w="57150" cap="flat" cmpd="sng" algn="ctr">
            <a:solidFill>
              <a:srgbClr val="F5802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ysClr val="windowText" lastClr="000000"/>
              </a:solidFill>
              <a:effectLst/>
              <a:uLnTx/>
              <a:uFillTx/>
              <a:latin typeface="Arial Narrow" pitchFamily="34" charset="0"/>
            </a:endParaRPr>
          </a:p>
        </p:txBody>
      </p:sp>
      <p:sp>
        <p:nvSpPr>
          <p:cNvPr id="6" name="Line Callout 1 5"/>
          <p:cNvSpPr/>
          <p:nvPr/>
        </p:nvSpPr>
        <p:spPr bwMode="auto">
          <a:xfrm>
            <a:off x="457200" y="2965011"/>
            <a:ext cx="1219200" cy="1066800"/>
          </a:xfrm>
          <a:prstGeom prst="borderCallout1">
            <a:avLst>
              <a:gd name="adj1" fmla="val 52702"/>
              <a:gd name="adj2" fmla="val 99943"/>
              <a:gd name="adj3" fmla="val 112879"/>
              <a:gd name="adj4" fmla="val 157759"/>
            </a:avLst>
          </a:prstGeom>
          <a:solidFill>
            <a:srgbClr val="F58025"/>
          </a:solidFill>
          <a:ln w="57150" cap="flat" cmpd="sng" algn="ctr">
            <a:solidFill>
              <a:srgbClr val="F5802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Arial Narrow" pitchFamily="34" charset="0"/>
              </a:rPr>
              <a:t>Audio settings for Volume, Speed, and Follow Along</a:t>
            </a:r>
          </a:p>
        </p:txBody>
      </p:sp>
      <p:sp>
        <p:nvSpPr>
          <p:cNvPr id="8" name="Rectangle 7"/>
          <p:cNvSpPr/>
          <p:nvPr/>
        </p:nvSpPr>
        <p:spPr bwMode="auto">
          <a:xfrm>
            <a:off x="5234304" y="2544534"/>
            <a:ext cx="782536" cy="457200"/>
          </a:xfrm>
          <a:prstGeom prst="rect">
            <a:avLst/>
          </a:prstGeom>
          <a:noFill/>
          <a:ln w="57150" cap="flat" cmpd="sng" algn="ctr">
            <a:solidFill>
              <a:srgbClr val="F5802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ysClr val="windowText" lastClr="000000"/>
              </a:solidFill>
              <a:effectLst/>
              <a:uLnTx/>
              <a:uFillTx/>
              <a:latin typeface="Arial Narrow" pitchFamily="34" charset="0"/>
            </a:endParaRPr>
          </a:p>
        </p:txBody>
      </p:sp>
      <p:sp>
        <p:nvSpPr>
          <p:cNvPr id="9" name="Line Callout 1 8"/>
          <p:cNvSpPr/>
          <p:nvPr/>
        </p:nvSpPr>
        <p:spPr bwMode="auto">
          <a:xfrm>
            <a:off x="7696200" y="2277834"/>
            <a:ext cx="1295400" cy="990600"/>
          </a:xfrm>
          <a:prstGeom prst="borderCallout1">
            <a:avLst>
              <a:gd name="adj1" fmla="val 44820"/>
              <a:gd name="adj2" fmla="val -287"/>
              <a:gd name="adj3" fmla="val 45732"/>
              <a:gd name="adj4" fmla="val -130393"/>
            </a:avLst>
          </a:prstGeom>
          <a:solidFill>
            <a:srgbClr val="F58025"/>
          </a:solidFill>
          <a:ln w="57150" cap="flat" cmpd="sng" algn="ctr">
            <a:solidFill>
              <a:srgbClr val="F5802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Arial Narrow" pitchFamily="34" charset="0"/>
              </a:rPr>
              <a:t>Follow Along highlighting of words as they are spoken</a:t>
            </a:r>
          </a:p>
        </p:txBody>
      </p:sp>
      <p:sp>
        <p:nvSpPr>
          <p:cNvPr id="10" name="Rectangle 9"/>
          <p:cNvSpPr/>
          <p:nvPr/>
        </p:nvSpPr>
        <p:spPr bwMode="auto">
          <a:xfrm>
            <a:off x="4223030" y="6097807"/>
            <a:ext cx="936734" cy="531595"/>
          </a:xfrm>
          <a:prstGeom prst="rect">
            <a:avLst/>
          </a:prstGeom>
          <a:noFill/>
          <a:ln w="57150" cap="flat" cmpd="sng" algn="ctr">
            <a:solidFill>
              <a:srgbClr val="F5802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ysClr val="windowText" lastClr="000000"/>
              </a:solidFill>
              <a:effectLst/>
              <a:uLnTx/>
              <a:uFillTx/>
              <a:latin typeface="Arial Narrow" pitchFamily="34" charset="0"/>
            </a:endParaRPr>
          </a:p>
        </p:txBody>
      </p:sp>
      <p:sp>
        <p:nvSpPr>
          <p:cNvPr id="11" name="Line Callout 1 10"/>
          <p:cNvSpPr/>
          <p:nvPr/>
        </p:nvSpPr>
        <p:spPr bwMode="auto">
          <a:xfrm>
            <a:off x="7560064" y="4273825"/>
            <a:ext cx="1143000" cy="1061980"/>
          </a:xfrm>
          <a:prstGeom prst="borderCallout1">
            <a:avLst>
              <a:gd name="adj1" fmla="val 44820"/>
              <a:gd name="adj2" fmla="val -287"/>
              <a:gd name="adj3" fmla="val 187401"/>
              <a:gd name="adj4" fmla="val -208219"/>
            </a:avLst>
          </a:prstGeom>
          <a:solidFill>
            <a:srgbClr val="F58025"/>
          </a:solidFill>
          <a:ln w="57150" cap="flat" cmpd="sng" algn="ctr">
            <a:solidFill>
              <a:srgbClr val="F5802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Arial Narrow" pitchFamily="34" charset="0"/>
              </a:rPr>
              <a:t>Stop, Starting Points, and Play/Pause controls</a:t>
            </a:r>
          </a:p>
        </p:txBody>
      </p:sp>
    </p:spTree>
    <p:extLst>
      <p:ext uri="{BB962C8B-B14F-4D97-AF65-F5344CB8AC3E}">
        <p14:creationId xmlns:p14="http://schemas.microsoft.com/office/powerpoint/2010/main" val="40294154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533400"/>
            <a:ext cx="5080000" cy="457200"/>
          </a:xfrm>
        </p:spPr>
        <p:txBody>
          <a:bodyPr/>
          <a:lstStyle/>
          <a:p>
            <a:r>
              <a:rPr lang="en-US" dirty="0"/>
              <a:t>Context-Sensitive Help Screens</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905000"/>
            <a:ext cx="7315200" cy="4646970"/>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bwMode="auto">
          <a:xfrm>
            <a:off x="6858000" y="1657078"/>
            <a:ext cx="1981200" cy="1695722"/>
          </a:xfrm>
          <a:prstGeom prst="roundRect">
            <a:avLst/>
          </a:prstGeom>
          <a:solidFill>
            <a:srgbClr val="F5802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Arial Narrow" panose="020B0606020202030204" pitchFamily="34" charset="0"/>
              </a:rPr>
              <a:t>In Help mode, the test taker can click or tap on any object that has a question mark (e.g., Line Guide) to open contextual help for that object</a:t>
            </a:r>
          </a:p>
        </p:txBody>
      </p:sp>
      <p:sp>
        <p:nvSpPr>
          <p:cNvPr id="5" name="Rounded Rectangle 4"/>
          <p:cNvSpPr/>
          <p:nvPr/>
        </p:nvSpPr>
        <p:spPr bwMode="auto">
          <a:xfrm>
            <a:off x="2948093" y="2075059"/>
            <a:ext cx="365760" cy="358140"/>
          </a:xfrm>
          <a:prstGeom prst="roundRect">
            <a:avLst/>
          </a:prstGeom>
          <a:noFill/>
          <a:ln w="57150" cap="flat" cmpd="sng" algn="ctr">
            <a:solidFill>
              <a:srgbClr val="F5802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ysClr val="windowText" lastClr="000000"/>
              </a:solidFill>
              <a:effectLst/>
              <a:uLnTx/>
              <a:uFillTx/>
              <a:latin typeface="Arial Narrow" pitchFamily="34" charset="0"/>
            </a:endParaRPr>
          </a:p>
        </p:txBody>
      </p:sp>
      <p:cxnSp>
        <p:nvCxnSpPr>
          <p:cNvPr id="6" name="Straight Arrow Connector 5"/>
          <p:cNvCxnSpPr>
            <a:stCxn id="4" idx="1"/>
            <a:endCxn id="5" idx="3"/>
          </p:cNvCxnSpPr>
          <p:nvPr/>
        </p:nvCxnSpPr>
        <p:spPr bwMode="auto">
          <a:xfrm flipH="1" flipV="1">
            <a:off x="3313855" y="2254129"/>
            <a:ext cx="3544147" cy="250810"/>
          </a:xfrm>
          <a:prstGeom prst="straightConnector1">
            <a:avLst/>
          </a:prstGeom>
          <a:solidFill>
            <a:schemeClr val="accent1"/>
          </a:solidFill>
          <a:ln w="57150" cap="flat" cmpd="sng" algn="ctr">
            <a:solidFill>
              <a:srgbClr val="F58025"/>
            </a:solidFill>
            <a:prstDash val="solid"/>
            <a:round/>
            <a:headEnd type="none" w="med" len="med"/>
            <a:tailEnd type="triangle"/>
          </a:ln>
          <a:effectLst/>
        </p:spPr>
      </p:cxnSp>
      <p:cxnSp>
        <p:nvCxnSpPr>
          <p:cNvPr id="7" name="Straight Arrow Connector 6"/>
          <p:cNvCxnSpPr>
            <a:stCxn id="4" idx="1"/>
          </p:cNvCxnSpPr>
          <p:nvPr/>
        </p:nvCxnSpPr>
        <p:spPr bwMode="auto">
          <a:xfrm flipH="1">
            <a:off x="5638800" y="2504939"/>
            <a:ext cx="1219200" cy="704380"/>
          </a:xfrm>
          <a:prstGeom prst="straightConnector1">
            <a:avLst/>
          </a:prstGeom>
          <a:solidFill>
            <a:schemeClr val="accent1"/>
          </a:solidFill>
          <a:ln w="57150" cap="flat" cmpd="sng" algn="ctr">
            <a:solidFill>
              <a:srgbClr val="F58025"/>
            </a:solidFill>
            <a:prstDash val="solid"/>
            <a:round/>
            <a:headEnd type="none" w="med" len="med"/>
            <a:tailEnd type="triangle"/>
          </a:ln>
          <a:effectLst/>
        </p:spPr>
      </p:cxnSp>
      <p:sp>
        <p:nvSpPr>
          <p:cNvPr id="15" name="Rounded Rectangle 14"/>
          <p:cNvSpPr/>
          <p:nvPr/>
        </p:nvSpPr>
        <p:spPr bwMode="auto">
          <a:xfrm>
            <a:off x="6126480" y="2075059"/>
            <a:ext cx="365760" cy="358140"/>
          </a:xfrm>
          <a:prstGeom prst="roundRect">
            <a:avLst/>
          </a:prstGeom>
          <a:noFill/>
          <a:ln w="57150" cap="flat" cmpd="sng" algn="ctr">
            <a:solidFill>
              <a:srgbClr val="F5802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ysClr val="windowText" lastClr="000000"/>
              </a:solidFill>
              <a:effectLst/>
              <a:uLnTx/>
              <a:uFillTx/>
              <a:latin typeface="Arial Narrow" pitchFamily="34" charset="0"/>
            </a:endParaRPr>
          </a:p>
        </p:txBody>
      </p:sp>
    </p:spTree>
    <p:extLst>
      <p:ext uri="{BB962C8B-B14F-4D97-AF65-F5344CB8AC3E}">
        <p14:creationId xmlns:p14="http://schemas.microsoft.com/office/powerpoint/2010/main" val="8799030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533400"/>
            <a:ext cx="5080000" cy="457200"/>
          </a:xfrm>
        </p:spPr>
        <p:txBody>
          <a:bodyPr/>
          <a:lstStyle/>
          <a:p>
            <a:r>
              <a:rPr lang="en-US" dirty="0"/>
              <a:t>Discussion Topics</a:t>
            </a:r>
          </a:p>
        </p:txBody>
      </p:sp>
      <p:sp>
        <p:nvSpPr>
          <p:cNvPr id="4" name="Rectangle 4"/>
          <p:cNvSpPr>
            <a:spLocks noChangeArrowheads="1"/>
          </p:cNvSpPr>
          <p:nvPr/>
        </p:nvSpPr>
        <p:spPr bwMode="auto">
          <a:xfrm>
            <a:off x="990600" y="1386752"/>
            <a:ext cx="7696200" cy="5416855"/>
          </a:xfrm>
          <a:prstGeom prst="rect">
            <a:avLst/>
          </a:prstGeom>
          <a:noFill/>
          <a:ln w="9525">
            <a:noFill/>
            <a:miter lim="800000"/>
            <a:headEnd/>
            <a:tailEnd/>
          </a:ln>
        </p:spPr>
        <p:txBody>
          <a:bodyPr wrap="square" lIns="91429" tIns="45714" rIns="91429" bIns="45714">
            <a:spAutoFit/>
          </a:bodyPr>
          <a:lstStyle/>
          <a:p>
            <a:pPr marL="365760" marR="0" lvl="1" indent="-365760" defTabSz="914400" eaLnBrk="1" fontAlgn="base" latinLnBrk="0" hangingPunct="1">
              <a:lnSpc>
                <a:spcPct val="100000"/>
              </a:lnSpc>
              <a:spcBef>
                <a:spcPct val="0"/>
              </a:spcBef>
              <a:spcAft>
                <a:spcPts val="600"/>
              </a:spcAft>
              <a:buClr>
                <a:srgbClr val="4F91CD"/>
              </a:buClr>
              <a:buSzPct val="85000"/>
              <a:buFont typeface="Wingdings" pitchFamily="2" charset="2"/>
              <a:buChar char="n"/>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TABE Aligning to High School Equivalency</a:t>
            </a:r>
          </a:p>
          <a:p>
            <a:pPr marL="822960" marR="0" lvl="2" indent="-365760" defTabSz="914400" eaLnBrk="1" fontAlgn="base" latinLnBrk="0" hangingPunct="1">
              <a:lnSpc>
                <a:spcPct val="100000"/>
              </a:lnSpc>
              <a:spcBef>
                <a:spcPct val="0"/>
              </a:spcBef>
              <a:spcAft>
                <a:spcPts val="600"/>
              </a:spcAft>
              <a:buClr>
                <a:srgbClr val="4F91CD"/>
              </a:buClr>
              <a:buSzPct val="100000"/>
              <a:buFont typeface="Arial Narrow" panose="020B0606020202030204" pitchFamily="34" charset="0"/>
              <a:buChar char="–"/>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Alignment (CCR standards) vs. predictions</a:t>
            </a:r>
          </a:p>
          <a:p>
            <a:pPr marL="365760" marR="0" lvl="1" indent="-365760" defTabSz="914400" eaLnBrk="1" fontAlgn="base" latinLnBrk="0" hangingPunct="1">
              <a:lnSpc>
                <a:spcPct val="100000"/>
              </a:lnSpc>
              <a:spcBef>
                <a:spcPct val="0"/>
              </a:spcBef>
              <a:spcAft>
                <a:spcPts val="600"/>
              </a:spcAft>
              <a:buClr>
                <a:srgbClr val="4F91CD"/>
              </a:buClr>
              <a:buSzPct val="85000"/>
              <a:buFont typeface="Wingdings" pitchFamily="2" charset="2"/>
              <a:buChar char="n"/>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TABE Spanish </a:t>
            </a:r>
          </a:p>
          <a:p>
            <a:pPr marL="822960" marR="0" lvl="2" indent="-365760" defTabSz="914400" eaLnBrk="1" fontAlgn="base" latinLnBrk="0" hangingPunct="1">
              <a:lnSpc>
                <a:spcPct val="100000"/>
              </a:lnSpc>
              <a:spcBef>
                <a:spcPct val="0"/>
              </a:spcBef>
              <a:spcAft>
                <a:spcPts val="600"/>
              </a:spcAft>
              <a:buClr>
                <a:srgbClr val="4F91CD"/>
              </a:buClr>
              <a:buSzPct val="100000"/>
              <a:buFont typeface="Arial Narrow" panose="020B0606020202030204" pitchFamily="34" charset="0"/>
              <a:buChar char="–"/>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Is it needed? Can Federal funds be used?</a:t>
            </a:r>
          </a:p>
          <a:p>
            <a:pPr marL="365760" marR="0" lvl="1" indent="-365760" defTabSz="914400" eaLnBrk="1" fontAlgn="base" latinLnBrk="0" hangingPunct="1">
              <a:lnSpc>
                <a:spcPct val="100000"/>
              </a:lnSpc>
              <a:spcBef>
                <a:spcPct val="0"/>
              </a:spcBef>
              <a:spcAft>
                <a:spcPts val="600"/>
              </a:spcAft>
              <a:buClr>
                <a:srgbClr val="4F91CD"/>
              </a:buClr>
              <a:buSzPct val="85000"/>
              <a:buFont typeface="Wingdings" pitchFamily="2" charset="2"/>
              <a:buChar char="n"/>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TABE Instructional Alignments</a:t>
            </a:r>
          </a:p>
          <a:p>
            <a:pPr marL="822960" marR="0" lvl="2" indent="-365760" defTabSz="914400" eaLnBrk="1" fontAlgn="base" latinLnBrk="0" hangingPunct="1">
              <a:lnSpc>
                <a:spcPct val="100000"/>
              </a:lnSpc>
              <a:spcBef>
                <a:spcPct val="0"/>
              </a:spcBef>
              <a:spcAft>
                <a:spcPts val="600"/>
              </a:spcAft>
              <a:buClr>
                <a:srgbClr val="4F91CD"/>
              </a:buClr>
              <a:buSzPct val="100000"/>
              <a:buFont typeface="Arial Narrow" panose="020B0606020202030204" pitchFamily="34" charset="0"/>
              <a:buChar char="–"/>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Aligning student performance to content</a:t>
            </a:r>
          </a:p>
          <a:p>
            <a:pPr marL="365760" marR="0" lvl="1" indent="-365760" defTabSz="914400" eaLnBrk="1" fontAlgn="base" latinLnBrk="0" hangingPunct="1">
              <a:lnSpc>
                <a:spcPct val="100000"/>
              </a:lnSpc>
              <a:spcBef>
                <a:spcPct val="0"/>
              </a:spcBef>
              <a:spcAft>
                <a:spcPts val="600"/>
              </a:spcAft>
              <a:buClr>
                <a:srgbClr val="4F91CD"/>
              </a:buClr>
              <a:buSzPct val="85000"/>
              <a:buFont typeface="Wingdings" pitchFamily="2" charset="2"/>
              <a:buChar char="n"/>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TABE Career and Workforce Alignment</a:t>
            </a:r>
          </a:p>
          <a:p>
            <a:pPr marL="822960" marR="0" lvl="2" indent="-365760" defTabSz="914400" eaLnBrk="1" fontAlgn="base" latinLnBrk="0" hangingPunct="1">
              <a:lnSpc>
                <a:spcPct val="100000"/>
              </a:lnSpc>
              <a:spcBef>
                <a:spcPct val="0"/>
              </a:spcBef>
              <a:spcAft>
                <a:spcPts val="600"/>
              </a:spcAft>
              <a:buClr>
                <a:srgbClr val="4F91CD"/>
              </a:buClr>
              <a:buSzPct val="100000"/>
              <a:buFont typeface="Arial Narrow" panose="020B0606020202030204" pitchFamily="34" charset="0"/>
              <a:buChar char="–"/>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Workforce-aligned report that ties TABE skills to workplace skills</a:t>
            </a:r>
          </a:p>
          <a:p>
            <a:pPr marL="365760" marR="0" lvl="1" indent="-365760" defTabSz="914400" eaLnBrk="1" fontAlgn="base" latinLnBrk="0" hangingPunct="1">
              <a:lnSpc>
                <a:spcPct val="100000"/>
              </a:lnSpc>
              <a:spcBef>
                <a:spcPct val="0"/>
              </a:spcBef>
              <a:spcAft>
                <a:spcPts val="600"/>
              </a:spcAft>
              <a:buClr>
                <a:srgbClr val="4F91CD"/>
              </a:buClr>
              <a:buSzPct val="85000"/>
              <a:buFont typeface="Wingdings" pitchFamily="2" charset="2"/>
              <a:buChar char="n"/>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TABE Reporting Format</a:t>
            </a:r>
          </a:p>
          <a:p>
            <a:pPr marL="822960" marR="0" lvl="2" indent="-365760" defTabSz="914400" eaLnBrk="1" fontAlgn="base" latinLnBrk="0" hangingPunct="1">
              <a:lnSpc>
                <a:spcPct val="100000"/>
              </a:lnSpc>
              <a:spcBef>
                <a:spcPct val="0"/>
              </a:spcBef>
              <a:spcAft>
                <a:spcPts val="600"/>
              </a:spcAft>
              <a:buClr>
                <a:srgbClr val="4F91CD"/>
              </a:buClr>
              <a:buSzPct val="100000"/>
              <a:buFont typeface="Arial Narrow" panose="020B0606020202030204" pitchFamily="34" charset="0"/>
              <a:buChar char="–"/>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Graphs, Charts </a:t>
            </a:r>
          </a:p>
          <a:p>
            <a:pPr marL="365760" marR="0" lvl="1" indent="-365760" defTabSz="914400" eaLnBrk="1" fontAlgn="base" latinLnBrk="0" hangingPunct="1">
              <a:lnSpc>
                <a:spcPct val="100000"/>
              </a:lnSpc>
              <a:spcBef>
                <a:spcPct val="0"/>
              </a:spcBef>
              <a:spcAft>
                <a:spcPts val="600"/>
              </a:spcAft>
              <a:buClr>
                <a:srgbClr val="4F91CD"/>
              </a:buClr>
              <a:buSzPct val="85000"/>
              <a:buFont typeface="Wingdings" pitchFamily="2" charset="2"/>
              <a:buChar char="n"/>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TABE Technology</a:t>
            </a:r>
          </a:p>
          <a:p>
            <a:pPr marL="822960" marR="0" lvl="2" indent="-365760" defTabSz="914400" eaLnBrk="1" fontAlgn="base" latinLnBrk="0" hangingPunct="1">
              <a:lnSpc>
                <a:spcPct val="100000"/>
              </a:lnSpc>
              <a:spcBef>
                <a:spcPct val="0"/>
              </a:spcBef>
              <a:spcAft>
                <a:spcPts val="600"/>
              </a:spcAft>
              <a:buClr>
                <a:srgbClr val="4F91CD"/>
              </a:buClr>
              <a:buSzPct val="100000"/>
              <a:buFont typeface="Arial Narrow" panose="020B0606020202030204" pitchFamily="34" charset="0"/>
              <a:buChar char="–"/>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Tablets</a:t>
            </a:r>
          </a:p>
          <a:p>
            <a:pPr marL="822960" marR="0" lvl="2" indent="-365760" defTabSz="914400" eaLnBrk="1" fontAlgn="base" latinLnBrk="0" hangingPunct="1">
              <a:lnSpc>
                <a:spcPct val="100000"/>
              </a:lnSpc>
              <a:spcBef>
                <a:spcPct val="0"/>
              </a:spcBef>
              <a:spcAft>
                <a:spcPts val="600"/>
              </a:spcAft>
              <a:buClr>
                <a:srgbClr val="4F91CD"/>
              </a:buClr>
              <a:buSzPct val="100000"/>
              <a:buFont typeface="Arial Narrow" panose="020B0606020202030204" pitchFamily="34" charset="0"/>
              <a:buChar char="–"/>
              <a:tabLst/>
              <a:defRPr/>
            </a:pPr>
            <a:r>
              <a:rPr kumimoji="0" lang="en-US" sz="2200" b="0" i="0" u="none" strike="noStrike" kern="0" cap="none" spc="0" normalizeH="0" baseline="0" noProof="0" dirty="0">
                <a:ln>
                  <a:noFill/>
                </a:ln>
                <a:solidFill>
                  <a:srgbClr val="000000"/>
                </a:solidFill>
                <a:effectLst/>
                <a:uLnTx/>
                <a:uFillTx/>
                <a:latin typeface="Arial Narrow" pitchFamily="34" charset="0"/>
              </a:rPr>
              <a:t>Chromebooks</a:t>
            </a:r>
          </a:p>
        </p:txBody>
      </p:sp>
    </p:spTree>
    <p:extLst>
      <p:ext uri="{BB962C8B-B14F-4D97-AF65-F5344CB8AC3E}">
        <p14:creationId xmlns:p14="http://schemas.microsoft.com/office/powerpoint/2010/main" val="5238370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3200" dirty="0"/>
              <a:t>VI. TABE 11&amp;12 Resources</a:t>
            </a:r>
          </a:p>
        </p:txBody>
      </p:sp>
    </p:spTree>
    <p:extLst>
      <p:ext uri="{BB962C8B-B14F-4D97-AF65-F5344CB8AC3E}">
        <p14:creationId xmlns:p14="http://schemas.microsoft.com/office/powerpoint/2010/main" val="24536234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533400"/>
            <a:ext cx="6172200" cy="457200"/>
          </a:xfrm>
        </p:spPr>
        <p:txBody>
          <a:bodyPr/>
          <a:lstStyle/>
          <a:p>
            <a:r>
              <a:rPr lang="en-US" dirty="0"/>
              <a:t>TABE 11&amp;12 Resources</a:t>
            </a:r>
          </a:p>
        </p:txBody>
      </p:sp>
      <p:sp>
        <p:nvSpPr>
          <p:cNvPr id="4" name="Rectangle 4"/>
          <p:cNvSpPr>
            <a:spLocks noChangeArrowheads="1"/>
          </p:cNvSpPr>
          <p:nvPr/>
        </p:nvSpPr>
        <p:spPr bwMode="auto">
          <a:xfrm>
            <a:off x="533400" y="1676400"/>
            <a:ext cx="8001000" cy="4859780"/>
          </a:xfrm>
          <a:prstGeom prst="rect">
            <a:avLst/>
          </a:prstGeom>
          <a:noFill/>
          <a:ln w="9525">
            <a:noFill/>
            <a:miter lim="800000"/>
            <a:headEnd/>
            <a:tailEnd/>
          </a:ln>
        </p:spPr>
        <p:txBody>
          <a:bodyPr wrap="square" lIns="91429" tIns="45714" rIns="91429" bIns="45714">
            <a:spAutoFit/>
          </a:bodyPr>
          <a:lstStyle/>
          <a:p>
            <a:pPr marL="0" marR="0" lvl="1" indent="0" defTabSz="914400" eaLnBrk="1" fontAlgn="base" latinLnBrk="0" hangingPunct="1">
              <a:lnSpc>
                <a:spcPct val="100000"/>
              </a:lnSpc>
              <a:spcBef>
                <a:spcPct val="0"/>
              </a:spcBef>
              <a:spcAft>
                <a:spcPts val="1200"/>
              </a:spcAft>
              <a:buClr>
                <a:srgbClr val="4F91CD"/>
              </a:buClr>
              <a:buSzPct val="85000"/>
              <a:buFontTx/>
              <a:buNone/>
              <a:tabLst/>
              <a:defRPr/>
            </a:pPr>
            <a:r>
              <a:rPr kumimoji="0" lang="en-US" sz="2400" b="1" i="0" u="none" strike="noStrike" kern="0" cap="none" spc="0" normalizeH="0" baseline="0" noProof="0" dirty="0">
                <a:ln>
                  <a:noFill/>
                </a:ln>
                <a:solidFill>
                  <a:srgbClr val="000000"/>
                </a:solidFill>
                <a:effectLst/>
                <a:uLnTx/>
                <a:uFillTx/>
                <a:latin typeface="Arial Narrow" panose="020B0606020202030204" pitchFamily="34" charset="0"/>
              </a:rPr>
              <a:t>Now available on tabetest.com:</a:t>
            </a:r>
          </a:p>
          <a:p>
            <a:pPr marL="640080" marR="0" lvl="1" indent="-365760" defTabSz="914400" eaLnBrk="1" fontAlgn="base" latinLnBrk="0" hangingPunct="1">
              <a:lnSpc>
                <a:spcPct val="100000"/>
              </a:lnSpc>
              <a:spcBef>
                <a:spcPct val="0"/>
              </a:spcBef>
              <a:spcAft>
                <a:spcPts val="1200"/>
              </a:spcAft>
              <a:buClr>
                <a:srgbClr val="4F91CD"/>
              </a:buClr>
              <a:buSzPct val="85000"/>
              <a:buFont typeface="Wingdings" pitchFamily="2" charset="2"/>
              <a:buChar char="n"/>
              <a:tabLst/>
              <a:defRPr/>
            </a:pPr>
            <a:r>
              <a:rPr kumimoji="0" lang="en-US" sz="2400" b="0" i="0" u="none" strike="noStrike" kern="0" cap="none" spc="0" normalizeH="0" baseline="0" noProof="0" dirty="0">
                <a:ln>
                  <a:noFill/>
                </a:ln>
                <a:solidFill>
                  <a:srgbClr val="000000"/>
                </a:solidFill>
                <a:effectLst/>
                <a:uLnTx/>
                <a:uFillTx/>
                <a:latin typeface="Arial Narrow" pitchFamily="34" charset="0"/>
              </a:rPr>
              <a:t>TABE 11&amp;12 Blueprints</a:t>
            </a:r>
          </a:p>
          <a:p>
            <a:pPr marL="1005840" marR="0" lvl="1" indent="-274320" defTabSz="914400" eaLnBrk="1" fontAlgn="auto" latinLnBrk="0" hangingPunct="1">
              <a:lnSpc>
                <a:spcPct val="110000"/>
              </a:lnSpc>
              <a:spcBef>
                <a:spcPts val="0"/>
              </a:spcBef>
              <a:spcAft>
                <a:spcPts val="1800"/>
              </a:spcAft>
              <a:buClr>
                <a:srgbClr val="5091CD"/>
              </a:buClr>
              <a:buSzPct val="100000"/>
              <a:buFont typeface="Arial" panose="020B0604020202020204" pitchFamily="34" charset="0"/>
              <a:buChar char="–"/>
              <a:tabLst/>
              <a:defRPr/>
            </a:pPr>
            <a:r>
              <a:rPr kumimoji="0" lang="en-US" altLang="en-US" sz="2400" b="0" i="0" u="none" strike="noStrike" kern="0" cap="none" spc="0" normalizeH="0" baseline="0" noProof="0" dirty="0">
                <a:ln>
                  <a:noFill/>
                </a:ln>
                <a:solidFill>
                  <a:sysClr val="windowText" lastClr="000000"/>
                </a:solidFill>
                <a:effectLst/>
                <a:uLnTx/>
                <a:uFillTx/>
                <a:latin typeface="Arial Narrow" panose="020B0606020202030204" pitchFamily="34" charset="0"/>
                <a:hlinkClick r:id="rId3"/>
              </a:rPr>
              <a:t>www.tabetest.com/resources-2/testing-information/blue-prints/</a:t>
            </a:r>
            <a:r>
              <a:rPr kumimoji="0" lang="en-US" altLang="en-US" sz="2400" b="0" i="0" u="none" strike="noStrike" kern="0" cap="none" spc="0" normalizeH="0" baseline="0" noProof="0" dirty="0">
                <a:ln>
                  <a:noFill/>
                </a:ln>
                <a:solidFill>
                  <a:sysClr val="windowText" lastClr="000000"/>
                </a:solidFill>
                <a:effectLst/>
                <a:uLnTx/>
                <a:uFillTx/>
                <a:latin typeface="Arial Narrow" panose="020B0606020202030204" pitchFamily="34" charset="0"/>
              </a:rPr>
              <a:t> </a:t>
            </a:r>
            <a:endParaRPr kumimoji="0" lang="en-US" altLang="en-US" sz="2400" b="0" i="0" u="none" strike="noStrike" kern="0" cap="none" spc="0" normalizeH="0" baseline="0" noProof="0" dirty="0">
              <a:ln>
                <a:noFill/>
              </a:ln>
              <a:solidFill>
                <a:srgbClr val="C00000"/>
              </a:solidFill>
              <a:effectLst/>
              <a:uLnTx/>
              <a:uFillTx/>
              <a:latin typeface="Arial Narrow" panose="020B0606020202030204" pitchFamily="34" charset="0"/>
            </a:endParaRPr>
          </a:p>
          <a:p>
            <a:pPr marL="640080" marR="0" lvl="1" indent="-365760" defTabSz="914400" eaLnBrk="1" fontAlgn="base" latinLnBrk="0" hangingPunct="1">
              <a:lnSpc>
                <a:spcPct val="100000"/>
              </a:lnSpc>
              <a:spcBef>
                <a:spcPct val="0"/>
              </a:spcBef>
              <a:spcAft>
                <a:spcPts val="1200"/>
              </a:spcAft>
              <a:buClr>
                <a:srgbClr val="4F91CD"/>
              </a:buClr>
              <a:buSzPct val="85000"/>
              <a:buFont typeface="Wingdings" pitchFamily="2" charset="2"/>
              <a:buChar char="n"/>
              <a:tabLst/>
              <a:defRPr/>
            </a:pPr>
            <a:r>
              <a:rPr kumimoji="0" lang="en-US" sz="2400" b="0" i="0" u="none" strike="noStrike" kern="0" cap="none" spc="0" normalizeH="0" baseline="0" noProof="0" dirty="0">
                <a:ln>
                  <a:noFill/>
                </a:ln>
                <a:solidFill>
                  <a:srgbClr val="000000"/>
                </a:solidFill>
                <a:effectLst/>
                <a:uLnTx/>
                <a:uFillTx/>
                <a:latin typeface="Arial Narrow" pitchFamily="34" charset="0"/>
              </a:rPr>
              <a:t>TABE 11&amp;12 Sample Practice Items</a:t>
            </a:r>
          </a:p>
          <a:p>
            <a:pPr marL="1097280" marR="0" lvl="2" indent="-365760" defTabSz="914400" eaLnBrk="1" fontAlgn="base" latinLnBrk="0" hangingPunct="1">
              <a:lnSpc>
                <a:spcPct val="100000"/>
              </a:lnSpc>
              <a:spcBef>
                <a:spcPct val="0"/>
              </a:spcBef>
              <a:spcAft>
                <a:spcPts val="1200"/>
              </a:spcAft>
              <a:buClr>
                <a:srgbClr val="4F91CD"/>
              </a:buClr>
              <a:buSzPct val="100000"/>
              <a:buFont typeface="Arial Narrow" panose="020B060602020203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Narrow" pitchFamily="34" charset="0"/>
                <a:hlinkClick r:id="rId4"/>
              </a:rPr>
              <a:t>www.tabetest.com/resources-2/testing-information/tabe-1112-practice/</a:t>
            </a:r>
            <a:r>
              <a:rPr kumimoji="0" lang="en-US" sz="2400" b="0" i="0" u="none" strike="noStrike" kern="0" cap="none" spc="0" normalizeH="0" baseline="0" noProof="0" dirty="0">
                <a:ln>
                  <a:noFill/>
                </a:ln>
                <a:solidFill>
                  <a:srgbClr val="000000"/>
                </a:solidFill>
                <a:effectLst/>
                <a:uLnTx/>
                <a:uFillTx/>
                <a:latin typeface="Arial Narrow" pitchFamily="34" charset="0"/>
              </a:rPr>
              <a:t>  </a:t>
            </a:r>
          </a:p>
          <a:p>
            <a:pPr marL="640080" marR="0" lvl="1" indent="-365760" defTabSz="914400" eaLnBrk="1" fontAlgn="base" latinLnBrk="0" hangingPunct="1">
              <a:lnSpc>
                <a:spcPct val="100000"/>
              </a:lnSpc>
              <a:spcBef>
                <a:spcPct val="0"/>
              </a:spcBef>
              <a:spcAft>
                <a:spcPts val="1200"/>
              </a:spcAft>
              <a:buClr>
                <a:srgbClr val="4F91CD"/>
              </a:buClr>
              <a:buSzPct val="85000"/>
              <a:buFont typeface="Wingdings" pitchFamily="2" charset="2"/>
              <a:buChar char="n"/>
              <a:tabLst/>
              <a:defRPr/>
            </a:pPr>
            <a:r>
              <a:rPr kumimoji="0" lang="en-US" sz="2400" b="0" i="0" u="none" strike="noStrike" kern="0" cap="none" spc="0" normalizeH="0" baseline="0" noProof="0" dirty="0">
                <a:ln>
                  <a:noFill/>
                </a:ln>
                <a:solidFill>
                  <a:srgbClr val="000000"/>
                </a:solidFill>
                <a:effectLst/>
                <a:uLnTx/>
                <a:uFillTx/>
                <a:latin typeface="Arial Narrow" pitchFamily="34" charset="0"/>
              </a:rPr>
              <a:t>TABE 11&amp;12 Online Tools Training</a:t>
            </a:r>
          </a:p>
          <a:p>
            <a:pPr marL="1097280" marR="0" lvl="2" indent="-365760" defTabSz="914400" eaLnBrk="1" fontAlgn="base" latinLnBrk="0" hangingPunct="1">
              <a:lnSpc>
                <a:spcPct val="100000"/>
              </a:lnSpc>
              <a:spcBef>
                <a:spcPct val="0"/>
              </a:spcBef>
              <a:spcAft>
                <a:spcPts val="1200"/>
              </a:spcAft>
              <a:buClr>
                <a:srgbClr val="4F91CD"/>
              </a:buClr>
              <a:buSzPct val="100000"/>
              <a:buFont typeface="Arial Narrow" panose="020B060602020203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Narrow" pitchFamily="34" charset="0"/>
                <a:hlinkClick r:id="rId5"/>
              </a:rPr>
              <a:t>www.tabetest.com/resources-2/testing-information/online-tools-training/</a:t>
            </a:r>
            <a:r>
              <a:rPr kumimoji="0" lang="en-US" sz="2400" b="0" i="0" u="none" strike="noStrike" kern="0" cap="none" spc="0" normalizeH="0" baseline="0" noProof="0" dirty="0">
                <a:ln>
                  <a:noFill/>
                </a:ln>
                <a:solidFill>
                  <a:srgbClr val="000000"/>
                </a:solidFill>
                <a:effectLst/>
                <a:uLnTx/>
                <a:uFillTx/>
                <a:latin typeface="Arial Narrow" pitchFamily="34" charset="0"/>
              </a:rPr>
              <a:t> </a:t>
            </a:r>
          </a:p>
        </p:txBody>
      </p:sp>
    </p:spTree>
    <p:extLst>
      <p:ext uri="{BB962C8B-B14F-4D97-AF65-F5344CB8AC3E}">
        <p14:creationId xmlns:p14="http://schemas.microsoft.com/office/powerpoint/2010/main" val="38690427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79" y="1219200"/>
            <a:ext cx="9144000" cy="457200"/>
          </a:xfrm>
        </p:spPr>
        <p:txBody>
          <a:bodyPr>
            <a:normAutofit fontScale="77500" lnSpcReduction="20000"/>
          </a:bodyPr>
          <a:lstStyle/>
          <a:p>
            <a:r>
              <a:rPr lang="en-US" sz="3600" dirty="0"/>
              <a:t>Thank You!</a:t>
            </a:r>
          </a:p>
        </p:txBody>
      </p:sp>
      <p:sp>
        <p:nvSpPr>
          <p:cNvPr id="3" name="Title 1"/>
          <p:cNvSpPr txBox="1">
            <a:spLocks/>
          </p:cNvSpPr>
          <p:nvPr/>
        </p:nvSpPr>
        <p:spPr>
          <a:xfrm>
            <a:off x="512487" y="2133599"/>
            <a:ext cx="8495731" cy="4387917"/>
          </a:xfrm>
          <a:prstGeom prst="rect">
            <a:avLst/>
          </a:prstGeom>
        </p:spPr>
        <p:txBody>
          <a:bodyPr/>
          <a:lstStyle>
            <a:lvl1pPr algn="ctr" rtl="0" eaLnBrk="0" fontAlgn="base" hangingPunct="0">
              <a:spcBef>
                <a:spcPct val="0"/>
              </a:spcBef>
              <a:spcAft>
                <a:spcPct val="0"/>
              </a:spcAft>
              <a:defRPr sz="4700">
                <a:solidFill>
                  <a:schemeClr val="tx2"/>
                </a:solidFill>
                <a:latin typeface="+mj-lt"/>
                <a:ea typeface="+mj-ea"/>
                <a:cs typeface="+mj-cs"/>
              </a:defRPr>
            </a:lvl1pPr>
            <a:lvl2pPr algn="ctr" rtl="0" eaLnBrk="0" fontAlgn="base" hangingPunct="0">
              <a:spcBef>
                <a:spcPct val="0"/>
              </a:spcBef>
              <a:spcAft>
                <a:spcPct val="0"/>
              </a:spcAft>
              <a:defRPr sz="4700">
                <a:solidFill>
                  <a:schemeClr val="tx2"/>
                </a:solidFill>
                <a:latin typeface="Arial" charset="0"/>
              </a:defRPr>
            </a:lvl2pPr>
            <a:lvl3pPr algn="ctr" rtl="0" eaLnBrk="0" fontAlgn="base" hangingPunct="0">
              <a:spcBef>
                <a:spcPct val="0"/>
              </a:spcBef>
              <a:spcAft>
                <a:spcPct val="0"/>
              </a:spcAft>
              <a:defRPr sz="4700">
                <a:solidFill>
                  <a:schemeClr val="tx2"/>
                </a:solidFill>
                <a:latin typeface="Arial" charset="0"/>
              </a:defRPr>
            </a:lvl3pPr>
            <a:lvl4pPr algn="ctr" rtl="0" eaLnBrk="0" fontAlgn="base" hangingPunct="0">
              <a:spcBef>
                <a:spcPct val="0"/>
              </a:spcBef>
              <a:spcAft>
                <a:spcPct val="0"/>
              </a:spcAft>
              <a:defRPr sz="4700">
                <a:solidFill>
                  <a:schemeClr val="tx2"/>
                </a:solidFill>
                <a:latin typeface="Arial" charset="0"/>
              </a:defRPr>
            </a:lvl4pPr>
            <a:lvl5pPr algn="ctr" rtl="0" eaLnBrk="0" fontAlgn="base" hangingPunct="0">
              <a:spcBef>
                <a:spcPct val="0"/>
              </a:spcBef>
              <a:spcAft>
                <a:spcPct val="0"/>
              </a:spcAft>
              <a:defRPr sz="4700">
                <a:solidFill>
                  <a:schemeClr val="tx2"/>
                </a:solidFill>
                <a:latin typeface="Arial" charset="0"/>
              </a:defRPr>
            </a:lvl5pPr>
            <a:lvl6pPr marL="483306" algn="ctr" rtl="0" fontAlgn="base">
              <a:spcBef>
                <a:spcPct val="0"/>
              </a:spcBef>
              <a:spcAft>
                <a:spcPct val="0"/>
              </a:spcAft>
              <a:defRPr sz="4700">
                <a:solidFill>
                  <a:schemeClr val="tx2"/>
                </a:solidFill>
                <a:latin typeface="Arial" charset="0"/>
              </a:defRPr>
            </a:lvl6pPr>
            <a:lvl7pPr marL="966612" algn="ctr" rtl="0" fontAlgn="base">
              <a:spcBef>
                <a:spcPct val="0"/>
              </a:spcBef>
              <a:spcAft>
                <a:spcPct val="0"/>
              </a:spcAft>
              <a:defRPr sz="4700">
                <a:solidFill>
                  <a:schemeClr val="tx2"/>
                </a:solidFill>
                <a:latin typeface="Arial" charset="0"/>
              </a:defRPr>
            </a:lvl7pPr>
            <a:lvl8pPr marL="1449918" algn="ctr" rtl="0" fontAlgn="base">
              <a:spcBef>
                <a:spcPct val="0"/>
              </a:spcBef>
              <a:spcAft>
                <a:spcPct val="0"/>
              </a:spcAft>
              <a:defRPr sz="4700">
                <a:solidFill>
                  <a:schemeClr val="tx2"/>
                </a:solidFill>
                <a:latin typeface="Arial" charset="0"/>
              </a:defRPr>
            </a:lvl8pPr>
            <a:lvl9pPr marL="1933224" algn="ctr" rtl="0" fontAlgn="base">
              <a:spcBef>
                <a:spcPct val="0"/>
              </a:spcBef>
              <a:spcAft>
                <a:spcPct val="0"/>
              </a:spcAft>
              <a:defRPr sz="4700">
                <a:solidFill>
                  <a:schemeClr val="tx2"/>
                </a:solidFill>
                <a:latin typeface="Arial" charset="0"/>
              </a:defRPr>
            </a:lvl9pPr>
          </a:lstStyle>
          <a:p>
            <a:r>
              <a:rPr lang="en-US" sz="2800" b="1" kern="0" dirty="0">
                <a:solidFill>
                  <a:srgbClr val="022F65"/>
                </a:solidFill>
                <a:latin typeface="Garamond" panose="02020404030301010803" pitchFamily="18" charset="0"/>
              </a:rPr>
              <a:t>Mike Johnson</a:t>
            </a:r>
          </a:p>
          <a:p>
            <a:r>
              <a:rPr lang="en-US" sz="2800" b="1" kern="0" dirty="0">
                <a:solidFill>
                  <a:srgbClr val="022F65"/>
                </a:solidFill>
                <a:latin typeface="Garamond" panose="02020404030301010803" pitchFamily="18" charset="0"/>
              </a:rPr>
              <a:t>National Director</a:t>
            </a:r>
            <a:br>
              <a:rPr lang="en-US" sz="2800" b="1" kern="0" dirty="0">
                <a:solidFill>
                  <a:srgbClr val="022F65"/>
                </a:solidFill>
                <a:latin typeface="Garamond" panose="02020404030301010803" pitchFamily="18" charset="0"/>
              </a:rPr>
            </a:br>
            <a:r>
              <a:rPr lang="en-US" sz="2800" b="1" kern="0" dirty="0">
                <a:solidFill>
                  <a:srgbClr val="022F65"/>
                </a:solidFill>
                <a:latin typeface="Garamond" panose="02020404030301010803" pitchFamily="18" charset="0"/>
              </a:rPr>
              <a:t>630-995-6712</a:t>
            </a:r>
            <a:br>
              <a:rPr lang="en-US" sz="2800" b="1" kern="0" dirty="0">
                <a:solidFill>
                  <a:srgbClr val="022F65"/>
                </a:solidFill>
                <a:latin typeface="Garamond" panose="02020404030301010803" pitchFamily="18" charset="0"/>
              </a:rPr>
            </a:br>
            <a:r>
              <a:rPr lang="en-US" sz="2800" u="sng" dirty="0">
                <a:hlinkClick r:id="rId2"/>
              </a:rPr>
              <a:t>mjohnson@datarecognitioncorp.com</a:t>
            </a:r>
            <a:endParaRPr lang="en-US" sz="2800" u="sng" dirty="0"/>
          </a:p>
          <a:p>
            <a:endParaRPr lang="en-US" sz="2800" b="1" kern="0" dirty="0">
              <a:solidFill>
                <a:srgbClr val="022F65"/>
              </a:solidFill>
              <a:latin typeface="Garamond" panose="02020404030301010803" pitchFamily="18" charset="0"/>
            </a:endParaRPr>
          </a:p>
          <a:p>
            <a:r>
              <a:rPr lang="en-US" sz="2800" b="1" kern="0" dirty="0">
                <a:solidFill>
                  <a:srgbClr val="022F65"/>
                </a:solidFill>
                <a:latin typeface="Garamond" panose="02020404030301010803" pitchFamily="18" charset="0"/>
              </a:rPr>
              <a:t>Diana Levinson</a:t>
            </a:r>
          </a:p>
          <a:p>
            <a:r>
              <a:rPr lang="en-US" sz="2800" b="1" kern="0" dirty="0">
                <a:solidFill>
                  <a:srgbClr val="022F65"/>
                </a:solidFill>
                <a:latin typeface="Garamond" panose="02020404030301010803" pitchFamily="18" charset="0"/>
              </a:rPr>
              <a:t>Assessment Consultant- Michigan</a:t>
            </a:r>
          </a:p>
          <a:p>
            <a:r>
              <a:rPr lang="en-US" altLang="en-US" sz="2800" b="1" kern="0" dirty="0">
                <a:solidFill>
                  <a:srgbClr val="022F65"/>
                </a:solidFill>
                <a:latin typeface="Garamond" panose="02020404030301010803" pitchFamily="18" charset="0"/>
              </a:rPr>
              <a:t>317-389-0160</a:t>
            </a:r>
          </a:p>
          <a:p>
            <a:pPr lvl="0"/>
            <a:r>
              <a:rPr lang="en-US" altLang="en-US" sz="2800" u="sng" dirty="0">
                <a:solidFill>
                  <a:srgbClr val="0000FF"/>
                </a:solidFill>
                <a:latin typeface="Times New Roman" panose="02020603050405020304" pitchFamily="18" charset="0"/>
                <a:cs typeface="Times New Roman" panose="02020603050405020304" pitchFamily="18" charset="0"/>
                <a:hlinkClick r:id="rId3"/>
              </a:rPr>
              <a:t>dlevinson@datarecognitioncorp.com</a:t>
            </a:r>
            <a:endParaRPr lang="en-US" altLang="en-US" sz="4000" dirty="0">
              <a:solidFill>
                <a:schemeClr val="tx1"/>
              </a:solidFill>
              <a:latin typeface="Arial" panose="020B0604020202020204" pitchFamily="34" charset="0"/>
            </a:endParaRPr>
          </a:p>
          <a:p>
            <a:r>
              <a:rPr lang="en-US" sz="2800" b="1" kern="0" dirty="0">
                <a:solidFill>
                  <a:srgbClr val="022F65"/>
                </a:solidFill>
                <a:latin typeface="Garamond" panose="02020404030301010803" pitchFamily="18" charset="0"/>
              </a:rPr>
              <a:t/>
            </a:r>
            <a:br>
              <a:rPr lang="en-US" sz="2800" b="1" kern="0" dirty="0">
                <a:solidFill>
                  <a:srgbClr val="022F65"/>
                </a:solidFill>
                <a:latin typeface="Garamond" panose="02020404030301010803" pitchFamily="18" charset="0"/>
              </a:rPr>
            </a:br>
            <a:endParaRPr lang="en-US" sz="2800" b="1" kern="0" dirty="0">
              <a:solidFill>
                <a:srgbClr val="022F65"/>
              </a:solidFill>
              <a:latin typeface="Garamond" panose="02020404030301010803" pitchFamily="18" charset="0"/>
            </a:endParaRPr>
          </a:p>
        </p:txBody>
      </p:sp>
    </p:spTree>
    <p:extLst>
      <p:ext uri="{BB962C8B-B14F-4D97-AF65-F5344CB8AC3E}">
        <p14:creationId xmlns:p14="http://schemas.microsoft.com/office/powerpoint/2010/main" val="88704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83181"/>
            <a:ext cx="6629400" cy="900824"/>
          </a:xfrm>
        </p:spPr>
        <p:txBody>
          <a:bodyPr/>
          <a:lstStyle/>
          <a:p>
            <a:r>
              <a:rPr lang="en-US" b="1" dirty="0"/>
              <a:t>TASC Content Frameworks</a:t>
            </a:r>
          </a:p>
        </p:txBody>
      </p:sp>
      <p:sp>
        <p:nvSpPr>
          <p:cNvPr id="3" name="Content Placeholder 2"/>
          <p:cNvSpPr>
            <a:spLocks noGrp="1"/>
          </p:cNvSpPr>
          <p:nvPr>
            <p:ph idx="1"/>
          </p:nvPr>
        </p:nvSpPr>
        <p:spPr>
          <a:xfrm>
            <a:off x="457200" y="1447800"/>
            <a:ext cx="8229600" cy="4678363"/>
          </a:xfrm>
        </p:spPr>
        <p:txBody>
          <a:bodyPr>
            <a:normAutofit fontScale="92500"/>
          </a:bodyPr>
          <a:lstStyle/>
          <a:p>
            <a:pPr>
              <a:defRPr/>
            </a:pPr>
            <a:r>
              <a:rPr lang="en-US" sz="2200" dirty="0"/>
              <a:t>English Language Arts</a:t>
            </a:r>
          </a:p>
          <a:p>
            <a:pPr lvl="1">
              <a:defRPr/>
            </a:pPr>
            <a:r>
              <a:rPr lang="en-US" sz="2200" dirty="0"/>
              <a:t>College and Career Readiness Standards for Adult Education</a:t>
            </a:r>
          </a:p>
          <a:p>
            <a:pPr marL="457200" lvl="1" indent="0">
              <a:buNone/>
              <a:defRPr/>
            </a:pPr>
            <a:endParaRPr lang="en-US" sz="2200" dirty="0"/>
          </a:p>
          <a:p>
            <a:pPr>
              <a:defRPr/>
            </a:pPr>
            <a:r>
              <a:rPr lang="en-US" sz="2200" dirty="0"/>
              <a:t>Mathematics</a:t>
            </a:r>
          </a:p>
          <a:p>
            <a:pPr lvl="1">
              <a:defRPr/>
            </a:pPr>
            <a:r>
              <a:rPr lang="en-US" sz="2200" dirty="0"/>
              <a:t>College and Career Readiness Standards for Adult Education</a:t>
            </a:r>
          </a:p>
          <a:p>
            <a:pPr>
              <a:defRPr/>
            </a:pPr>
            <a:endParaRPr lang="en-US" sz="2200" dirty="0"/>
          </a:p>
          <a:p>
            <a:pPr>
              <a:defRPr/>
            </a:pPr>
            <a:r>
              <a:rPr lang="en-US" sz="2200" dirty="0"/>
              <a:t>Science</a:t>
            </a:r>
          </a:p>
          <a:p>
            <a:pPr lvl="1">
              <a:defRPr/>
            </a:pPr>
            <a:r>
              <a:rPr lang="en-US" sz="2200" dirty="0"/>
              <a:t>Next Generation Science Standards</a:t>
            </a:r>
          </a:p>
          <a:p>
            <a:pPr>
              <a:defRPr/>
            </a:pPr>
            <a:endParaRPr lang="en-US" sz="2200" dirty="0"/>
          </a:p>
          <a:p>
            <a:pPr>
              <a:defRPr/>
            </a:pPr>
            <a:r>
              <a:rPr lang="en-US" sz="2200" dirty="0"/>
              <a:t>Social Studies</a:t>
            </a:r>
          </a:p>
          <a:p>
            <a:pPr lvl="1">
              <a:defRPr/>
            </a:pPr>
            <a:r>
              <a:rPr lang="en-US" sz="2200" dirty="0"/>
              <a:t>CTB Social Studies Standards are based on national frameworks in the areas of US history, world history, civics and government, and economics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036702"/>
            <a:ext cx="1371600" cy="745098"/>
          </a:xfrm>
          <a:prstGeom prst="rect">
            <a:avLst/>
          </a:prstGeom>
        </p:spPr>
      </p:pic>
    </p:spTree>
    <p:extLst>
      <p:ext uri="{BB962C8B-B14F-4D97-AF65-F5344CB8AC3E}">
        <p14:creationId xmlns:p14="http://schemas.microsoft.com/office/powerpoint/2010/main" val="3072129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229600" cy="5791200"/>
          </a:xfrm>
        </p:spPr>
        <p:txBody>
          <a:bodyPr>
            <a:normAutofit fontScale="32500" lnSpcReduction="20000"/>
          </a:bodyPr>
          <a:lstStyle/>
          <a:p>
            <a:pPr marL="0" indent="0">
              <a:lnSpc>
                <a:spcPct val="120000"/>
              </a:lnSpc>
              <a:buNone/>
              <a:defRPr/>
            </a:pPr>
            <a:r>
              <a:rPr lang="en-US" sz="4900" b="1" dirty="0">
                <a:solidFill>
                  <a:srgbClr val="C00000"/>
                </a:solidFill>
              </a:rPr>
              <a:t>Reading: </a:t>
            </a:r>
            <a:r>
              <a:rPr lang="en-US" sz="4900" dirty="0"/>
              <a:t>Assesses an examinee’s ability to understand the information presented in excerpts from newspapers, magazines, novels, short stories, poetry, drama, and business or legal text passages. Includes both literary and informational texts. </a:t>
            </a:r>
          </a:p>
          <a:p>
            <a:pPr>
              <a:lnSpc>
                <a:spcPct val="120000"/>
              </a:lnSpc>
              <a:defRPr/>
            </a:pPr>
            <a:endParaRPr lang="en-US" sz="2500" dirty="0"/>
          </a:p>
          <a:p>
            <a:pPr marL="0" indent="0">
              <a:lnSpc>
                <a:spcPct val="120000"/>
              </a:lnSpc>
              <a:buNone/>
            </a:pPr>
            <a:r>
              <a:rPr lang="en-US" sz="4900" b="1" dirty="0">
                <a:solidFill>
                  <a:srgbClr val="C00000"/>
                </a:solidFill>
              </a:rPr>
              <a:t>Writing:  </a:t>
            </a:r>
            <a:r>
              <a:rPr lang="en-US" sz="4900" b="1" dirty="0"/>
              <a:t>E</a:t>
            </a:r>
            <a:r>
              <a:rPr lang="en-US" sz="4900" dirty="0"/>
              <a:t>xaminees must identify errors and make corrections in sentence structure, usage, mechanics, and organization. Examinees will also write a text-based essay. </a:t>
            </a:r>
          </a:p>
          <a:p>
            <a:pPr marL="0" indent="0">
              <a:lnSpc>
                <a:spcPct val="120000"/>
              </a:lnSpc>
              <a:buNone/>
            </a:pPr>
            <a:endParaRPr lang="en-US" sz="2500" dirty="0"/>
          </a:p>
          <a:p>
            <a:pPr marL="0" indent="0">
              <a:lnSpc>
                <a:spcPct val="120000"/>
              </a:lnSpc>
              <a:buNone/>
            </a:pPr>
            <a:r>
              <a:rPr lang="en-US" sz="4900" b="1" dirty="0">
                <a:solidFill>
                  <a:srgbClr val="C00000"/>
                </a:solidFill>
              </a:rPr>
              <a:t>Mathematics</a:t>
            </a:r>
            <a:r>
              <a:rPr lang="en-US" sz="4900" dirty="0">
                <a:solidFill>
                  <a:srgbClr val="C00000"/>
                </a:solidFill>
              </a:rPr>
              <a:t>:  </a:t>
            </a:r>
            <a:r>
              <a:rPr lang="en-US" sz="4900" dirty="0"/>
              <a:t>Assesses quantity, algebra, functions, geometry, and statistics and probability. Most are word problems and involve real-life situations or ask examinees to interpret information presented in diagrams, charts, graphs, and tables. Examinees are given a page of Mathematic formulas to use during the test.</a:t>
            </a:r>
          </a:p>
          <a:p>
            <a:pPr marL="0" indent="0">
              <a:lnSpc>
                <a:spcPct val="120000"/>
              </a:lnSpc>
              <a:buNone/>
            </a:pPr>
            <a:endParaRPr lang="en-US" sz="2500" dirty="0"/>
          </a:p>
          <a:p>
            <a:pPr marL="0" indent="0">
              <a:lnSpc>
                <a:spcPct val="120000"/>
              </a:lnSpc>
              <a:buNone/>
            </a:pPr>
            <a:r>
              <a:rPr lang="en-US" sz="4900" b="1" dirty="0">
                <a:solidFill>
                  <a:srgbClr val="C00000"/>
                </a:solidFill>
              </a:rPr>
              <a:t>Science</a:t>
            </a:r>
            <a:r>
              <a:rPr lang="en-US" sz="4900" dirty="0">
                <a:solidFill>
                  <a:srgbClr val="C00000"/>
                </a:solidFill>
              </a:rPr>
              <a:t>: </a:t>
            </a:r>
            <a:r>
              <a:rPr lang="en-US" sz="4900" dirty="0"/>
              <a:t>Assesses Physical Science, Life Science, and Earth and Space Science. Each discipline is subdivided into several core ideas, which each containing multiple performance expectations. Each test items assess one performance expectations. Items may require recalling knowledge, applying knowledge and skills or reasoning.</a:t>
            </a:r>
          </a:p>
          <a:p>
            <a:pPr marL="0" indent="0">
              <a:lnSpc>
                <a:spcPct val="120000"/>
              </a:lnSpc>
              <a:buNone/>
            </a:pPr>
            <a:endParaRPr lang="en-US" sz="2500" b="1" dirty="0"/>
          </a:p>
          <a:p>
            <a:pPr marL="0" indent="0">
              <a:lnSpc>
                <a:spcPct val="120000"/>
              </a:lnSpc>
              <a:buNone/>
              <a:defRPr/>
            </a:pPr>
            <a:r>
              <a:rPr lang="en-US" sz="4900" b="1" dirty="0">
                <a:solidFill>
                  <a:srgbClr val="C00000"/>
                </a:solidFill>
              </a:rPr>
              <a:t>Social Studies:  </a:t>
            </a:r>
            <a:r>
              <a:rPr lang="en-US" sz="4900" dirty="0"/>
              <a:t>Examinees answer questions on history, economics, geography, civics, and government. The Social Studies test gauges examinees’ understanding of the basic principles in each of those areas. 	</a:t>
            </a:r>
          </a:p>
        </p:txBody>
      </p:sp>
      <p:sp>
        <p:nvSpPr>
          <p:cNvPr id="5" name="Title 1"/>
          <p:cNvSpPr txBox="1">
            <a:spLocks/>
          </p:cNvSpPr>
          <p:nvPr/>
        </p:nvSpPr>
        <p:spPr>
          <a:xfrm>
            <a:off x="-533400" y="381000"/>
            <a:ext cx="7391400" cy="990600"/>
          </a:xfrm>
          <a:prstGeom prst="rect">
            <a:avLst/>
          </a:prstGeom>
        </p:spPr>
        <p:txBody>
          <a:bodyPr>
            <a:noAutofit/>
          </a:bodyPr>
          <a:lstStyle>
            <a:lvl1pPr algn="l" defTabSz="914400" rtl="0" eaLnBrk="1" latinLnBrk="0" hangingPunct="1">
              <a:spcBef>
                <a:spcPct val="0"/>
              </a:spcBef>
              <a:buNone/>
              <a:defRPr sz="2800" kern="1200">
                <a:solidFill>
                  <a:srgbClr val="C00000"/>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500" b="1" i="0" u="none" strike="noStrike" kern="1200" cap="none" spc="0" normalizeH="0" baseline="0" noProof="0" dirty="0">
                <a:ln>
                  <a:noFill/>
                </a:ln>
                <a:solidFill>
                  <a:srgbClr val="C00000"/>
                </a:solidFill>
                <a:effectLst/>
                <a:uLnTx/>
                <a:uFillTx/>
                <a:latin typeface="+mj-lt"/>
                <a:ea typeface="+mj-ea"/>
                <a:cs typeface="+mj-cs"/>
              </a:rPr>
              <a:t>                 </a:t>
            </a:r>
            <a:r>
              <a:rPr kumimoji="0" lang="en-US" sz="3200" b="1" i="0" u="none" strike="noStrike" kern="1200" cap="none" spc="0" normalizeH="0" baseline="0" noProof="0" dirty="0">
                <a:ln>
                  <a:noFill/>
                </a:ln>
                <a:solidFill>
                  <a:srgbClr val="022F65"/>
                </a:solidFill>
                <a:effectLst/>
                <a:uLnTx/>
                <a:uFillTx/>
                <a:latin typeface="Garamond"/>
                <a:ea typeface="+mj-ea"/>
                <a:cs typeface="Garamond"/>
              </a:rPr>
              <a:t>TASC Test Content Overview</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036702"/>
            <a:ext cx="1371600" cy="745098"/>
          </a:xfrm>
          <a:prstGeom prst="rect">
            <a:avLst/>
          </a:prstGeom>
        </p:spPr>
      </p:pic>
    </p:spTree>
    <p:extLst>
      <p:ext uri="{BB962C8B-B14F-4D97-AF65-F5344CB8AC3E}">
        <p14:creationId xmlns:p14="http://schemas.microsoft.com/office/powerpoint/2010/main" val="3311095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33400" y="1905000"/>
          <a:ext cx="7772400" cy="3134360"/>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gridCol w="1554480">
                  <a:extLst>
                    <a:ext uri="{9D8B030D-6E8A-4147-A177-3AD203B41FA5}">
                      <a16:colId xmlns:a16="http://schemas.microsoft.com/office/drawing/2014/main" val="20003"/>
                    </a:ext>
                  </a:extLst>
                </a:gridCol>
                <a:gridCol w="1554480">
                  <a:extLst>
                    <a:ext uri="{9D8B030D-6E8A-4147-A177-3AD203B41FA5}">
                      <a16:colId xmlns:a16="http://schemas.microsoft.com/office/drawing/2014/main" val="20004"/>
                    </a:ext>
                  </a:extLst>
                </a:gridCol>
              </a:tblGrid>
              <a:tr h="370840">
                <a:tc>
                  <a:txBody>
                    <a:bodyPr/>
                    <a:lstStyle/>
                    <a:p>
                      <a:r>
                        <a:rPr lang="en-US" dirty="0"/>
                        <a:t>Subtest</a:t>
                      </a:r>
                    </a:p>
                  </a:txBody>
                  <a:tcPr/>
                </a:tc>
                <a:tc>
                  <a:txBody>
                    <a:bodyPr/>
                    <a:lstStyle/>
                    <a:p>
                      <a:r>
                        <a:rPr lang="en-US" dirty="0"/>
                        <a:t>DOK 1</a:t>
                      </a:r>
                    </a:p>
                  </a:txBody>
                  <a:tcPr/>
                </a:tc>
                <a:tc>
                  <a:txBody>
                    <a:bodyPr/>
                    <a:lstStyle/>
                    <a:p>
                      <a:r>
                        <a:rPr lang="en-US" dirty="0"/>
                        <a:t>DOK 2</a:t>
                      </a:r>
                    </a:p>
                  </a:txBody>
                  <a:tcPr/>
                </a:tc>
                <a:tc>
                  <a:txBody>
                    <a:bodyPr/>
                    <a:lstStyle/>
                    <a:p>
                      <a:r>
                        <a:rPr lang="en-US" dirty="0"/>
                        <a:t>DOK 3</a:t>
                      </a:r>
                    </a:p>
                  </a:txBody>
                  <a:tcPr/>
                </a:tc>
                <a:tc>
                  <a:txBody>
                    <a:bodyPr/>
                    <a:lstStyle/>
                    <a:p>
                      <a:r>
                        <a:rPr lang="en-US" dirty="0"/>
                        <a:t>DOK 4</a:t>
                      </a:r>
                    </a:p>
                  </a:txBody>
                  <a:tcPr/>
                </a:tc>
                <a:extLst>
                  <a:ext uri="{0D108BD9-81ED-4DB2-BD59-A6C34878D82A}">
                    <a16:rowId xmlns:a16="http://schemas.microsoft.com/office/drawing/2014/main" val="10000"/>
                  </a:ext>
                </a:extLst>
              </a:tr>
              <a:tr h="370840">
                <a:tc>
                  <a:txBody>
                    <a:bodyPr/>
                    <a:lstStyle/>
                    <a:p>
                      <a:r>
                        <a:rPr lang="en-US" dirty="0"/>
                        <a:t>Reading</a:t>
                      </a:r>
                    </a:p>
                  </a:txBody>
                  <a:tcPr/>
                </a:tc>
                <a:tc>
                  <a:txBody>
                    <a:bodyPr/>
                    <a:lstStyle/>
                    <a:p>
                      <a:r>
                        <a:rPr lang="en-US" dirty="0"/>
                        <a:t>10%</a:t>
                      </a:r>
                    </a:p>
                  </a:txBody>
                  <a:tcPr/>
                </a:tc>
                <a:tc>
                  <a:txBody>
                    <a:bodyPr/>
                    <a:lstStyle/>
                    <a:p>
                      <a:r>
                        <a:rPr lang="en-US" dirty="0"/>
                        <a:t>65%</a:t>
                      </a:r>
                    </a:p>
                  </a:txBody>
                  <a:tcPr/>
                </a:tc>
                <a:tc>
                  <a:txBody>
                    <a:bodyPr/>
                    <a:lstStyle/>
                    <a:p>
                      <a:r>
                        <a:rPr lang="en-US" dirty="0"/>
                        <a:t>25%</a:t>
                      </a:r>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Writing</a:t>
                      </a:r>
                    </a:p>
                  </a:txBody>
                  <a:tcPr/>
                </a:tc>
                <a:tc>
                  <a:txBody>
                    <a:bodyPr/>
                    <a:lstStyle/>
                    <a:p>
                      <a:r>
                        <a:rPr lang="en-US" dirty="0"/>
                        <a:t>10-15%</a:t>
                      </a:r>
                    </a:p>
                  </a:txBody>
                  <a:tcPr/>
                </a:tc>
                <a:tc>
                  <a:txBody>
                    <a:bodyPr/>
                    <a:lstStyle/>
                    <a:p>
                      <a:r>
                        <a:rPr lang="en-US" dirty="0"/>
                        <a:t>65-70%</a:t>
                      </a:r>
                    </a:p>
                  </a:txBody>
                  <a:tcPr/>
                </a:tc>
                <a:tc>
                  <a:txBody>
                    <a:bodyPr/>
                    <a:lstStyle/>
                    <a:p>
                      <a:r>
                        <a:rPr lang="en-US" dirty="0"/>
                        <a:t>20%</a:t>
                      </a:r>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Writing Essay</a:t>
                      </a: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r>
                        <a:rPr lang="en-US" dirty="0"/>
                        <a:t>100%</a:t>
                      </a:r>
                    </a:p>
                  </a:txBody>
                  <a:tcPr/>
                </a:tc>
                <a:extLst>
                  <a:ext uri="{0D108BD9-81ED-4DB2-BD59-A6C34878D82A}">
                    <a16:rowId xmlns:a16="http://schemas.microsoft.com/office/drawing/2014/main" val="10003"/>
                  </a:ext>
                </a:extLst>
              </a:tr>
              <a:tr h="370840">
                <a:tc>
                  <a:txBody>
                    <a:bodyPr/>
                    <a:lstStyle/>
                    <a:p>
                      <a:r>
                        <a:rPr lang="en-US" dirty="0"/>
                        <a:t>Mathematics</a:t>
                      </a:r>
                    </a:p>
                  </a:txBody>
                  <a:tcPr/>
                </a:tc>
                <a:tc>
                  <a:txBody>
                    <a:bodyPr/>
                    <a:lstStyle/>
                    <a:p>
                      <a:r>
                        <a:rPr lang="en-US" dirty="0"/>
                        <a:t>10-20%</a:t>
                      </a:r>
                    </a:p>
                  </a:txBody>
                  <a:tcPr/>
                </a:tc>
                <a:tc>
                  <a:txBody>
                    <a:bodyPr/>
                    <a:lstStyle/>
                    <a:p>
                      <a:r>
                        <a:rPr lang="en-US" dirty="0"/>
                        <a:t>55-75%</a:t>
                      </a:r>
                    </a:p>
                  </a:txBody>
                  <a:tcPr/>
                </a:tc>
                <a:tc>
                  <a:txBody>
                    <a:bodyPr/>
                    <a:lstStyle/>
                    <a:p>
                      <a:r>
                        <a:rPr lang="en-US" dirty="0"/>
                        <a:t>20-30%</a:t>
                      </a:r>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a:t>Science</a:t>
                      </a:r>
                    </a:p>
                  </a:txBody>
                  <a:tcPr/>
                </a:tc>
                <a:tc>
                  <a:txBody>
                    <a:bodyPr/>
                    <a:lstStyle/>
                    <a:p>
                      <a:pPr algn="l" rtl="0" fontAlgn="ctr"/>
                      <a:r>
                        <a:rPr lang="en-US" sz="1800" b="0" i="0" u="none" strike="noStrike" dirty="0">
                          <a:solidFill>
                            <a:schemeClr val="tx1"/>
                          </a:solidFill>
                          <a:effectLst/>
                          <a:latin typeface="+mn-lt"/>
                        </a:rPr>
                        <a:t> 15-20%</a:t>
                      </a:r>
                    </a:p>
                  </a:txBody>
                  <a:tcPr marL="9525" marR="9525" marT="9525" marB="0" anchor="ctr"/>
                </a:tc>
                <a:tc>
                  <a:txBody>
                    <a:bodyPr/>
                    <a:lstStyle/>
                    <a:p>
                      <a:pPr algn="l" rtl="0" fontAlgn="b"/>
                      <a:r>
                        <a:rPr lang="en-US" sz="1800" b="0" i="0" u="none" strike="noStrike" dirty="0">
                          <a:solidFill>
                            <a:schemeClr val="tx1"/>
                          </a:solidFill>
                          <a:effectLst/>
                          <a:latin typeface="+mn-lt"/>
                        </a:rPr>
                        <a:t> 65-70%</a:t>
                      </a:r>
                    </a:p>
                  </a:txBody>
                  <a:tcPr marL="9525" marR="9525" marT="9525" marB="0" anchor="ctr"/>
                </a:tc>
                <a:tc>
                  <a:txBody>
                    <a:bodyPr/>
                    <a:lstStyle/>
                    <a:p>
                      <a:pPr algn="l" rtl="0" fontAlgn="ctr"/>
                      <a:r>
                        <a:rPr lang="en-US" sz="1800" b="0" i="0" u="none" strike="noStrike" dirty="0">
                          <a:solidFill>
                            <a:schemeClr val="tx1"/>
                          </a:solidFill>
                          <a:effectLst/>
                          <a:latin typeface="+mn-lt"/>
                        </a:rPr>
                        <a:t> 15-20%</a:t>
                      </a:r>
                    </a:p>
                  </a:txBody>
                  <a:tcPr marL="9525" marR="9525" marT="9525" marB="0" anchor="ct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a:t>Social</a:t>
                      </a:r>
                      <a:r>
                        <a:rPr lang="en-US" baseline="0" dirty="0"/>
                        <a:t> Studies</a:t>
                      </a:r>
                      <a:endParaRPr lang="en-US" dirty="0"/>
                    </a:p>
                  </a:txBody>
                  <a:tcPr/>
                </a:tc>
                <a:tc>
                  <a:txBody>
                    <a:bodyPr/>
                    <a:lstStyle/>
                    <a:p>
                      <a:r>
                        <a:rPr lang="en-US" dirty="0"/>
                        <a:t>8%</a:t>
                      </a:r>
                    </a:p>
                  </a:txBody>
                  <a:tcPr/>
                </a:tc>
                <a:tc>
                  <a:txBody>
                    <a:bodyPr/>
                    <a:lstStyle/>
                    <a:p>
                      <a:r>
                        <a:rPr lang="en-US" dirty="0"/>
                        <a:t>72%</a:t>
                      </a:r>
                    </a:p>
                  </a:txBody>
                  <a:tcPr/>
                </a:tc>
                <a:tc>
                  <a:txBody>
                    <a:bodyPr/>
                    <a:lstStyle/>
                    <a:p>
                      <a:r>
                        <a:rPr lang="en-US" dirty="0"/>
                        <a:t>20%</a:t>
                      </a:r>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3" name="Title 1"/>
          <p:cNvSpPr txBox="1">
            <a:spLocks/>
          </p:cNvSpPr>
          <p:nvPr/>
        </p:nvSpPr>
        <p:spPr>
          <a:xfrm>
            <a:off x="-1752600" y="457200"/>
            <a:ext cx="9144000" cy="990600"/>
          </a:xfrm>
          <a:prstGeom prst="rect">
            <a:avLst/>
          </a:prstGeom>
        </p:spPr>
        <p:txBody>
          <a:bodyPr>
            <a:normAutofit fontScale="92500"/>
          </a:bodyPr>
          <a:lstStyle>
            <a:lvl1pPr algn="l" defTabSz="914400" rtl="0" eaLnBrk="1" latinLnBrk="0" hangingPunct="1">
              <a:spcBef>
                <a:spcPct val="0"/>
              </a:spcBef>
              <a:buNone/>
              <a:defRPr sz="2800" kern="1200">
                <a:solidFill>
                  <a:srgbClr val="C00000"/>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a:ln>
                  <a:noFill/>
                </a:ln>
                <a:solidFill>
                  <a:srgbClr val="C00000"/>
                </a:solidFill>
                <a:effectLst/>
                <a:uLnTx/>
                <a:uFillTx/>
                <a:latin typeface="+mj-lt"/>
                <a:ea typeface="+mj-ea"/>
                <a:cs typeface="+mj-cs"/>
              </a:rPr>
              <a:t>                   </a:t>
            </a:r>
            <a:r>
              <a:rPr kumimoji="0" lang="en-US" sz="3500" b="1" i="0" u="none" strike="noStrike" kern="1200" cap="none" spc="0" normalizeH="0" baseline="0" noProof="0" dirty="0">
                <a:ln>
                  <a:noFill/>
                </a:ln>
                <a:solidFill>
                  <a:srgbClr val="022F65"/>
                </a:solidFill>
                <a:effectLst/>
                <a:uLnTx/>
                <a:uFillTx/>
                <a:latin typeface="Garamond"/>
                <a:ea typeface="+mj-ea"/>
                <a:cs typeface="Garamond"/>
              </a:rPr>
              <a:t>TASC GHI DOK Item Distribution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036702"/>
            <a:ext cx="1371600" cy="745098"/>
          </a:xfrm>
          <a:prstGeom prst="rect">
            <a:avLst/>
          </a:prstGeom>
        </p:spPr>
      </p:pic>
    </p:spTree>
    <p:extLst>
      <p:ext uri="{BB962C8B-B14F-4D97-AF65-F5344CB8AC3E}">
        <p14:creationId xmlns:p14="http://schemas.microsoft.com/office/powerpoint/2010/main" val="2919377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16638</TotalTime>
  <Words>2702</Words>
  <Application>Microsoft Office PowerPoint</Application>
  <PresentationFormat>On-screen Show (4:3)</PresentationFormat>
  <Paragraphs>565</Paragraphs>
  <Slides>65</Slides>
  <Notes>51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65</vt:i4>
      </vt:variant>
    </vt:vector>
  </HeadingPairs>
  <TitlesOfParts>
    <vt:vector size="78" baseType="lpstr">
      <vt:lpstr>ＭＳ Ｐゴシック</vt:lpstr>
      <vt:lpstr>Abadi MT Condensed</vt:lpstr>
      <vt:lpstr>Arial</vt:lpstr>
      <vt:lpstr>Arial Narrow</vt:lpstr>
      <vt:lpstr>ArumSans Regular</vt:lpstr>
      <vt:lpstr>Calibri</vt:lpstr>
      <vt:lpstr>Garamond</vt:lpstr>
      <vt:lpstr>Times New Roman</vt:lpstr>
      <vt:lpstr>Tw Cen MT</vt:lpstr>
      <vt:lpstr>Wingdings</vt:lpstr>
      <vt:lpstr>Office Theme</vt:lpstr>
      <vt:lpstr>1_Custom Design</vt:lpstr>
      <vt:lpstr>2_Custom Design</vt:lpstr>
      <vt:lpstr>PowerPoint Presentation</vt:lpstr>
      <vt:lpstr>Data Recognition Corp.</vt:lpstr>
      <vt:lpstr>DRC/CTB History  in Adult Education Assessment</vt:lpstr>
      <vt:lpstr>PowerPoint Presentation</vt:lpstr>
      <vt:lpstr>The TASC Test Format, Design, Item Types</vt:lpstr>
      <vt:lpstr>     TASC Test Overview</vt:lpstr>
      <vt:lpstr>TASC Content Frameworks</vt:lpstr>
      <vt:lpstr>PowerPoint Presentation</vt:lpstr>
      <vt:lpstr>PowerPoint Presentation</vt:lpstr>
      <vt:lpstr>PowerPoint Presentation</vt:lpstr>
      <vt:lpstr>PowerPoint Presentation</vt:lpstr>
      <vt:lpstr>PowerPoint Presentation</vt:lpstr>
      <vt:lpstr>TASC Cut Scores</vt:lpstr>
      <vt:lpstr>TASC JKL Release</vt:lpstr>
      <vt:lpstr>What’s New for Forms JKL?</vt:lpstr>
      <vt:lpstr>Receiving Results</vt:lpstr>
      <vt:lpstr>   TASC Test Readiness Assessment</vt:lpstr>
      <vt:lpstr>TASC Test Fee Structure</vt:lpstr>
      <vt:lpstr>ORSS Online Registration and Scheduling System</vt:lpstr>
      <vt:lpstr>                        ORSS</vt:lpstr>
      <vt:lpstr>INSIGHT Online Assessment System </vt:lpstr>
      <vt:lpstr>Test Center Resources</vt:lpstr>
      <vt:lpstr>TASC Candidate Report</vt:lpstr>
      <vt:lpstr>Candidate Report</vt:lpstr>
      <vt:lpstr>Student Roster Report</vt:lpstr>
      <vt:lpstr>Percentage of Student Scores</vt:lpstr>
      <vt:lpstr>Summary Data Dashboard</vt:lpstr>
      <vt:lpstr>                       Support for Test Centers</vt:lpstr>
      <vt:lpstr>Support for Test Centers </vt:lpstr>
      <vt:lpstr>PowerPoint Presentation</vt:lpstr>
      <vt:lpstr>A New TABE for a New Era  </vt:lpstr>
      <vt:lpstr>TABE Current Status</vt:lpstr>
      <vt:lpstr>NRS Changes</vt:lpstr>
      <vt:lpstr>NRS Changes</vt:lpstr>
      <vt:lpstr>TABE 11&amp;12 Overview</vt:lpstr>
      <vt:lpstr>Transition from TABE 9&amp;10 to  TABE 11&amp;12</vt:lpstr>
      <vt:lpstr>TABE 11&amp;12: Item Types and Testing Time</vt:lpstr>
      <vt:lpstr>TABE 11&amp;12: Objectives by Level</vt:lpstr>
      <vt:lpstr>TABE 11&amp;12: Level L</vt:lpstr>
      <vt:lpstr>TABE 11&amp;12: Levels E/M/D/A Reading </vt:lpstr>
      <vt:lpstr>TABE 11&amp;12: Levels E/M/D/A Mathematics </vt:lpstr>
      <vt:lpstr>TABE 11&amp;12: Levels E/M/D/A Language </vt:lpstr>
      <vt:lpstr>PowerPoint Presentation</vt:lpstr>
      <vt:lpstr>Examinee Access</vt:lpstr>
      <vt:lpstr>Login Screen</vt:lpstr>
      <vt:lpstr>Examinee Confirmation</vt:lpstr>
      <vt:lpstr>Testing Interface</vt:lpstr>
      <vt:lpstr>Technology-Enhanced Items</vt:lpstr>
      <vt:lpstr>Technology-Enhanced Items</vt:lpstr>
      <vt:lpstr>Technology-Enhanced Items</vt:lpstr>
      <vt:lpstr>Student Tools</vt:lpstr>
      <vt:lpstr>Student Tools (continued)</vt:lpstr>
      <vt:lpstr>Student Tools: Highlighter, Cross Off, and Sticky Note</vt:lpstr>
      <vt:lpstr>Magnifier</vt:lpstr>
      <vt:lpstr>Scientific Calculator</vt:lpstr>
      <vt:lpstr>Color Choices (Overlays)</vt:lpstr>
      <vt:lpstr>Contrasting Colors (Font and Background Color Combinations)</vt:lpstr>
      <vt:lpstr>Reverse Contrast</vt:lpstr>
      <vt:lpstr>Masking</vt:lpstr>
      <vt:lpstr>Text-to-Speech Audio</vt:lpstr>
      <vt:lpstr>Context-Sensitive Help Screens</vt:lpstr>
      <vt:lpstr>Discussion Topics</vt:lpstr>
      <vt:lpstr>PowerPoint Presentation</vt:lpstr>
      <vt:lpstr>TABE 11&amp;12 Resources</vt:lpstr>
      <vt:lpstr>PowerPoint Presentation</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Wright, Chasity</dc:creator>
  <cp:lastModifiedBy>Judy Walker</cp:lastModifiedBy>
  <cp:revision>207</cp:revision>
  <cp:lastPrinted>2016-07-18T17:33:22Z</cp:lastPrinted>
  <dcterms:modified xsi:type="dcterms:W3CDTF">2017-11-10T16:08:24Z</dcterms:modified>
</cp:coreProperties>
</file>