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4167" r:id="rId1"/>
  </p:sldMasterIdLst>
  <p:notesMasterIdLst>
    <p:notesMasterId r:id="rId13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4"/>
    </p:embeddedFont>
    <p:embeddedFont>
      <p:font typeface="Comic Sans MS" panose="030F0702030302020204" pitchFamily="66" charset="0"/>
      <p:regular r:id="rId15"/>
      <p:bold r:id="rId16"/>
    </p:embeddedFont>
    <p:embeddedFont>
      <p:font typeface="Candara" panose="020E0502030303020204" pitchFamily="34" charset="0"/>
      <p:regular r:id="rId17"/>
      <p:bold r:id="rId18"/>
      <p:italic r:id="rId19"/>
      <p:boldItalic r:id="rId20"/>
    </p:embeddedFont>
    <p:embeddedFont>
      <p:font typeface="Aparajita" panose="020B0604020202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42" d="100"/>
          <a:sy n="142" d="100"/>
        </p:scale>
        <p:origin x="1146" y="6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068276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1" y="1054516"/>
            <a:ext cx="6172199" cy="1688684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929398"/>
            <a:ext cx="6172200" cy="84250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165860"/>
            <a:ext cx="4222308" cy="29146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165860"/>
            <a:ext cx="2075688" cy="2914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165860"/>
            <a:ext cx="4224528" cy="291465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159002"/>
            <a:ext cx="4224528" cy="2914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104138"/>
            <a:ext cx="6172200" cy="1597914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914650"/>
            <a:ext cx="6172200" cy="6858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7" y="457200"/>
            <a:ext cx="3616325" cy="80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436894"/>
            <a:ext cx="3646966" cy="21610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5" y="1436911"/>
            <a:ext cx="3639311" cy="21610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4767263"/>
            <a:ext cx="5102352" cy="27384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457201"/>
            <a:ext cx="3615734" cy="8000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437085"/>
            <a:ext cx="3638550" cy="484584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45508"/>
            <a:ext cx="3638550" cy="21621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6" y="1437085"/>
            <a:ext cx="3660775" cy="484584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145507"/>
            <a:ext cx="3651250" cy="21621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4767263"/>
            <a:ext cx="5102352" cy="27384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163658"/>
            <a:ext cx="1828800" cy="273844"/>
          </a:xfr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1" y="1440657"/>
            <a:ext cx="3654425" cy="21669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7" y="454819"/>
            <a:ext cx="3629025" cy="78105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40657"/>
            <a:ext cx="3629025" cy="135969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4767263"/>
            <a:ext cx="5102352" cy="27384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450056"/>
            <a:ext cx="2074862" cy="14859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3" y="1238250"/>
            <a:ext cx="5627687" cy="31655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460773"/>
            <a:ext cx="3741738" cy="6822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4767263"/>
            <a:ext cx="5102352" cy="27384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165860"/>
            <a:ext cx="2073348" cy="1484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160277"/>
            <a:ext cx="4222308" cy="2914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42101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4767263"/>
            <a:ext cx="5102352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4767263"/>
            <a:ext cx="1137684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  <p:sldLayoutId id="2147484179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aryngoven@gmail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wmf"/><Relationship Id="rId4" Type="http://schemas.openxmlformats.org/officeDocument/2006/relationships/hyperlink" Target="mailto:patrick.brown@okemosk12.ne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1905000" y="1504950"/>
            <a:ext cx="6172199" cy="168868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Family Literacy Night 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228600" y="4019550"/>
            <a:ext cx="6172200" cy="84250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MACAE Conference 2016 </a:t>
            </a:r>
          </a:p>
          <a:p>
            <a:pPr lvl="0">
              <a:spcBef>
                <a:spcPts val="0"/>
              </a:spcBef>
              <a:buNone/>
            </a:pPr>
            <a:r>
              <a:rPr lang="en" dirty="0" smtClean="0"/>
              <a:t>A</a:t>
            </a:r>
            <a:r>
              <a:rPr lang="en" dirty="0"/>
              <a:t>+ English Language School </a:t>
            </a:r>
          </a:p>
        </p:txBody>
      </p:sp>
      <p:pic>
        <p:nvPicPr>
          <p:cNvPr id="2050" name="Picture 2" descr="C:\Users\gsaunders\Downloads\20161011_0945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41"/>
          <a:stretch/>
        </p:blipFill>
        <p:spPr bwMode="auto">
          <a:xfrm>
            <a:off x="5715000" y="57150"/>
            <a:ext cx="3281619" cy="20811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saunders\AppData\Local\Microsoft\Windows\Temporary Internet Files\Content.IE5\2G6O9RKY\5uYCehMq_I6HonYwfqJhzXRfeos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42970"/>
            <a:ext cx="2841936" cy="148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scontent-ord1-1.xx.fbcdn.net/v/t1.0-9/13118898_780557872046303_3624394414284590314_n.jpg?oh=1a9f7f7a644fd641485d1d1a533f9920&amp;oe=5865FD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8150"/>
            <a:ext cx="1658493" cy="294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Wrap-Up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1)How </a:t>
            </a:r>
            <a:r>
              <a:rPr lang="en" dirty="0"/>
              <a:t>might I use some of these resources in my program? </a:t>
            </a:r>
            <a:endParaRPr lang="en" dirty="0" smtClean="0"/>
          </a:p>
          <a:p>
            <a:pPr lvl="0">
              <a:spcBef>
                <a:spcPts val="0"/>
              </a:spcBef>
              <a:buNone/>
            </a:pPr>
            <a:endParaRPr lang="en" dirty="0"/>
          </a:p>
          <a:p>
            <a:pPr lvl="0">
              <a:spcBef>
                <a:spcPts val="0"/>
              </a:spcBef>
              <a:buNone/>
            </a:pPr>
            <a:r>
              <a:rPr lang="en" dirty="0" smtClean="0"/>
              <a:t>2)What </a:t>
            </a:r>
            <a:r>
              <a:rPr lang="en" dirty="0"/>
              <a:t>is </a:t>
            </a:r>
            <a:r>
              <a:rPr lang="en" dirty="0" smtClean="0"/>
              <a:t>the </a:t>
            </a:r>
            <a:r>
              <a:rPr lang="en" dirty="0"/>
              <a:t>first step in my action plan to start the planning process?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5122" name="Picture 2" descr="https://scontent-ord1-1.xx.fbcdn.net/v/t1.0-9/13524579_809305449171545_7409557681659086452_n.jpg?oh=c2b2450bdee5ded7d5e049256e5a31a9&amp;oe=586AB9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95550"/>
            <a:ext cx="4083759" cy="229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Contact Information 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26625" y="1017725"/>
            <a:ext cx="3572100" cy="332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lang="en" dirty="0" smtClean="0"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en" dirty="0" smtClean="0">
                <a:latin typeface="Arial"/>
                <a:ea typeface="Arial"/>
                <a:cs typeface="Arial"/>
                <a:sym typeface="Arial"/>
              </a:rPr>
              <a:t>Karyn </a:t>
            </a:r>
            <a:r>
              <a:rPr lang="en" dirty="0">
                <a:latin typeface="Arial"/>
                <a:ea typeface="Arial"/>
                <a:cs typeface="Arial"/>
                <a:sym typeface="Arial"/>
              </a:rPr>
              <a:t>Goven </a:t>
            </a:r>
          </a:p>
          <a:p>
            <a:pPr lvl="0">
              <a:spcBef>
                <a:spcPts val="0"/>
              </a:spcBef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Director </a:t>
            </a:r>
          </a:p>
          <a:p>
            <a:pPr lvl="0">
              <a:spcBef>
                <a:spcPts val="0"/>
              </a:spcBef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A+ English Language School </a:t>
            </a:r>
          </a:p>
          <a:p>
            <a:pPr lvl="0">
              <a:spcBef>
                <a:spcPts val="0"/>
              </a:spcBef>
              <a:buNone/>
            </a:pPr>
            <a:r>
              <a:rPr lang="en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karyngoven@gmail.com</a:t>
            </a:r>
            <a:r>
              <a:rPr lang="en" dirty="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0" name="Shape 120"/>
          <p:cNvSpPr txBox="1"/>
          <p:nvPr/>
        </p:nvSpPr>
        <p:spPr>
          <a:xfrm>
            <a:off x="5029200" y="1276350"/>
            <a:ext cx="3634500" cy="1522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sz="18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Patrick </a:t>
            </a:r>
            <a:r>
              <a:rPr lang="en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Brown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en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Specialist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English Language School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patrick.brown@okemosk12.net</a:t>
            </a:r>
            <a:r>
              <a:rPr lang="en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" sz="1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84396" y="2957400"/>
            <a:ext cx="1972350" cy="1819981"/>
            <a:chOff x="3032" y="682"/>
            <a:chExt cx="4814" cy="4863"/>
          </a:xfrm>
        </p:grpSpPr>
        <p:sp>
          <p:nvSpPr>
            <p:cNvPr id="3" name="WordArt 3"/>
            <p:cNvSpPr>
              <a:spLocks noChangeArrowheads="1" noChangeShapeType="1" noTextEdit="1"/>
            </p:cNvSpPr>
            <p:nvPr/>
          </p:nvSpPr>
          <p:spPr bwMode="auto">
            <a:xfrm rot="299240">
              <a:off x="3069" y="682"/>
              <a:ext cx="4739" cy="486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ArchUp">
                <a:avLst>
                  <a:gd name="adj" fmla="val 10665964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28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Comic Sans MS"/>
                </a:rPr>
                <a:t>A+ English Language School    </a:t>
              </a:r>
              <a:endParaRPr lang="en-US" sz="2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Comic Sans MS"/>
              </a:endParaRPr>
            </a:p>
          </p:txBody>
        </p:sp>
        <p:sp>
          <p:nvSpPr>
            <p:cNvPr id="4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032" y="1190"/>
              <a:ext cx="4814" cy="428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ArchDown">
                <a:avLst>
                  <a:gd name="adj" fmla="val 1307668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28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Comic Sans MS"/>
                </a:rPr>
                <a:t>Okemos Public Schools</a:t>
              </a:r>
              <a:endParaRPr lang="en-US" sz="2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Comic Sans MS"/>
              </a:endParaRPr>
            </a:p>
          </p:txBody>
        </p:sp>
      </p:grpSp>
      <p:pic>
        <p:nvPicPr>
          <p:cNvPr id="8" name="Picture 7" descr="C:\Documents and Settings\gsaunders\Local Settings\Temporary Internet Files\Content.IE5\Q6UP1NKM\dglxasset[2].aspx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027510">
            <a:off x="3873823" y="3229069"/>
            <a:ext cx="593084" cy="112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we wanted a Family Literacy Night: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45297"/>
            <a:ext cx="8229600" cy="348385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Conduct parent surveys during registration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2015-16: 50</a:t>
            </a:r>
            <a:r>
              <a:rPr lang="en-US" dirty="0"/>
              <a:t>% of our </a:t>
            </a:r>
            <a:r>
              <a:rPr lang="en-US" dirty="0" smtClean="0"/>
              <a:t>students </a:t>
            </a:r>
            <a:r>
              <a:rPr lang="en-US" dirty="0"/>
              <a:t>with children and </a:t>
            </a:r>
            <a:r>
              <a:rPr lang="en-US" dirty="0" smtClean="0"/>
              <a:t>that number </a:t>
            </a:r>
            <a:r>
              <a:rPr lang="en-US" dirty="0"/>
              <a:t>is </a:t>
            </a:r>
            <a:r>
              <a:rPr lang="en-US" dirty="0" smtClean="0"/>
              <a:t>growing.</a:t>
            </a:r>
          </a:p>
          <a:p>
            <a:pPr marL="0" indent="0">
              <a:buNone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2015-16: 50% of our families did not read to their children, go to the library, have a library card, or purchase books for their children.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Looking at the data, and knowing that federal language promotes Family Literacy, we decided to make a fun evening.</a:t>
            </a:r>
          </a:p>
        </p:txBody>
      </p:sp>
      <p:pic>
        <p:nvPicPr>
          <p:cNvPr id="1026" name="Picture 2" descr="C:\Users\gsaunders\AppData\Local\Microsoft\Windows\Temporary Internet Files\Content.IE5\Z0BY7MMD\lectur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09550"/>
            <a:ext cx="1294804" cy="190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83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04800" y="6090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What is the need with our population:</a:t>
            </a:r>
            <a:endParaRPr lang="en" dirty="0"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62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Promote and practice English at </a:t>
            </a:r>
            <a:r>
              <a:rPr lang="en" dirty="0" smtClean="0"/>
              <a:t>home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/>
              <a:t> </a:t>
            </a:r>
            <a:endParaRPr lang="en" dirty="0"/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Childcare Listings </a:t>
            </a:r>
            <a:endParaRPr lang="en" dirty="0" smtClean="0"/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/>
              <a:t> </a:t>
            </a:r>
            <a:endParaRPr lang="en" dirty="0"/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Parenting Resources </a:t>
            </a:r>
            <a:endParaRPr lang="en" dirty="0" smtClean="0"/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dirty="0"/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Reading at home between parents and </a:t>
            </a:r>
            <a:r>
              <a:rPr lang="en" dirty="0" smtClean="0"/>
              <a:t>students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dirty="0"/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Conversations </a:t>
            </a:r>
            <a:r>
              <a:rPr lang="en" dirty="0" smtClean="0"/>
              <a:t>between </a:t>
            </a:r>
            <a:r>
              <a:rPr lang="en" dirty="0"/>
              <a:t>parents and teachers </a:t>
            </a:r>
            <a:endParaRPr lang="en" dirty="0" smtClean="0"/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dirty="0"/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Improving School Readiness (International Preschool) </a:t>
            </a:r>
            <a:endParaRPr lang="en" dirty="0" smtClean="0"/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dirty="0"/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English language barrier </a:t>
            </a:r>
          </a:p>
        </p:txBody>
      </p:sp>
      <p:pic>
        <p:nvPicPr>
          <p:cNvPr id="2050" name="Picture 2" descr="C:\Users\gsaunders\AppData\Local\Microsoft\Windows\Temporary Internet Files\Content.IE5\42XBJ0PQ\color-adult-logo-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97294"/>
            <a:ext cx="2286000" cy="175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Michigan </a:t>
            </a:r>
            <a:r>
              <a:rPr lang="en" dirty="0" smtClean="0"/>
              <a:t>AND PROGRAM Data</a:t>
            </a:r>
            <a:endParaRPr lang="en" dirty="0"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603700" cy="38522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/>
              <a:t>Parents in Adult Education with Preschool Age Children: 6,056 (2015-16) 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dirty="0" smtClean="0"/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/>
              <a:t>Parents in Adult Education with School-Age Children: 9,611 (2015-16)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dirty="0" smtClean="0"/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/>
              <a:t>In Michigan, 86.6% of children with immigrant parents are considered “English proficient” (Urban Institute)  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Almost </a:t>
            </a:r>
            <a:r>
              <a:rPr lang="en-US" dirty="0"/>
              <a:t>60 percent of children whose parents lack a college education live in low-income families, and are less likely themselves to get a good education and secure family-sustaining jobs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(MACAE, 2016)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dirty="0"/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I</a:t>
            </a:r>
            <a:r>
              <a:rPr lang="en" dirty="0" smtClean="0"/>
              <a:t>ntake Survey</a:t>
            </a:r>
            <a:r>
              <a:rPr lang="en" dirty="0"/>
              <a:t>: Speak English at home, go to library, help child with homework, interact with child’s teacher </a:t>
            </a:r>
            <a:r>
              <a:rPr lang="en" dirty="0" smtClean="0"/>
              <a:t>(Okemos ESL) </a:t>
            </a:r>
            <a:endParaRPr lang="en" dirty="0"/>
          </a:p>
        </p:txBody>
      </p:sp>
      <p:pic>
        <p:nvPicPr>
          <p:cNvPr id="3074" name="Picture 2" descr="C:\Users\gsaunders\AppData\Local\Microsoft\Windows\Temporary Internet Files\Content.IE5\42XBJ0PQ\datainfo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"/>
            <a:ext cx="1290709" cy="125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Goals 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2819400" y="819150"/>
            <a:ext cx="5936700" cy="32925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Establish the importance of family literacy with our staff and students </a:t>
            </a:r>
            <a:endParaRPr lang="en" dirty="0" smtClean="0"/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dirty="0"/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Demonstrate awareness of the importance of reading in early childhood development </a:t>
            </a:r>
            <a:endParaRPr lang="en" dirty="0" smtClean="0"/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dirty="0"/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Introduce a variety of activities for family literacy engagement </a:t>
            </a:r>
            <a:endParaRPr lang="en" dirty="0" smtClean="0"/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dirty="0"/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Give parents goals to measure child reading/academic </a:t>
            </a:r>
            <a:r>
              <a:rPr lang="en" dirty="0" smtClean="0"/>
              <a:t>growth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dirty="0" smtClean="0"/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/>
              <a:t>Increase reading fluency among adult ed students </a:t>
            </a:r>
            <a:endParaRPr lang="en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3074" name="Picture 2" descr="https://scontent-ord1-1.xx.fbcdn.net/v/t1.0-9/13164312_779302028838554_1406077718707112232_n.jpg?oh=f71657f2ca4dc0b0fc1a4bdd1ef004fa&amp;oe=58A7AE6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8504">
            <a:off x="304800" y="1036234"/>
            <a:ext cx="2274888" cy="227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scontent-ord1-1.xx.fbcdn.net/v/t1.0-9/10271620_756487231120034_7384881658792389759_n.jpg?oh=28c169e0b582fdda03fca75f46cbf6cd&amp;oe=5861D0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4" y="3105150"/>
            <a:ext cx="2573728" cy="19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Program Invitees 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dirty="0"/>
              <a:t>We invited the following community partners: </a:t>
            </a:r>
            <a:endParaRPr lang="en" dirty="0" smtClean="0"/>
          </a:p>
          <a:p>
            <a:pPr marL="0" lvl="0" indent="0">
              <a:spcBef>
                <a:spcPts val="0"/>
              </a:spcBef>
              <a:buNone/>
            </a:pPr>
            <a:endParaRPr lang="en" dirty="0"/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Capital Area District Libraries (library cards, resources available, free books, etc.) </a:t>
            </a:r>
            <a:endParaRPr lang="en" dirty="0" smtClean="0"/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dirty="0"/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State Representative Singh </a:t>
            </a:r>
            <a:endParaRPr lang="en" dirty="0" smtClean="0"/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dirty="0"/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Community Volunteers for International Partnerships </a:t>
            </a:r>
            <a:endParaRPr lang="en" dirty="0" smtClean="0"/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dirty="0"/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Michigan State University </a:t>
            </a:r>
            <a:endParaRPr lang="en" dirty="0" smtClean="0"/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dirty="0"/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/>
              <a:t>MSU A </a:t>
            </a:r>
            <a:r>
              <a:rPr lang="en" dirty="0"/>
              <a:t>O II Sorority </a:t>
            </a:r>
            <a:endParaRPr lang="en" dirty="0" smtClean="0"/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dirty="0"/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/>
              <a:t>“Celebrity” Readers!!!</a:t>
            </a:r>
            <a:endParaRPr lang="en" dirty="0"/>
          </a:p>
        </p:txBody>
      </p:sp>
      <p:pic>
        <p:nvPicPr>
          <p:cNvPr id="4098" name="Picture 2" descr="https://scontent-ord1-1.xx.fbcdn.net/v/t1.0-9/13151691_783110868457670_6474382969255708995_n.jpg?oh=1fc355b1e298ba270ba6210b9f97a952&amp;oe=58A0D5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57550"/>
            <a:ext cx="2519770" cy="17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capital area district librar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168" y="2227730"/>
            <a:ext cx="1391157" cy="76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michigan state universi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382" y="257175"/>
            <a:ext cx="11144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a o ii sororit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045" y="3486150"/>
            <a:ext cx="1409700" cy="140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Preparation Check list </a:t>
            </a:r>
            <a:endParaRPr lang="en" dirty="0"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2895600" y="950412"/>
            <a:ext cx="8756100" cy="36236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" dirty="0"/>
              <a:t>Generate Schedule of </a:t>
            </a:r>
            <a:r>
              <a:rPr lang="en" dirty="0" smtClean="0"/>
              <a:t>Events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dirty="0" smtClean="0"/>
              <a:t> </a:t>
            </a:r>
            <a:endParaRPr lang="en" dirty="0"/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" dirty="0"/>
              <a:t>Secure community </a:t>
            </a:r>
            <a:r>
              <a:rPr lang="en" dirty="0" smtClean="0"/>
              <a:t>partners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dirty="0" smtClean="0"/>
              <a:t> </a:t>
            </a:r>
            <a:endParaRPr lang="en" dirty="0"/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" dirty="0"/>
              <a:t>Coordinate food/assignment of responsibilities </a:t>
            </a:r>
            <a:endParaRPr lang="en" dirty="0" smtClean="0"/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dirty="0"/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" dirty="0"/>
              <a:t>Program materials (program announcement</a:t>
            </a:r>
            <a:r>
              <a:rPr lang="en" dirty="0" smtClean="0"/>
              <a:t>)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dirty="0"/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" dirty="0"/>
              <a:t>Handouts for parents (bookmarks, tips for helping children </a:t>
            </a:r>
            <a:endParaRPr lang="en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en" dirty="0" smtClean="0"/>
              <a:t>	at </a:t>
            </a:r>
            <a:r>
              <a:rPr lang="en" dirty="0"/>
              <a:t>home, apps</a:t>
            </a:r>
            <a:r>
              <a:rPr lang="en" dirty="0" smtClean="0"/>
              <a:t>)</a:t>
            </a:r>
          </a:p>
          <a:p>
            <a:pPr marL="0" lvl="0" indent="0">
              <a:spcBef>
                <a:spcPts val="0"/>
              </a:spcBef>
              <a:buNone/>
            </a:pPr>
            <a:endParaRPr lang="en" dirty="0" smtClean="0"/>
          </a:p>
          <a:p>
            <a:pPr lvl="0">
              <a:buFont typeface="Wingdings" panose="05000000000000000000" pitchFamily="2" charset="2"/>
              <a:buChar char="q"/>
            </a:pPr>
            <a:r>
              <a:rPr lang="en" dirty="0"/>
              <a:t>Advertisement of Event </a:t>
            </a:r>
            <a:endParaRPr lang="en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" dirty="0"/>
              <a:t>Individual classroom activities </a:t>
            </a:r>
          </a:p>
          <a:p>
            <a:pPr lvl="0">
              <a:spcBef>
                <a:spcPts val="0"/>
              </a:spcBef>
            </a:pPr>
            <a:endParaRPr lang="en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5122" name="Picture 2" descr="https://scontent-ord1-1.xx.fbcdn.net/v/l/t1.0-9/13062072_784077525027671_2821640357672357657_n.jpg?oh=d1f892fa81cda04ca4a0b4cdfa895fe1&amp;oe=586AFB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30" y="971550"/>
            <a:ext cx="1600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content-ord1-1.xx.fbcdn.net/v/t1.0-9/13179050_784077505027673_6764749789206047575_n.jpg?oh=7e94ff04ba8806cb06c555f51c9fbd7e&amp;oe=58A670D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29" b="14747"/>
          <a:stretch/>
        </p:blipFill>
        <p:spPr bwMode="auto">
          <a:xfrm>
            <a:off x="199463" y="3181350"/>
            <a:ext cx="2467535" cy="185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gsaunders\AppData\Local\Microsoft\Windows\Temporary Internet Files\Content.IE5\2G6O9RKY\Check_mark_23x20_02.svg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09550"/>
            <a:ext cx="1186513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Program Activities!! </a:t>
            </a:r>
            <a:endParaRPr lang="en" dirty="0"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04800" y="971550"/>
            <a:ext cx="8520600" cy="3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500" dirty="0" smtClean="0">
                <a:latin typeface="Candara" panose="020E0502030303020204" pitchFamily="34" charset="0"/>
                <a:cs typeface="Aparajita" panose="020B0604020202020204" pitchFamily="34" charset="0"/>
              </a:rPr>
              <a:t>Certificate Night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sz="1500" dirty="0" smtClean="0">
              <a:latin typeface="Candara" panose="020E0502030303020204" pitchFamily="34" charset="0"/>
              <a:cs typeface="Aparajita" panose="020B0604020202020204" pitchFamily="34" charset="0"/>
            </a:endParaRP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500" dirty="0" smtClean="0">
                <a:latin typeface="Candara" panose="020E0502030303020204" pitchFamily="34" charset="0"/>
                <a:cs typeface="Aparajita" panose="020B0604020202020204" pitchFamily="34" charset="0"/>
              </a:rPr>
              <a:t>Ages </a:t>
            </a:r>
            <a:r>
              <a:rPr lang="en" sz="1500" dirty="0">
                <a:latin typeface="Candara" panose="020E0502030303020204" pitchFamily="34" charset="0"/>
                <a:cs typeface="Aparajita" panose="020B0604020202020204" pitchFamily="34" charset="0"/>
              </a:rPr>
              <a:t>0-12 </a:t>
            </a:r>
            <a:endParaRPr lang="en" sz="1500" dirty="0" smtClean="0">
              <a:latin typeface="Candara" panose="020E0502030303020204" pitchFamily="34" charset="0"/>
              <a:cs typeface="Aparajita" panose="020B0604020202020204" pitchFamily="34" charset="0"/>
            </a:endParaRP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sz="1500" dirty="0">
              <a:latin typeface="Candara" panose="020E0502030303020204" pitchFamily="34" charset="0"/>
              <a:cs typeface="Aparajita" panose="020B0604020202020204" pitchFamily="34" charset="0"/>
            </a:endParaRP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500" dirty="0">
                <a:latin typeface="Candara" panose="020E0502030303020204" pitchFamily="34" charset="0"/>
                <a:cs typeface="Aparajita" panose="020B0604020202020204" pitchFamily="34" charset="0"/>
              </a:rPr>
              <a:t>Reading </a:t>
            </a:r>
            <a:r>
              <a:rPr lang="en" sz="1500" dirty="0" smtClean="0">
                <a:latin typeface="Candara" panose="020E0502030303020204" pitchFamily="34" charset="0"/>
                <a:cs typeface="Aparajita" panose="020B0604020202020204" pitchFamily="34" charset="0"/>
              </a:rPr>
              <a:t>Room (“Celebrity” Readers) 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sz="1500" dirty="0">
              <a:latin typeface="Candara" panose="020E0502030303020204" pitchFamily="34" charset="0"/>
              <a:cs typeface="Aparajita" panose="020B0604020202020204" pitchFamily="34" charset="0"/>
            </a:endParaRP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500" dirty="0">
                <a:latin typeface="Candara" panose="020E0502030303020204" pitchFamily="34" charset="0"/>
                <a:cs typeface="Aparajita" panose="020B0604020202020204" pitchFamily="34" charset="0"/>
              </a:rPr>
              <a:t>Give aways </a:t>
            </a:r>
            <a:r>
              <a:rPr lang="en" sz="1500" dirty="0" smtClean="0">
                <a:latin typeface="Candara" panose="020E0502030303020204" pitchFamily="34" charset="0"/>
                <a:cs typeface="Aparajita" panose="020B0604020202020204" pitchFamily="34" charset="0"/>
              </a:rPr>
              <a:t>(International </a:t>
            </a:r>
            <a:r>
              <a:rPr lang="en" sz="1500" dirty="0">
                <a:latin typeface="Candara" panose="020E0502030303020204" pitchFamily="34" charset="0"/>
                <a:cs typeface="Aparajita" panose="020B0604020202020204" pitchFamily="34" charset="0"/>
              </a:rPr>
              <a:t>Book Centre and Capital Area District Libraries gave free </a:t>
            </a:r>
            <a:r>
              <a:rPr lang="en" sz="1500" dirty="0" smtClean="0">
                <a:latin typeface="Candara" panose="020E0502030303020204" pitchFamily="34" charset="0"/>
                <a:cs typeface="Aparajita" panose="020B0604020202020204" pitchFamily="34" charset="0"/>
              </a:rPr>
              <a:t>books); free popcorn from local movie theatre </a:t>
            </a:r>
            <a:endParaRPr lang="en" sz="1500" dirty="0">
              <a:latin typeface="Candara" panose="020E0502030303020204" pitchFamily="34" charset="0"/>
              <a:cs typeface="Aparajita" panose="020B0604020202020204" pitchFamily="34" charset="0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026" name="Picture 2" descr="C:\Users\gsaunders\Downloads\IMG_25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7150"/>
            <a:ext cx="3193676" cy="239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content-ord1-1.xx.fbcdn.net/v/t1.0-9/13151788_784077208361036_8093656390162504694_n.jpg?oh=aafe1b1a6b52f9577b4a308cb8805c59&amp;oe=586D43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5302"/>
            <a:ext cx="2841625" cy="213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67200" y="2800350"/>
            <a:ext cx="43434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" sz="1500" i="1" dirty="0">
                <a:solidFill>
                  <a:schemeClr val="tx1"/>
                </a:solidFill>
                <a:latin typeface="Candara" panose="020E0502030303020204" pitchFamily="34" charset="0"/>
              </a:rPr>
              <a:t>Make a Book </a:t>
            </a:r>
            <a:endParaRPr lang="en" sz="1500" i="1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" sz="1500" i="1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" sz="1500" i="1" dirty="0">
                <a:solidFill>
                  <a:schemeClr val="tx1"/>
                </a:solidFill>
                <a:latin typeface="Candara" panose="020E0502030303020204" pitchFamily="34" charset="0"/>
              </a:rPr>
              <a:t>Make a Bottle </a:t>
            </a:r>
            <a:endParaRPr lang="en" sz="1500" i="1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" sz="1500" i="1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" sz="1500" i="1" dirty="0">
                <a:solidFill>
                  <a:schemeClr val="tx1"/>
                </a:solidFill>
                <a:latin typeface="Candara" panose="020E0502030303020204" pitchFamily="34" charset="0"/>
              </a:rPr>
              <a:t>Face Painting </a:t>
            </a:r>
            <a:endParaRPr lang="en" sz="1500" i="1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" sz="1500" i="1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" sz="1500" i="1" dirty="0">
                <a:solidFill>
                  <a:schemeClr val="tx1"/>
                </a:solidFill>
                <a:latin typeface="Candara" panose="020E0502030303020204" pitchFamily="34" charset="0"/>
              </a:rPr>
              <a:t>Cake Walk </a:t>
            </a:r>
            <a:endParaRPr lang="en" sz="1500" i="1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" sz="1500" i="1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" sz="1500" i="1" dirty="0">
                <a:solidFill>
                  <a:schemeClr val="tx1"/>
                </a:solidFill>
                <a:latin typeface="Candara" panose="020E0502030303020204" pitchFamily="34" charset="0"/>
              </a:rPr>
              <a:t>Ukulele Orchestra performance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Now It’s Your Turn!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Take a few moments to explore some of the activities you can do!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TM01859861[[fn=Tradeshow]]</Template>
  <TotalTime>447</TotalTime>
  <Words>494</Words>
  <Application>Microsoft Office PowerPoint</Application>
  <PresentationFormat>On-screen Show (16:9)</PresentationFormat>
  <Paragraphs>113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Wingdings</vt:lpstr>
      <vt:lpstr>Playfair Display</vt:lpstr>
      <vt:lpstr>Arial Black</vt:lpstr>
      <vt:lpstr>Comic Sans MS</vt:lpstr>
      <vt:lpstr>Candara</vt:lpstr>
      <vt:lpstr>Aparajita</vt:lpstr>
      <vt:lpstr>Tradeshow</vt:lpstr>
      <vt:lpstr>Family Literacy Night </vt:lpstr>
      <vt:lpstr>Why we wanted a Family Literacy Night:</vt:lpstr>
      <vt:lpstr>What is the need with our population:</vt:lpstr>
      <vt:lpstr>Michigan AND PROGRAM Data</vt:lpstr>
      <vt:lpstr>Goals </vt:lpstr>
      <vt:lpstr>Program Invitees </vt:lpstr>
      <vt:lpstr>Preparation Check list </vt:lpstr>
      <vt:lpstr>Program Activities!! </vt:lpstr>
      <vt:lpstr>Now It’s Your Turn!</vt:lpstr>
      <vt:lpstr>Wrap-Up</vt:lpstr>
      <vt:lpstr>Contact Information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Literacy Night</dc:title>
  <dc:creator>Patrick Brown</dc:creator>
  <cp:lastModifiedBy>MACAE Office</cp:lastModifiedBy>
  <cp:revision>29</cp:revision>
  <dcterms:modified xsi:type="dcterms:W3CDTF">2016-10-27T15:10:36Z</dcterms:modified>
</cp:coreProperties>
</file>