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5" r:id="rId9"/>
    <p:sldId id="266" r:id="rId10"/>
    <p:sldId id="268" r:id="rId11"/>
    <p:sldId id="267" r:id="rId12"/>
    <p:sldId id="269"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35" autoAdjust="0"/>
  </p:normalViewPr>
  <p:slideViewPr>
    <p:cSldViewPr snapToGrid="0">
      <p:cViewPr>
        <p:scale>
          <a:sx n="74" d="100"/>
          <a:sy n="74" d="100"/>
        </p:scale>
        <p:origin x="-1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551200-7E08-4216-B912-684CC16958D6}"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12C8D-FA24-4ABD-A513-634246408C5C}" type="slidenum">
              <a:rPr lang="en-US" smtClean="0"/>
              <a:t>‹#›</a:t>
            </a:fld>
            <a:endParaRPr lang="en-US"/>
          </a:p>
        </p:txBody>
      </p:sp>
    </p:spTree>
    <p:extLst>
      <p:ext uri="{BB962C8B-B14F-4D97-AF65-F5344CB8AC3E}">
        <p14:creationId xmlns:p14="http://schemas.microsoft.com/office/powerpoint/2010/main" val="37601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13</a:t>
            </a:fld>
            <a:endParaRPr lang="en-US"/>
          </a:p>
        </p:txBody>
      </p:sp>
    </p:spTree>
    <p:extLst>
      <p:ext uri="{BB962C8B-B14F-4D97-AF65-F5344CB8AC3E}">
        <p14:creationId xmlns:p14="http://schemas.microsoft.com/office/powerpoint/2010/main" val="35973640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10/19/2016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ransition spd="slow">
    <p:wipe/>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Michigan Association of Community and Adult Education</a:t>
            </a:r>
            <a:endParaRPr lang="en-US" dirty="0"/>
          </a:p>
        </p:txBody>
      </p:sp>
      <p:sp>
        <p:nvSpPr>
          <p:cNvPr id="3" name="Subtitle 2"/>
          <p:cNvSpPr>
            <a:spLocks noGrp="1"/>
          </p:cNvSpPr>
          <p:nvPr>
            <p:ph type="subTitle" idx="1"/>
          </p:nvPr>
        </p:nvSpPr>
        <p:spPr/>
        <p:txBody>
          <a:bodyPr/>
          <a:lstStyle/>
          <a:p>
            <a:pPr algn="ctr"/>
            <a:r>
              <a:rPr lang="en-US" dirty="0"/>
              <a:t>First time attendee </a:t>
            </a:r>
            <a:r>
              <a:rPr lang="en-US" dirty="0" smtClean="0"/>
              <a:t>Reception </a:t>
            </a:r>
          </a:p>
          <a:p>
            <a:pPr algn="ctr"/>
            <a:r>
              <a:rPr lang="en-US" dirty="0" smtClean="0"/>
              <a:t>Lets get pumped up for this conference</a:t>
            </a:r>
            <a:endParaRPr lang="en-US" dirty="0"/>
          </a:p>
        </p:txBody>
      </p:sp>
    </p:spTree>
    <p:extLst>
      <p:ext uri="{BB962C8B-B14F-4D97-AF65-F5344CB8AC3E}">
        <p14:creationId xmlns:p14="http://schemas.microsoft.com/office/powerpoint/2010/main" val="312474492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POSITIVE EFFECTS OF ADULT EDUCATION ON THE COMMUNITY</a:t>
            </a:r>
          </a:p>
        </p:txBody>
      </p:sp>
      <p:sp>
        <p:nvSpPr>
          <p:cNvPr id="3" name="Content Placeholder 2"/>
          <p:cNvSpPr>
            <a:spLocks noGrp="1"/>
          </p:cNvSpPr>
          <p:nvPr>
            <p:ph idx="1"/>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Increases in employability skill</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Calibri" panose="020F0502020204030204" pitchFamily="34" charset="0"/>
              </a:rPr>
              <a:t>Increase in employability and citizenship of English as a Secondary Language adults.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Calibri" panose="020F0502020204030204" pitchFamily="34" charset="0"/>
              </a:rPr>
              <a:t>Increased efficiency through collaboration with other adult services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Calibri" panose="020F0502020204030204" pitchFamily="34" charset="0"/>
              </a:rPr>
              <a:t>Increase in federal funding for adult education as we have matching funds coming to the State to support adult education.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9570327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POSITIVE EFFECTS OF </a:t>
            </a:r>
            <a:r>
              <a:rPr lang="en-US" dirty="0" smtClean="0"/>
              <a:t>MACAE ON </a:t>
            </a:r>
            <a:r>
              <a:rPr lang="en-US" dirty="0"/>
              <a:t>THE COMMUNITY</a:t>
            </a:r>
          </a:p>
        </p:txBody>
      </p:sp>
      <p:sp>
        <p:nvSpPr>
          <p:cNvPr id="3" name="Content Placeholder 2"/>
          <p:cNvSpPr>
            <a:spLocks noGrp="1"/>
          </p:cNvSpPr>
          <p:nvPr>
            <p:ph idx="1"/>
          </p:nvPr>
        </p:nvSpPr>
        <p:spPr/>
        <p:txBody>
          <a:bodyPr/>
          <a:lstStyle/>
          <a:p>
            <a:pPr lvl="0"/>
            <a:r>
              <a:rPr lang="en-US" dirty="0"/>
              <a:t>Increases the educational outcomes of children</a:t>
            </a:r>
            <a:endParaRPr lang="en-US" sz="2000" dirty="0"/>
          </a:p>
          <a:p>
            <a:pPr lvl="1"/>
            <a:r>
              <a:rPr lang="en-US" dirty="0"/>
              <a:t>There is a direct relationship between a parents educational level to that of their children. The higher the educational level of the parent the higher level will be found in their children.</a:t>
            </a:r>
            <a:endParaRPr lang="en-US" sz="2000" dirty="0"/>
          </a:p>
          <a:p>
            <a:pPr lvl="0"/>
            <a:r>
              <a:rPr lang="en-US" dirty="0"/>
              <a:t>Increases the involvement of parents in their child’s education.</a:t>
            </a:r>
            <a:endParaRPr lang="en-US" sz="2000" dirty="0"/>
          </a:p>
          <a:p>
            <a:pPr lvl="1"/>
            <a:r>
              <a:rPr lang="en-US" dirty="0"/>
              <a:t>Low level learners are not typically involved with their child’s school or parent meetings.</a:t>
            </a:r>
            <a:endParaRPr lang="en-US" sz="2000" dirty="0"/>
          </a:p>
        </p:txBody>
      </p:sp>
    </p:spTree>
    <p:extLst>
      <p:ext uri="{BB962C8B-B14F-4D97-AF65-F5344CB8AC3E}">
        <p14:creationId xmlns:p14="http://schemas.microsoft.com/office/powerpoint/2010/main" val="378774802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mbria" panose="02040503050406030204" pitchFamily="18" charset="0"/>
                <a:ea typeface="Calibri" panose="020F0502020204030204" pitchFamily="34" charset="0"/>
                <a:cs typeface="Calibri" panose="020F0502020204030204" pitchFamily="34" charset="0"/>
              </a:rPr>
              <a:t>WHERE DOES ADULT EDUCATION DECREASE COST FOR THE STATE?</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Decrease in cost for remediation for adults wanting to attend college</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Calibri" panose="020F0502020204030204" pitchFamily="34" charset="0"/>
              </a:rPr>
              <a:t>Decrease incarnation</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Calibri" panose="020F0502020204030204" pitchFamily="34" charset="0"/>
              </a:rPr>
              <a:t>Decrease dependence on seasonal jobs.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Calibri" panose="020F0502020204030204" pitchFamily="34" charset="0"/>
              </a:rPr>
              <a:t>Decrease cost of unemployment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6343502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752" y="482600"/>
            <a:ext cx="10360501" cy="965200"/>
          </a:xfrm>
        </p:spPr>
        <p:txBody>
          <a:bodyPr>
            <a:normAutofit fontScale="90000"/>
          </a:bodyPr>
          <a:lstStyle/>
          <a:p>
            <a:pPr algn="ctr"/>
            <a:r>
              <a:rPr lang="en-US" dirty="0" smtClean="0"/>
              <a:t>Legislative Platforms</a:t>
            </a:r>
            <a:br>
              <a:rPr lang="en-US" dirty="0" smtClean="0"/>
            </a:br>
            <a:endParaRPr lang="en-US" dirty="0"/>
          </a:p>
        </p:txBody>
      </p:sp>
      <p:sp>
        <p:nvSpPr>
          <p:cNvPr id="3" name="Subtitle 2"/>
          <p:cNvSpPr>
            <a:spLocks noGrp="1"/>
          </p:cNvSpPr>
          <p:nvPr>
            <p:ph sz="half" idx="1"/>
          </p:nvPr>
        </p:nvSpPr>
        <p:spPr>
          <a:xfrm>
            <a:off x="728332" y="1463355"/>
            <a:ext cx="4995334" cy="3649134"/>
          </a:xfrm>
        </p:spPr>
        <p:txBody>
          <a:bodyPr>
            <a:normAutofit fontScale="55000" lnSpcReduction="20000"/>
          </a:bodyPr>
          <a:lstStyle/>
          <a:p>
            <a:r>
              <a:rPr lang="en-US" sz="4000" dirty="0"/>
              <a:t>Early Care and Education</a:t>
            </a:r>
          </a:p>
          <a:p>
            <a:pPr lvl="1"/>
            <a:r>
              <a:rPr lang="en-US" sz="2900" dirty="0"/>
              <a:t>Research confirms that the most formative years of brain development occurs in a child’s first three to five years. Children who participate in high quality early childhood programs are more likely to succeed in school and be contributing members of society later in life. The best investment we can make is to ensure every child in Michigan gets off to a healthy, safe and enriching start</a:t>
            </a:r>
          </a:p>
        </p:txBody>
      </p:sp>
      <p:sp>
        <p:nvSpPr>
          <p:cNvPr id="4" name="Content Placeholder 3"/>
          <p:cNvSpPr>
            <a:spLocks noGrp="1"/>
          </p:cNvSpPr>
          <p:nvPr>
            <p:ph sz="half" idx="2"/>
          </p:nvPr>
        </p:nvSpPr>
        <p:spPr>
          <a:xfrm>
            <a:off x="5843161" y="1631705"/>
            <a:ext cx="4995332" cy="3649133"/>
          </a:xfrm>
        </p:spPr>
        <p:txBody>
          <a:bodyPr>
            <a:normAutofit fontScale="55000" lnSpcReduction="20000"/>
          </a:bodyPr>
          <a:lstStyle/>
          <a:p>
            <a:r>
              <a:rPr lang="en-US" sz="2900" i="1" dirty="0"/>
              <a:t>Maintain Early Childhood Programs, such as the Great Start Readiness Program (GSRP) at its current funding level.</a:t>
            </a:r>
          </a:p>
          <a:p>
            <a:r>
              <a:rPr lang="en-US" sz="2900" i="1" dirty="0"/>
              <a:t>Provide accessible, affordable, high-quality, licensed early childhood preschool programs for all 3-5 year olds in Michigan.</a:t>
            </a:r>
          </a:p>
          <a:p>
            <a:r>
              <a:rPr lang="en-US" sz="2900" i="1" dirty="0"/>
              <a:t>Fund early intervention services for 0-3 year olds in their natural environment (their homes) where Parent Educators (nurses, social workers, home teachers) are able to “infuse” information to parents and improve outcomes.</a:t>
            </a:r>
          </a:p>
          <a:p>
            <a:r>
              <a:rPr lang="en-US" sz="2900" i="1" dirty="0"/>
              <a:t>Fund research based professional development that is required for all early care and education providers in licensed care, to universally improve the quality and practices across Michigan for all of our children.</a:t>
            </a:r>
          </a:p>
          <a:p>
            <a:endParaRPr lang="en-US" dirty="0"/>
          </a:p>
        </p:txBody>
      </p:sp>
    </p:spTree>
    <p:extLst>
      <p:ext uri="{BB962C8B-B14F-4D97-AF65-F5344CB8AC3E}">
        <p14:creationId xmlns:p14="http://schemas.microsoft.com/office/powerpoint/2010/main" val="268974321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752" y="482600"/>
            <a:ext cx="10360501" cy="812800"/>
          </a:xfrm>
        </p:spPr>
        <p:txBody>
          <a:bodyPr anchor="t"/>
          <a:lstStyle/>
          <a:p>
            <a:pPr algn="ctr"/>
            <a:r>
              <a:rPr lang="en-US" dirty="0" smtClean="0"/>
              <a:t>Alternative Education</a:t>
            </a:r>
            <a:endParaRPr lang="en-US" dirty="0"/>
          </a:p>
        </p:txBody>
      </p:sp>
      <p:sp>
        <p:nvSpPr>
          <p:cNvPr id="3" name="Content Placeholder 2"/>
          <p:cNvSpPr>
            <a:spLocks noGrp="1"/>
          </p:cNvSpPr>
          <p:nvPr>
            <p:ph sz="half" idx="1"/>
          </p:nvPr>
        </p:nvSpPr>
        <p:spPr>
          <a:xfrm>
            <a:off x="707067" y="1599806"/>
            <a:ext cx="4995334" cy="4386323"/>
          </a:xfrm>
        </p:spPr>
        <p:txBody>
          <a:bodyPr>
            <a:normAutofit lnSpcReduction="10000"/>
          </a:bodyPr>
          <a:lstStyle/>
          <a:p>
            <a:r>
              <a:rPr lang="en-US" i="1" dirty="0"/>
              <a:t>Michigan’s alternative education programs are capable, effective and efficient. We provide a needed service to the most difficult to serve to ensure that they are not left behind. We recognize the need for high academic achievement. However, we continue to advocate for flexibility in the access and delivery for students who need alternative ways to achieve and succeed. Alternative Education programs provide this opportunity for thousands of students across the state, ensuring that the rigor of our curriculum is achieved with student engagement, determination, and preparation for their next steps in learning and career pathways</a:t>
            </a:r>
            <a:endParaRPr lang="en-US" dirty="0"/>
          </a:p>
        </p:txBody>
      </p:sp>
      <p:sp>
        <p:nvSpPr>
          <p:cNvPr id="4" name="Content Placeholder 3"/>
          <p:cNvSpPr>
            <a:spLocks noGrp="1"/>
          </p:cNvSpPr>
          <p:nvPr>
            <p:ph sz="half" idx="2"/>
          </p:nvPr>
        </p:nvSpPr>
        <p:spPr>
          <a:xfrm>
            <a:off x="5843161" y="1854988"/>
            <a:ext cx="4995332" cy="4131141"/>
          </a:xfrm>
        </p:spPr>
        <p:txBody>
          <a:bodyPr>
            <a:normAutofit lnSpcReduction="10000"/>
          </a:bodyPr>
          <a:lstStyle/>
          <a:p>
            <a:r>
              <a:rPr lang="en-US" i="1" dirty="0"/>
              <a:t>Maintain, expand and support Alternative Education programs and options for students throughout the state.</a:t>
            </a:r>
          </a:p>
          <a:p>
            <a:r>
              <a:rPr lang="en-US" i="1" dirty="0"/>
              <a:t>Allow additional standard assessment tools to demonstrate academic growth for reporting Adequate Yearly Progress (AYP).</a:t>
            </a:r>
          </a:p>
          <a:p>
            <a:r>
              <a:rPr lang="en-US" i="1" dirty="0"/>
              <a:t>Look at longitudinal data to account for student progress; instead of just the measures recorded at the last school attended.</a:t>
            </a:r>
          </a:p>
          <a:p>
            <a:r>
              <a:rPr lang="en-US" i="1" dirty="0"/>
              <a:t>Meet Michigan High School Requirements by networking with local districts, local resources and state-approved programs, utilizing alternative education pathways</a:t>
            </a:r>
          </a:p>
          <a:p>
            <a:endParaRPr lang="en-US" dirty="0"/>
          </a:p>
        </p:txBody>
      </p:sp>
    </p:spTree>
    <p:extLst>
      <p:ext uri="{BB962C8B-B14F-4D97-AF65-F5344CB8AC3E}">
        <p14:creationId xmlns:p14="http://schemas.microsoft.com/office/powerpoint/2010/main" val="258120695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Adult Education</a:t>
            </a:r>
            <a:endParaRPr lang="en-US" dirty="0"/>
          </a:p>
        </p:txBody>
      </p:sp>
      <p:sp>
        <p:nvSpPr>
          <p:cNvPr id="3" name="Content Placeholder 2"/>
          <p:cNvSpPr>
            <a:spLocks noGrp="1"/>
          </p:cNvSpPr>
          <p:nvPr>
            <p:ph sz="half" idx="1"/>
          </p:nvPr>
        </p:nvSpPr>
        <p:spPr>
          <a:xfrm>
            <a:off x="685802" y="1444336"/>
            <a:ext cx="4995334" cy="4346865"/>
          </a:xfrm>
        </p:spPr>
        <p:txBody>
          <a:bodyPr anchor="t">
            <a:noAutofit/>
          </a:bodyPr>
          <a:lstStyle/>
          <a:p>
            <a:r>
              <a:rPr lang="en-US" sz="1600" i="1" dirty="0"/>
              <a:t>An estimated 1.7 million Michigan adults fall below a ninth grade level for reading and math, disqualifying them from access to post-secondary education and job training. For these adults to be self-supporting, they must first have access to community-based adult education, literacy and ESL programs. Over the past 20 years, Michigan has continued to cut funding for programs that serve this population, while the need has skyrocketed due to fewer low-skilled, high paying manufacturing jobs and the increasing demand for a highly skilled workforce.</a:t>
            </a:r>
            <a:endParaRPr lang="en-US" sz="1600" dirty="0"/>
          </a:p>
        </p:txBody>
      </p:sp>
      <p:sp>
        <p:nvSpPr>
          <p:cNvPr id="4" name="Content Placeholder 3"/>
          <p:cNvSpPr>
            <a:spLocks noGrp="1"/>
          </p:cNvSpPr>
          <p:nvPr>
            <p:ph sz="half" idx="2"/>
          </p:nvPr>
        </p:nvSpPr>
        <p:spPr/>
        <p:txBody>
          <a:bodyPr>
            <a:noAutofit/>
          </a:bodyPr>
          <a:lstStyle/>
          <a:p>
            <a:r>
              <a:rPr lang="en-US" sz="1200" i="1" dirty="0"/>
              <a:t>Continue funding for K-12 Adult Education programs under Section 107 of the K-12 School Aid Bill. These funds should continue to be explicitly designated for </a:t>
            </a:r>
            <a:r>
              <a:rPr lang="en-US" sz="1200" b="1" i="1" dirty="0"/>
              <a:t>community-based K-12 programs</a:t>
            </a:r>
            <a:r>
              <a:rPr lang="en-US" sz="1200" i="1" dirty="0"/>
              <a:t> that serve adult learners who fall below ninth-grade reading level.</a:t>
            </a:r>
          </a:p>
          <a:p>
            <a:r>
              <a:rPr lang="en-US" sz="1200" i="1" dirty="0"/>
              <a:t>Direct federal adult education funding toward those adults who struggle the most. While MACAE fully supports lifelong opportunities for all, if adult learners who struggle the most do not have access to community-based adult education in order to qualify for post-secondary programs, they will continue to weigh down the State budget through social services and incarceration for generations to come.</a:t>
            </a:r>
          </a:p>
          <a:p>
            <a:r>
              <a:rPr lang="en-US" sz="1200" i="1" dirty="0"/>
              <a:t>To encourage more collaboration between community-based K-12 adult education, literacy and ESL programs with post-secondary education and job training programs, provide incentive grants that enable local communities to design innovative partnerships that best suit the needs of the community and local economy.</a:t>
            </a:r>
          </a:p>
          <a:p>
            <a:r>
              <a:rPr lang="en-US" sz="1200" i="1" dirty="0"/>
              <a:t>Caps limiting the number of FTEs per district that adult education programs had back in the 1990s have not been adjusted for nearly 20 years, while Michigan’s economy and needs have changed dramatically. The caps need to be adjusted to reflect today’s reality.</a:t>
            </a:r>
          </a:p>
          <a:p>
            <a:r>
              <a:rPr lang="en-US" sz="1200" i="1" dirty="0"/>
              <a:t>Align adult education exit guidelines with post-secondary and job training entry-level</a:t>
            </a:r>
            <a:br>
              <a:rPr lang="en-US" sz="1200" i="1" dirty="0"/>
            </a:br>
            <a:r>
              <a:rPr lang="en-US" sz="1200" i="1" dirty="0"/>
              <a:t>guidelines and adopt common assessment tools so that adult learners can more easily transition from one level to the next</a:t>
            </a:r>
          </a:p>
          <a:p>
            <a:endParaRPr lang="en-US" sz="1200" dirty="0"/>
          </a:p>
        </p:txBody>
      </p:sp>
    </p:spTree>
    <p:extLst>
      <p:ext uri="{BB962C8B-B14F-4D97-AF65-F5344CB8AC3E}">
        <p14:creationId xmlns:p14="http://schemas.microsoft.com/office/powerpoint/2010/main" val="270408477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Enrichment, Recreation, and Before/After School Program</a:t>
            </a:r>
            <a:endParaRPr lang="en-US" dirty="0"/>
          </a:p>
        </p:txBody>
      </p:sp>
      <p:sp>
        <p:nvSpPr>
          <p:cNvPr id="3" name="Content Placeholder 2"/>
          <p:cNvSpPr>
            <a:spLocks noGrp="1"/>
          </p:cNvSpPr>
          <p:nvPr>
            <p:ph sz="half" idx="1"/>
          </p:nvPr>
        </p:nvSpPr>
        <p:spPr/>
        <p:txBody>
          <a:bodyPr anchor="t"/>
          <a:lstStyle/>
          <a:p>
            <a:r>
              <a:rPr lang="en-US" i="1" dirty="0"/>
              <a:t>Strong, viable communities offer local residents an opportunity to pursue lifelong learning, recreation, health and exercise in a safe, clean, accessible environment. Community schools that make facilities available for enrichment, recreation and before/after school programs provide a tremendous service and taxpayer value to area residents.</a:t>
            </a:r>
            <a:endParaRPr lang="en-US" dirty="0"/>
          </a:p>
        </p:txBody>
      </p:sp>
      <p:sp>
        <p:nvSpPr>
          <p:cNvPr id="4" name="Content Placeholder 3"/>
          <p:cNvSpPr>
            <a:spLocks noGrp="1"/>
          </p:cNvSpPr>
          <p:nvPr>
            <p:ph sz="half" idx="2"/>
          </p:nvPr>
        </p:nvSpPr>
        <p:spPr/>
        <p:txBody>
          <a:bodyPr anchor="t"/>
          <a:lstStyle/>
          <a:p>
            <a:r>
              <a:rPr lang="en-US" i="1" dirty="0"/>
              <a:t>Support “Full-Service Community Schools,” which includes incentives for all school districts to offer year-round community education programming.</a:t>
            </a:r>
            <a:endParaRPr lang="en-US" dirty="0"/>
          </a:p>
        </p:txBody>
      </p:sp>
    </p:spTree>
    <p:extLst>
      <p:ext uri="{BB962C8B-B14F-4D97-AF65-F5344CB8AC3E}">
        <p14:creationId xmlns:p14="http://schemas.microsoft.com/office/powerpoint/2010/main" val="123965131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macae conference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6811900"/>
              </p:ext>
            </p:extLst>
          </p:nvPr>
        </p:nvGraphicFramePr>
        <p:xfrm>
          <a:off x="685800" y="2141538"/>
          <a:ext cx="10131428" cy="2651760"/>
        </p:xfrm>
        <a:graphic>
          <a:graphicData uri="http://schemas.openxmlformats.org/drawingml/2006/table">
            <a:tbl>
              <a:tblPr firstRow="1" bandRow="1">
                <a:tableStyleId>{5C22544A-7EE6-4342-B048-85BDC9FD1C3A}</a:tableStyleId>
              </a:tblPr>
              <a:tblGrid>
                <a:gridCol w="2389909"/>
                <a:gridCol w="2514600"/>
                <a:gridCol w="2337955"/>
                <a:gridCol w="2888964"/>
              </a:tblGrid>
              <a:tr h="370840">
                <a:tc>
                  <a: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Arial" panose="020B0604020202020204" pitchFamily="34" charset="0"/>
                        </a:rPr>
                        <a:t>President:  Bob </a:t>
                      </a:r>
                      <a:r>
                        <a:rPr lang="en-US" sz="1800" dirty="0" err="1">
                          <a:effectLst/>
                          <a:latin typeface="Calibri" panose="020F0502020204030204" pitchFamily="34" charset="0"/>
                          <a:ea typeface="Times New Roman" panose="02020603050405020304" pitchFamily="18" charset="0"/>
                          <a:cs typeface="Arial" panose="020B0604020202020204" pitchFamily="34" charset="0"/>
                        </a:rPr>
                        <a:t>Steeh</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Arial" panose="020B0604020202020204" pitchFamily="34" charset="0"/>
                        </a:rPr>
                        <a:t>Vice President/Region 4:  Mary Murphy</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smtClean="0">
                          <a:effectLst/>
                          <a:latin typeface="Calibri" panose="020F0502020204030204" pitchFamily="34" charset="0"/>
                          <a:ea typeface="Times New Roman" panose="02020603050405020304" pitchFamily="18" charset="0"/>
                          <a:cs typeface="Arial" panose="020B0604020202020204" pitchFamily="34" charset="0"/>
                        </a:rPr>
                        <a:t>Treasurer/At Large:  Tammy Brown</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Past President:  Jeff McNeal</a:t>
                      </a:r>
                      <a:endParaRPr lang="en-US" sz="1800" dirty="0" smtClean="0">
                        <a:effectLst/>
                        <a:latin typeface="+mn-lt"/>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68580" marR="68580" marT="0" marB="0"/>
                </a:tc>
              </a:tr>
              <a:tr h="3970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Region 1: Bill Henry </a:t>
                      </a:r>
                      <a:endParaRPr lang="en-US" sz="1800" dirty="0" smtClean="0">
                        <a:effectLst/>
                        <a:latin typeface="+mn-lt"/>
                        <a:ea typeface="Times New Roman" panose="02020603050405020304" pitchFamily="18" charset="0"/>
                      </a:endParaRPr>
                    </a:p>
                    <a:p>
                      <a:pPr marL="0" marR="0">
                        <a:spcBef>
                          <a:spcPts val="0"/>
                        </a:spcBef>
                        <a:spcAft>
                          <a:spcPts val="0"/>
                        </a:spcAft>
                      </a:pP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smtClean="0">
                          <a:effectLst/>
                          <a:latin typeface="+mn-lt"/>
                          <a:ea typeface="Times New Roman" panose="02020603050405020304" pitchFamily="18" charset="0"/>
                        </a:rPr>
                        <a:t>Region</a:t>
                      </a:r>
                      <a:r>
                        <a:rPr lang="en-US" sz="1800" baseline="0" dirty="0" smtClean="0">
                          <a:effectLst/>
                          <a:latin typeface="+mn-lt"/>
                          <a:ea typeface="Times New Roman" panose="02020603050405020304" pitchFamily="18" charset="0"/>
                        </a:rPr>
                        <a:t> 2: Heidi Palatka</a:t>
                      </a:r>
                      <a:endParaRPr lang="en-US" sz="1800" dirty="0">
                        <a:effectLst/>
                        <a:latin typeface="+mn-lt"/>
                        <a:ea typeface="Times New Roman" panose="02020603050405020304" pitchFamily="18" charset="0"/>
                      </a:endParaRPr>
                    </a:p>
                  </a:txBody>
                  <a:tcPr marL="68580" marR="68580" marT="0" marB="0"/>
                </a:tc>
                <a:tc>
                  <a:txBody>
                    <a:bodyPr/>
                    <a:lstStyle/>
                    <a:p>
                      <a:r>
                        <a:rPr lang="en-US" sz="1800" dirty="0" smtClean="0">
                          <a:latin typeface="+mn-lt"/>
                        </a:rPr>
                        <a:t>Region 3:</a:t>
                      </a:r>
                      <a:r>
                        <a:rPr lang="en-US" sz="1800" baseline="0" dirty="0" smtClean="0">
                          <a:latin typeface="+mn-lt"/>
                        </a:rPr>
                        <a:t> Brenda Baker</a:t>
                      </a:r>
                      <a:endParaRPr lang="en-US" sz="1800" dirty="0">
                        <a:latin typeface="+mn-lt"/>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Region 5:  Connie Cox</a:t>
                      </a:r>
                      <a:endParaRPr lang="en-US" sz="1800" dirty="0" smtClean="0">
                        <a:effectLst/>
                        <a:latin typeface="+mn-lt"/>
                        <a:ea typeface="Times New Roman" panose="02020603050405020304" pitchFamily="18" charset="0"/>
                      </a:endParaRPr>
                    </a:p>
                    <a:p>
                      <a:endParaRPr lang="en-US" sz="1800" dirty="0">
                        <a:latin typeface="+mn-lt"/>
                      </a:endParaRPr>
                    </a:p>
                  </a:txBody>
                  <a:tcPr marL="68580" marR="68580" marT="0" marB="0"/>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Region 6:  Linda </a:t>
                      </a:r>
                      <a:r>
                        <a:rPr lang="en-US" sz="1800" dirty="0" err="1" smtClean="0">
                          <a:effectLst/>
                          <a:latin typeface="+mn-lt"/>
                          <a:ea typeface="Times New Roman" panose="02020603050405020304" pitchFamily="18" charset="0"/>
                          <a:cs typeface="Arial" panose="020B0604020202020204" pitchFamily="34" charset="0"/>
                        </a:rPr>
                        <a:t>Cianferra</a:t>
                      </a:r>
                      <a:endParaRPr lang="en-US" sz="1800" dirty="0" smtClean="0">
                        <a:effectLst/>
                        <a:latin typeface="+mn-lt"/>
                        <a:ea typeface="Times New Roman" panose="02020603050405020304" pitchFamily="18" charset="0"/>
                      </a:endParaRPr>
                    </a:p>
                    <a:p>
                      <a:endParaRPr lang="en-US" sz="1800" dirty="0">
                        <a:latin typeface="+mn-lt"/>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Advocacy Chairman:  Oogie LaMar</a:t>
                      </a:r>
                      <a:endParaRPr lang="en-US" sz="1800" dirty="0" smtClean="0">
                        <a:effectLst/>
                        <a:latin typeface="+mn-lt"/>
                        <a:ea typeface="Times New Roman" panose="02020603050405020304" pitchFamily="18" charset="0"/>
                      </a:endParaRPr>
                    </a:p>
                    <a:p>
                      <a:pPr marL="0" marR="0">
                        <a:spcBef>
                          <a:spcPts val="0"/>
                        </a:spcBef>
                        <a:spcAft>
                          <a:spcPts val="0"/>
                        </a:spcAft>
                      </a:pPr>
                      <a:endParaRPr lang="en-US" sz="1800" dirty="0">
                        <a:effectLst/>
                        <a:latin typeface="+mn-lt"/>
                        <a:ea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Networking Chairman:  Karyn Goven</a:t>
                      </a:r>
                      <a:endParaRPr lang="en-US" sz="1800" dirty="0" smtClean="0">
                        <a:effectLst/>
                        <a:latin typeface="+mn-lt"/>
                        <a:ea typeface="Times New Roman" panose="02020603050405020304" pitchFamily="18" charset="0"/>
                      </a:endParaRPr>
                    </a:p>
                    <a:p>
                      <a:pPr marL="0" marR="0">
                        <a:spcBef>
                          <a:spcPts val="0"/>
                        </a:spcBef>
                        <a:spcAft>
                          <a:spcPts val="0"/>
                        </a:spcAft>
                      </a:pPr>
                      <a:endParaRPr lang="en-US" sz="1800" dirty="0">
                        <a:effectLst/>
                        <a:latin typeface="+mn-lt"/>
                        <a:ea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Professional Development: Melisa Akers     </a:t>
                      </a:r>
                      <a:endParaRPr lang="en-US" sz="1800" dirty="0" smtClean="0">
                        <a:effectLst/>
                        <a:latin typeface="+mn-lt"/>
                        <a:ea typeface="Times New Roman" panose="02020603050405020304" pitchFamily="18" charset="0"/>
                      </a:endParaRPr>
                    </a:p>
                    <a:p>
                      <a:pPr marL="0" marR="0">
                        <a:spcBef>
                          <a:spcPts val="0"/>
                        </a:spcBef>
                        <a:spcAft>
                          <a:spcPts val="0"/>
                        </a:spcAft>
                      </a:pPr>
                      <a:endParaRPr lang="en-US" sz="1800" dirty="0">
                        <a:effectLst/>
                        <a:latin typeface="+mn-lt"/>
                        <a:ea typeface="Times New Roman" panose="02020603050405020304" pitchFamily="18" charset="0"/>
                      </a:endParaRPr>
                    </a:p>
                  </a:txBody>
                  <a:tcPr/>
                </a:tc>
              </a:tr>
              <a:tr h="370840">
                <a:tc>
                  <a:txBody>
                    <a:bodyPr/>
                    <a:lstStyle/>
                    <a:p>
                      <a:pPr marL="0" marR="0">
                        <a:spcBef>
                          <a:spcPts val="0"/>
                        </a:spcBef>
                        <a:spcAft>
                          <a:spcPts val="0"/>
                        </a:spcAft>
                      </a:pPr>
                      <a:endParaRPr lang="en-US" sz="1800" dirty="0">
                        <a:effectLst/>
                        <a:latin typeface="+mn-lt"/>
                        <a:ea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cs typeface="Arial" panose="020B0604020202020204" pitchFamily="34" charset="0"/>
                        </a:rPr>
                        <a:t>At Large: </a:t>
                      </a:r>
                      <a:r>
                        <a:rPr lang="en-US" sz="1800" dirty="0" err="1" smtClean="0">
                          <a:effectLst/>
                          <a:latin typeface="+mn-lt"/>
                          <a:ea typeface="Times New Roman" panose="02020603050405020304" pitchFamily="18" charset="0"/>
                          <a:cs typeface="Arial" panose="020B0604020202020204" pitchFamily="34" charset="0"/>
                        </a:rPr>
                        <a:t>Brenn</a:t>
                      </a:r>
                      <a:r>
                        <a:rPr lang="en-US" sz="1800" dirty="0" smtClean="0">
                          <a:effectLst/>
                          <a:latin typeface="+mn-lt"/>
                          <a:ea typeface="Times New Roman" panose="02020603050405020304" pitchFamily="18" charset="0"/>
                          <a:cs typeface="Arial" panose="020B0604020202020204" pitchFamily="34" charset="0"/>
                        </a:rPr>
                        <a:t> Fricano</a:t>
                      </a:r>
                      <a:endParaRPr lang="en-US" sz="1800" dirty="0" smtClean="0">
                        <a:effectLst/>
                        <a:latin typeface="+mn-lt"/>
                        <a:ea typeface="Times New Roman" panose="02020603050405020304" pitchFamily="18" charset="0"/>
                      </a:endParaRPr>
                    </a:p>
                    <a:p>
                      <a:pPr marL="0" marR="0">
                        <a:spcBef>
                          <a:spcPts val="0"/>
                        </a:spcBef>
                        <a:spcAft>
                          <a:spcPts val="0"/>
                        </a:spcAft>
                      </a:pPr>
                      <a:endParaRPr lang="en-US" sz="1800" dirty="0">
                        <a:effectLst/>
                        <a:latin typeface="+mn-lt"/>
                        <a:ea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panose="02020603050405020304" pitchFamily="18" charset="0"/>
                        </a:rPr>
                        <a:t>At Large:  Kelly Vella</a:t>
                      </a:r>
                    </a:p>
                    <a:p>
                      <a:pPr marL="0" marR="0">
                        <a:spcBef>
                          <a:spcPts val="0"/>
                        </a:spcBef>
                        <a:spcAft>
                          <a:spcPts val="0"/>
                        </a:spcAft>
                      </a:pPr>
                      <a:endParaRPr lang="en-US" sz="18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800" dirty="0">
                        <a:effectLst/>
                        <a:latin typeface="+mn-lt"/>
                        <a:ea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78788474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MACAE committees</a:t>
            </a:r>
            <a:endParaRPr lang="en-US" dirty="0"/>
          </a:p>
        </p:txBody>
      </p:sp>
      <p:sp>
        <p:nvSpPr>
          <p:cNvPr id="3" name="Content Placeholder 2"/>
          <p:cNvSpPr>
            <a:spLocks noGrp="1"/>
          </p:cNvSpPr>
          <p:nvPr>
            <p:ph idx="1"/>
          </p:nvPr>
        </p:nvSpPr>
        <p:spPr/>
        <p:txBody>
          <a:bodyPr/>
          <a:lstStyle/>
          <a:p>
            <a:r>
              <a:rPr lang="en-US" dirty="0" smtClean="0"/>
              <a:t>Professional Development Membership Services Emerging Leaders</a:t>
            </a:r>
          </a:p>
          <a:p>
            <a:pPr lvl="1"/>
            <a:r>
              <a:rPr lang="en-US" dirty="0"/>
              <a:t>Develop financial resources that support MACAE mission and strengthen Community and Adult Education programs statewide through advocacy, collaboration, data collection and the legislative process</a:t>
            </a:r>
            <a:endParaRPr lang="en-US" dirty="0" smtClean="0"/>
          </a:p>
          <a:p>
            <a:r>
              <a:rPr lang="en-US" dirty="0" smtClean="0"/>
              <a:t>Advocacy and Legislative Leadership</a:t>
            </a:r>
          </a:p>
          <a:p>
            <a:pPr lvl="1"/>
            <a:r>
              <a:rPr lang="en-US" dirty="0"/>
              <a:t>Develop financial resources that support MACAE mission and strengthen Community and Adult Education programs statewide through advocacy, collaboration, data collection and the legislative process.</a:t>
            </a:r>
            <a:endParaRPr lang="en-US" dirty="0" smtClean="0"/>
          </a:p>
          <a:p>
            <a:r>
              <a:rPr lang="en-US" dirty="0" smtClean="0"/>
              <a:t>Networking</a:t>
            </a:r>
          </a:p>
          <a:p>
            <a:pPr lvl="1"/>
            <a:r>
              <a:rPr lang="en-US" dirty="0"/>
              <a:t>To support and encourage MACAE to collaborate with other organizations to broaden our base and increase resources for practitioners. Identify best practices and program and communicate with members statewide.</a:t>
            </a:r>
          </a:p>
        </p:txBody>
      </p:sp>
    </p:spTree>
    <p:extLst>
      <p:ext uri="{BB962C8B-B14F-4D97-AF65-F5344CB8AC3E}">
        <p14:creationId xmlns:p14="http://schemas.microsoft.com/office/powerpoint/2010/main" val="3499311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9318" y="609602"/>
            <a:ext cx="10037910" cy="1229590"/>
          </a:xfrm>
        </p:spPr>
        <p:txBody>
          <a:bodyPr/>
          <a:lstStyle/>
          <a:p>
            <a:pPr algn="ctr"/>
            <a:r>
              <a:rPr lang="en-US" dirty="0" smtClean="0"/>
              <a:t>Major topics of Adult Education from The State </a:t>
            </a:r>
            <a:endParaRPr lang="en-US" dirty="0"/>
          </a:p>
        </p:txBody>
      </p:sp>
      <p:sp>
        <p:nvSpPr>
          <p:cNvPr id="5" name="Text Placeholder 4"/>
          <p:cNvSpPr>
            <a:spLocks noGrp="1"/>
          </p:cNvSpPr>
          <p:nvPr>
            <p:ph type="body" sz="quarter" idx="13"/>
          </p:nvPr>
        </p:nvSpPr>
        <p:spPr>
          <a:xfrm>
            <a:off x="550718" y="2431472"/>
            <a:ext cx="10266510" cy="3449783"/>
          </a:xfrm>
        </p:spPr>
        <p:txBody>
          <a:bodyPr anchor="t">
            <a:normAutofit lnSpcReduction="10000"/>
          </a:bodyPr>
          <a:lstStyle/>
          <a:p>
            <a:r>
              <a:rPr lang="en-US" b="1" dirty="0" smtClean="0"/>
              <a:t>State Address from Sean Lively our State Director </a:t>
            </a:r>
          </a:p>
          <a:p>
            <a:r>
              <a:rPr lang="en-US" dirty="0" smtClean="0"/>
              <a:t>	 Insights from our State Director and the goals that our State is moving towards</a:t>
            </a:r>
          </a:p>
          <a:p>
            <a:endParaRPr lang="en-US" dirty="0" smtClean="0"/>
          </a:p>
          <a:p>
            <a:r>
              <a:rPr lang="en-US" dirty="0" smtClean="0"/>
              <a:t>WIOA-The Major Federal Adult Education Grant</a:t>
            </a:r>
          </a:p>
          <a:p>
            <a:r>
              <a:rPr lang="en-US" dirty="0"/>
              <a:t>	</a:t>
            </a:r>
            <a:r>
              <a:rPr lang="en-US" dirty="0" smtClean="0"/>
              <a:t>If you don’t know what those 4 letters stand for don’t miss this session</a:t>
            </a:r>
          </a:p>
          <a:p>
            <a:endParaRPr lang="en-US" dirty="0" smtClean="0"/>
          </a:p>
          <a:p>
            <a:endParaRPr lang="en-US" dirty="0" smtClean="0"/>
          </a:p>
        </p:txBody>
      </p:sp>
    </p:spTree>
    <p:extLst>
      <p:ext uri="{BB962C8B-B14F-4D97-AF65-F5344CB8AC3E}">
        <p14:creationId xmlns:p14="http://schemas.microsoft.com/office/powerpoint/2010/main" val="422791393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MACAE Advocacy </a:t>
            </a:r>
            <a:endParaRPr lang="en-US" dirty="0"/>
          </a:p>
        </p:txBody>
      </p:sp>
      <p:sp>
        <p:nvSpPr>
          <p:cNvPr id="4" name="Text Placeholder 3"/>
          <p:cNvSpPr>
            <a:spLocks noGrp="1"/>
          </p:cNvSpPr>
          <p:nvPr>
            <p:ph idx="1"/>
          </p:nvPr>
        </p:nvSpPr>
        <p:spPr/>
        <p:txBody>
          <a:bodyPr/>
          <a:lstStyle/>
          <a:p>
            <a:pPr lvl="1">
              <a:buFont typeface="Arial" panose="020B0604020202020204" pitchFamily="34" charset="0"/>
              <a:buChar char="•"/>
            </a:pPr>
            <a:r>
              <a:rPr lang="en-US" sz="3600" dirty="0" smtClean="0"/>
              <a:t>MACAE Mentorships</a:t>
            </a:r>
          </a:p>
          <a:p>
            <a:pPr lvl="2">
              <a:buFont typeface="Arial" panose="020B0604020202020204" pitchFamily="34" charset="0"/>
              <a:buChar char="•"/>
            </a:pPr>
            <a:r>
              <a:rPr lang="en-US" dirty="0" smtClean="0"/>
              <a:t>You don’t need to blaze the trail and climb the mountain alone. Our mentor program can help guide you on the path.</a:t>
            </a:r>
          </a:p>
          <a:p>
            <a:pPr lvl="1">
              <a:buFont typeface="Arial" panose="020B0604020202020204" pitchFamily="34" charset="0"/>
              <a:buChar char="•"/>
            </a:pPr>
            <a:r>
              <a:rPr lang="en-US" sz="2800" dirty="0" smtClean="0"/>
              <a:t>COABE What do those initials stand for???  </a:t>
            </a:r>
          </a:p>
          <a:p>
            <a:pPr marL="0" indent="0">
              <a:buNone/>
            </a:pPr>
            <a:r>
              <a:rPr lang="en-US" dirty="0" smtClean="0"/>
              <a:t>	</a:t>
            </a:r>
            <a:endParaRPr lang="en-US" dirty="0"/>
          </a:p>
        </p:txBody>
      </p:sp>
      <p:sp>
        <p:nvSpPr>
          <p:cNvPr id="3" name="Text Placeholder 2"/>
          <p:cNvSpPr>
            <a:spLocks noGrp="1"/>
          </p:cNvSpPr>
          <p:nvPr>
            <p:ph type="body" sz="quarter" idx="4294967295"/>
          </p:nvPr>
        </p:nvSpPr>
        <p:spPr>
          <a:xfrm>
            <a:off x="945573" y="2290186"/>
            <a:ext cx="10131425" cy="838200"/>
          </a:xfrm>
        </p:spPr>
        <p:txBody>
          <a:bodyPr>
            <a:normAutofit fontScale="92500" lnSpcReduction="20000"/>
          </a:bodyPr>
          <a:lstStyle/>
          <a:p>
            <a:r>
              <a:rPr lang="en-US" sz="4400" dirty="0"/>
              <a:t>MACAE</a:t>
            </a:r>
            <a:r>
              <a:rPr lang="en-US" dirty="0"/>
              <a:t> is Michigan’s largest Advocacy organization for Adult Education. If you have an interest in Adult Education, Early Childhood or Enrichment come learn what the hot topics are!</a:t>
            </a:r>
          </a:p>
        </p:txBody>
      </p:sp>
    </p:spTree>
    <p:extLst>
      <p:ext uri="{BB962C8B-B14F-4D97-AF65-F5344CB8AC3E}">
        <p14:creationId xmlns:p14="http://schemas.microsoft.com/office/powerpoint/2010/main" val="1420647145"/>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84464"/>
            <a:ext cx="10131425" cy="904009"/>
          </a:xfrm>
        </p:spPr>
        <p:txBody>
          <a:bodyPr/>
          <a:lstStyle/>
          <a:p>
            <a:r>
              <a:rPr lang="en-US" dirty="0" smtClean="0"/>
              <a:t>And on the Second Day </a:t>
            </a:r>
            <a:endParaRPr lang="en-US" dirty="0"/>
          </a:p>
        </p:txBody>
      </p:sp>
      <p:sp>
        <p:nvSpPr>
          <p:cNvPr id="4" name="Content Placeholder 3"/>
          <p:cNvSpPr>
            <a:spLocks noGrp="1"/>
          </p:cNvSpPr>
          <p:nvPr>
            <p:ph sz="half" idx="1"/>
          </p:nvPr>
        </p:nvSpPr>
        <p:spPr>
          <a:xfrm>
            <a:off x="529936" y="1560177"/>
            <a:ext cx="2945968" cy="3572933"/>
          </a:xfrm>
        </p:spPr>
        <p:txBody>
          <a:bodyPr anchor="t">
            <a:normAutofit lnSpcReduction="10000"/>
          </a:bodyPr>
          <a:lstStyle/>
          <a:p>
            <a:r>
              <a:rPr lang="en-US" dirty="0" smtClean="0"/>
              <a:t>Alternative Education</a:t>
            </a:r>
          </a:p>
          <a:p>
            <a:r>
              <a:rPr lang="en-US" dirty="0" smtClean="0"/>
              <a:t>Flexible Learning Options and MDE’s –Top 10</a:t>
            </a:r>
          </a:p>
          <a:p>
            <a:r>
              <a:rPr lang="en-US" dirty="0" smtClean="0"/>
              <a:t>Michigan’s Alternative Accountability System</a:t>
            </a:r>
          </a:p>
          <a:p>
            <a:r>
              <a:rPr lang="en-US" dirty="0"/>
              <a:t>Utilizing Improved </a:t>
            </a:r>
            <a:r>
              <a:rPr lang="en-US" dirty="0" err="1"/>
              <a:t>Edgenuity</a:t>
            </a:r>
            <a:r>
              <a:rPr lang="en-US" dirty="0"/>
              <a:t> Features to Improve Online Learning for all Students</a:t>
            </a:r>
          </a:p>
        </p:txBody>
      </p:sp>
      <p:sp>
        <p:nvSpPr>
          <p:cNvPr id="5" name="Content Placeholder 4"/>
          <p:cNvSpPr>
            <a:spLocks noGrp="1"/>
          </p:cNvSpPr>
          <p:nvPr>
            <p:ph sz="half" idx="2"/>
          </p:nvPr>
        </p:nvSpPr>
        <p:spPr>
          <a:xfrm>
            <a:off x="4024268" y="1560177"/>
            <a:ext cx="2999987" cy="4871796"/>
          </a:xfrm>
        </p:spPr>
        <p:txBody>
          <a:bodyPr anchor="t">
            <a:normAutofit lnSpcReduction="10000"/>
          </a:bodyPr>
          <a:lstStyle/>
          <a:p>
            <a:r>
              <a:rPr lang="en-US" dirty="0" smtClean="0"/>
              <a:t>Adult Education</a:t>
            </a:r>
          </a:p>
          <a:p>
            <a:pPr lvl="1"/>
            <a:r>
              <a:rPr lang="en-US" dirty="0" smtClean="0"/>
              <a:t>ABE Instructional Strategies</a:t>
            </a:r>
          </a:p>
          <a:p>
            <a:pPr lvl="1"/>
            <a:r>
              <a:rPr lang="en-US" dirty="0" smtClean="0"/>
              <a:t>Section 107 Changes</a:t>
            </a:r>
          </a:p>
          <a:p>
            <a:pPr lvl="1"/>
            <a:r>
              <a:rPr lang="en-US" dirty="0" smtClean="0"/>
              <a:t>“Filling the Cracks” reducing barriers through partnerships</a:t>
            </a:r>
          </a:p>
          <a:p>
            <a:pPr lvl="1"/>
            <a:r>
              <a:rPr lang="en-US" dirty="0" smtClean="0"/>
              <a:t>MAERS Update</a:t>
            </a:r>
          </a:p>
          <a:p>
            <a:pPr lvl="1"/>
            <a:r>
              <a:rPr lang="en-US" dirty="0"/>
              <a:t>Michigan GED State </a:t>
            </a:r>
            <a:r>
              <a:rPr lang="en-US" dirty="0" smtClean="0"/>
              <a:t>Update</a:t>
            </a:r>
          </a:p>
          <a:p>
            <a:pPr lvl="1"/>
            <a:r>
              <a:rPr lang="en-US" dirty="0"/>
              <a:t>Partnering for Success: Michigan Works! Working with Adult Education </a:t>
            </a:r>
            <a:r>
              <a:rPr lang="en-US" dirty="0" smtClean="0"/>
              <a:t>Providers</a:t>
            </a:r>
          </a:p>
          <a:p>
            <a:pPr lvl="1"/>
            <a:r>
              <a:rPr lang="en-US" dirty="0"/>
              <a:t>Burlington English Career Pathways - Your WIOA Solution</a:t>
            </a:r>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6" name="Content Placeholder 4"/>
          <p:cNvSpPr txBox="1">
            <a:spLocks/>
          </p:cNvSpPr>
          <p:nvPr/>
        </p:nvSpPr>
        <p:spPr>
          <a:xfrm>
            <a:off x="7572619" y="1560177"/>
            <a:ext cx="2670754" cy="4355715"/>
          </a:xfrm>
          <a:prstGeom prst="rect">
            <a:avLst/>
          </a:prstGeom>
        </p:spPr>
        <p:txBody>
          <a:bodyPr vert="horz" lIns="91440" tIns="45720" rIns="91440" bIns="45720" rtlCol="0" anchor="t">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r>
              <a:rPr lang="en-US" dirty="0" smtClean="0"/>
              <a:t>Community Education</a:t>
            </a:r>
          </a:p>
          <a:p>
            <a:r>
              <a:rPr lang="en-US" dirty="0" smtClean="0"/>
              <a:t>Technology Taking “CARE</a:t>
            </a:r>
          </a:p>
          <a:p>
            <a:r>
              <a:rPr lang="en-US" dirty="0" smtClean="0"/>
              <a:t>Answering the Cry for Help</a:t>
            </a:r>
          </a:p>
          <a:p>
            <a:r>
              <a:rPr lang="en-US" dirty="0" smtClean="0"/>
              <a:t>Emerging Trends of Substance Abuse</a:t>
            </a:r>
          </a:p>
          <a:p>
            <a:r>
              <a:rPr lang="en-US" dirty="0" smtClean="0"/>
              <a:t>Designing Instructor Handbooks for New Teachers</a:t>
            </a:r>
          </a:p>
          <a:p>
            <a:r>
              <a:rPr lang="en-US" dirty="0"/>
              <a:t>The LERN Staffing Model, What is it?</a:t>
            </a:r>
          </a:p>
        </p:txBody>
      </p:sp>
    </p:spTree>
    <p:extLst>
      <p:ext uri="{BB962C8B-B14F-4D97-AF65-F5344CB8AC3E}">
        <p14:creationId xmlns:p14="http://schemas.microsoft.com/office/powerpoint/2010/main" val="247581549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11" y="536864"/>
            <a:ext cx="10131425" cy="1260406"/>
          </a:xfrm>
        </p:spPr>
        <p:txBody>
          <a:bodyPr>
            <a:normAutofit fontScale="90000"/>
          </a:bodyPr>
          <a:lstStyle/>
          <a:p>
            <a:pPr algn="ctr"/>
            <a:r>
              <a:rPr lang="en-US" dirty="0" smtClean="0"/>
              <a:t>“</a:t>
            </a:r>
            <a:r>
              <a:rPr lang="en-US" sz="4900" dirty="0" smtClean="0"/>
              <a:t>No way-What there’s more</a:t>
            </a:r>
            <a:r>
              <a:rPr lang="en-US" dirty="0" smtClean="0"/>
              <a:t>”</a:t>
            </a:r>
            <a:br>
              <a:rPr lang="en-US" dirty="0" smtClean="0"/>
            </a:br>
            <a:r>
              <a:rPr lang="en-US" dirty="0" smtClean="0"/>
              <a:t>one more day</a:t>
            </a:r>
            <a:endParaRPr lang="en-US" dirty="0"/>
          </a:p>
        </p:txBody>
      </p:sp>
      <p:sp>
        <p:nvSpPr>
          <p:cNvPr id="4" name="Content Placeholder 3"/>
          <p:cNvSpPr>
            <a:spLocks noGrp="1"/>
          </p:cNvSpPr>
          <p:nvPr>
            <p:ph sz="half" idx="1"/>
          </p:nvPr>
        </p:nvSpPr>
        <p:spPr>
          <a:xfrm>
            <a:off x="4166756" y="1993130"/>
            <a:ext cx="3044534" cy="4199852"/>
          </a:xfrm>
        </p:spPr>
        <p:txBody>
          <a:bodyPr anchor="t"/>
          <a:lstStyle/>
          <a:p>
            <a:r>
              <a:rPr lang="en-US" dirty="0"/>
              <a:t>Life is Good and Easier Using Budget </a:t>
            </a:r>
            <a:r>
              <a:rPr lang="en-US" dirty="0" smtClean="0"/>
              <a:t>Templates </a:t>
            </a:r>
          </a:p>
          <a:p>
            <a:r>
              <a:rPr lang="en-US" dirty="0" smtClean="0"/>
              <a:t>Implementing </a:t>
            </a:r>
            <a:r>
              <a:rPr lang="en-US" dirty="0"/>
              <a:t>the College Career Readiness Standards (CCRS) </a:t>
            </a:r>
            <a:endParaRPr lang="en-US" dirty="0" smtClean="0"/>
          </a:p>
          <a:p>
            <a:r>
              <a:rPr lang="en-US" dirty="0" smtClean="0"/>
              <a:t>Michigan </a:t>
            </a:r>
            <a:r>
              <a:rPr lang="en-US" dirty="0"/>
              <a:t>High School </a:t>
            </a:r>
            <a:r>
              <a:rPr lang="en-US" dirty="0" smtClean="0"/>
              <a:t>Equivalency</a:t>
            </a:r>
          </a:p>
          <a:p>
            <a:r>
              <a:rPr lang="en-US" dirty="0"/>
              <a:t>Integrating a Career Pathways </a:t>
            </a:r>
            <a:r>
              <a:rPr lang="en-US" dirty="0" smtClean="0"/>
              <a:t>Model</a:t>
            </a:r>
          </a:p>
          <a:p>
            <a:r>
              <a:rPr lang="en-US" dirty="0"/>
              <a:t>What’s New With TABE 11/12 and An Introduction To the TASC Test</a:t>
            </a:r>
          </a:p>
        </p:txBody>
      </p:sp>
      <p:sp>
        <p:nvSpPr>
          <p:cNvPr id="5" name="Content Placeholder 4"/>
          <p:cNvSpPr>
            <a:spLocks noGrp="1"/>
          </p:cNvSpPr>
          <p:nvPr>
            <p:ph sz="half" idx="2"/>
          </p:nvPr>
        </p:nvSpPr>
        <p:spPr>
          <a:xfrm>
            <a:off x="446809" y="1993130"/>
            <a:ext cx="3242254" cy="4199852"/>
          </a:xfrm>
        </p:spPr>
        <p:txBody>
          <a:bodyPr anchor="t"/>
          <a:lstStyle/>
          <a:p>
            <a:r>
              <a:rPr lang="en-US" dirty="0"/>
              <a:t>Implementing the College Career Readiness Standards (CCRS</a:t>
            </a:r>
            <a:r>
              <a:rPr lang="en-US" dirty="0" smtClean="0"/>
              <a:t>)</a:t>
            </a:r>
          </a:p>
          <a:p>
            <a:r>
              <a:rPr lang="en-US" dirty="0"/>
              <a:t>High Quality </a:t>
            </a:r>
            <a:r>
              <a:rPr lang="en-US" dirty="0" smtClean="0"/>
              <a:t>Credentialing</a:t>
            </a:r>
          </a:p>
          <a:p>
            <a:r>
              <a:rPr lang="en-US" dirty="0"/>
              <a:t>Young People Driving Campaign </a:t>
            </a:r>
            <a:r>
              <a:rPr lang="en-US" dirty="0" smtClean="0"/>
              <a:t>Conversations</a:t>
            </a:r>
          </a:p>
          <a:p>
            <a:r>
              <a:rPr lang="en-US" dirty="0"/>
              <a:t>A Workforce Readiness Symposium</a:t>
            </a:r>
            <a:br>
              <a:rPr lang="en-US" dirty="0"/>
            </a:br>
            <a:endParaRPr lang="en-US" dirty="0"/>
          </a:p>
        </p:txBody>
      </p:sp>
      <p:sp>
        <p:nvSpPr>
          <p:cNvPr id="6" name="Content Placeholder 4"/>
          <p:cNvSpPr txBox="1">
            <a:spLocks/>
          </p:cNvSpPr>
          <p:nvPr/>
        </p:nvSpPr>
        <p:spPr>
          <a:xfrm>
            <a:off x="7562228" y="1913468"/>
            <a:ext cx="2670754" cy="4355715"/>
          </a:xfrm>
          <a:prstGeom prst="rect">
            <a:avLst/>
          </a:prstGeom>
        </p:spPr>
        <p:txBody>
          <a:bodyPr vert="horz" lIns="91440" tIns="45720" rIns="91440" bIns="45720" rtlCol="0" anchor="t">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r>
              <a:rPr lang="en-US" dirty="0" smtClean="0"/>
              <a:t>Community Education</a:t>
            </a:r>
          </a:p>
          <a:p>
            <a:r>
              <a:rPr lang="en-US" dirty="0"/>
              <a:t>Social Media Tools &amp; Web-Based </a:t>
            </a:r>
            <a:r>
              <a:rPr lang="en-US" dirty="0" smtClean="0"/>
              <a:t>Programs</a:t>
            </a:r>
          </a:p>
          <a:p>
            <a:r>
              <a:rPr lang="en-US" dirty="0"/>
              <a:t>High Quality </a:t>
            </a:r>
            <a:r>
              <a:rPr lang="en-US" dirty="0" smtClean="0"/>
              <a:t>Credentialing</a:t>
            </a:r>
          </a:p>
          <a:p>
            <a:r>
              <a:rPr lang="en-US" dirty="0"/>
              <a:t>Family Literacy </a:t>
            </a:r>
            <a:r>
              <a:rPr lang="en-US" dirty="0" smtClean="0"/>
              <a:t>Night</a:t>
            </a:r>
          </a:p>
          <a:p>
            <a:r>
              <a:rPr lang="en-US" dirty="0"/>
              <a:t>What’s Hot in Enrichment and Life Long Learning</a:t>
            </a:r>
            <a:endParaRPr lang="en-US" dirty="0" smtClean="0"/>
          </a:p>
        </p:txBody>
      </p:sp>
    </p:spTree>
    <p:extLst>
      <p:ext uri="{BB962C8B-B14F-4D97-AF65-F5344CB8AC3E}">
        <p14:creationId xmlns:p14="http://schemas.microsoft.com/office/powerpoint/2010/main" val="167859590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555" y="685800"/>
            <a:ext cx="10360501" cy="2057400"/>
          </a:xfrm>
        </p:spPr>
        <p:txBody>
          <a:bodyPr anchor="t">
            <a:normAutofit fontScale="90000"/>
          </a:bodyPr>
          <a:lstStyle/>
          <a:p>
            <a:pPr algn="ctr"/>
            <a:r>
              <a:rPr lang="en-US" dirty="0"/>
              <a:t>Advocacy </a:t>
            </a:r>
            <a:r>
              <a:rPr lang="en-US" dirty="0" smtClean="0"/>
              <a:t>Platform</a:t>
            </a:r>
            <a:br>
              <a:rPr lang="en-US" dirty="0" smtClean="0"/>
            </a:br>
            <a:r>
              <a:rPr lang="en-US" dirty="0"/>
              <a:t/>
            </a:r>
            <a:br>
              <a:rPr lang="en-US" dirty="0"/>
            </a:br>
            <a:r>
              <a:rPr lang="en-US" sz="2200" dirty="0"/>
              <a:t>MACAE’s mission is to provide a cohesive framework for community education through collaboration and guidance at the local, state and federal level. In order to achieve that mission, MACAE advocates for the following education platforms:</a:t>
            </a:r>
          </a:p>
        </p:txBody>
      </p:sp>
      <p:sp>
        <p:nvSpPr>
          <p:cNvPr id="3" name="Content Placeholder 2"/>
          <p:cNvSpPr>
            <a:spLocks noGrp="1"/>
          </p:cNvSpPr>
          <p:nvPr>
            <p:ph idx="1"/>
          </p:nvPr>
        </p:nvSpPr>
        <p:spPr>
          <a:xfrm>
            <a:off x="838201" y="2844801"/>
            <a:ext cx="10360501" cy="2794002"/>
          </a:xfrm>
        </p:spPr>
        <p:txBody>
          <a:bodyPr>
            <a:normAutofit/>
          </a:bodyPr>
          <a:lstStyle/>
          <a:p>
            <a:pPr lvl="1"/>
            <a:r>
              <a:rPr lang="en-US" sz="2400" dirty="0" smtClean="0"/>
              <a:t>Early Care and Education</a:t>
            </a:r>
          </a:p>
          <a:p>
            <a:pPr lvl="1"/>
            <a:r>
              <a:rPr lang="en-US" sz="2400" dirty="0" smtClean="0"/>
              <a:t>Alternative Education</a:t>
            </a:r>
          </a:p>
          <a:p>
            <a:pPr lvl="1"/>
            <a:r>
              <a:rPr lang="en-US" sz="2400" dirty="0" smtClean="0"/>
              <a:t>Adult Education</a:t>
            </a:r>
          </a:p>
          <a:p>
            <a:pPr lvl="1"/>
            <a:r>
              <a:rPr lang="en-US" sz="2400" dirty="0" smtClean="0"/>
              <a:t>Enrichment, Recreation, and Before/After School Programs</a:t>
            </a:r>
            <a:endParaRPr lang="en-US" sz="2400" dirty="0"/>
          </a:p>
        </p:txBody>
      </p:sp>
    </p:spTree>
    <p:extLst>
      <p:ext uri="{BB962C8B-B14F-4D97-AF65-F5344CB8AC3E}">
        <p14:creationId xmlns:p14="http://schemas.microsoft.com/office/powerpoint/2010/main" val="419720036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POSITIVE EFFECTS OF </a:t>
            </a:r>
            <a:r>
              <a:rPr lang="en-US" dirty="0" smtClean="0"/>
              <a:t>MACAE ON </a:t>
            </a:r>
            <a:r>
              <a:rPr lang="en-US" dirty="0"/>
              <a:t>THE COMMUNITY</a:t>
            </a:r>
          </a:p>
        </p:txBody>
      </p:sp>
      <p:sp>
        <p:nvSpPr>
          <p:cNvPr id="3" name="Content Placeholder 2"/>
          <p:cNvSpPr>
            <a:spLocks noGrp="1"/>
          </p:cNvSpPr>
          <p:nvPr>
            <p:ph idx="1"/>
          </p:nvPr>
        </p:nvSpPr>
        <p:spPr/>
        <p:txBody>
          <a:bodyPr>
            <a:noAutofit/>
          </a:bodyPr>
          <a:lstStyle/>
          <a:p>
            <a:pPr lvl="0"/>
            <a:r>
              <a:rPr lang="en-US" sz="2400" dirty="0"/>
              <a:t>Increases the educational outcomes of children</a:t>
            </a:r>
          </a:p>
          <a:p>
            <a:pPr lvl="1"/>
            <a:r>
              <a:rPr lang="en-US" sz="2400" dirty="0"/>
              <a:t>There is a direct relationship between a parents educational level to that of their children. The higher the educational level of the parent the higher level will be found in their children.</a:t>
            </a:r>
          </a:p>
          <a:p>
            <a:pPr lvl="0"/>
            <a:r>
              <a:rPr lang="en-US" sz="2400" dirty="0"/>
              <a:t>Increases the involvement of parents in their child’s education.</a:t>
            </a:r>
          </a:p>
          <a:p>
            <a:pPr lvl="1"/>
            <a:r>
              <a:rPr lang="en-US" sz="2400" dirty="0"/>
              <a:t>Low level learners are not typically involved with their child’s school or parent meetings.</a:t>
            </a:r>
          </a:p>
        </p:txBody>
      </p:sp>
    </p:spTree>
    <p:extLst>
      <p:ext uri="{BB962C8B-B14F-4D97-AF65-F5344CB8AC3E}">
        <p14:creationId xmlns:p14="http://schemas.microsoft.com/office/powerpoint/2010/main" val="2575031836"/>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340</TotalTime>
  <Words>1473</Words>
  <Application>Microsoft Office PowerPoint</Application>
  <PresentationFormat>Custom</PresentationFormat>
  <Paragraphs>123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Celestial</vt:lpstr>
      <vt:lpstr>Michigan Association of Community and Adult Education</vt:lpstr>
      <vt:lpstr>Welcome to the macae conference </vt:lpstr>
      <vt:lpstr>Your MACAE committees</vt:lpstr>
      <vt:lpstr>Major topics of Adult Education from The State </vt:lpstr>
      <vt:lpstr>MACAE Advocacy </vt:lpstr>
      <vt:lpstr>And on the Second Day </vt:lpstr>
      <vt:lpstr>“No way-What there’s more” one more day</vt:lpstr>
      <vt:lpstr>Advocacy Platform  MACAE’s mission is to provide a cohesive framework for community education through collaboration and guidance at the local, state and federal level. In order to achieve that mission, MACAE advocates for the following education platforms:</vt:lpstr>
      <vt:lpstr>THE POSITIVE EFFECTS OF MACAE ON THE COMMUNITY</vt:lpstr>
      <vt:lpstr>THE POSITIVE EFFECTS OF ADULT EDUCATION ON THE COMMUNITY</vt:lpstr>
      <vt:lpstr>THE POSITIVE EFFECTS OF MACAE ON THE COMMUNITY</vt:lpstr>
      <vt:lpstr>WHERE DOES ADULT EDUCATION DECREASE COST FOR THE STATE? </vt:lpstr>
      <vt:lpstr>Legislative Platforms </vt:lpstr>
      <vt:lpstr>Alternative Education</vt:lpstr>
      <vt:lpstr>Adult Education</vt:lpstr>
      <vt:lpstr>Enrichment, Recreation, and Before/After School Program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Association of Community and Adult Education</dc:title>
  <dc:creator>McNeal, Jeff</dc:creator>
  <cp:lastModifiedBy>MACAE Office</cp:lastModifiedBy>
  <cp:revision>22</cp:revision>
  <dcterms:created xsi:type="dcterms:W3CDTF">2016-10-11T23:48:26Z</dcterms:created>
  <dcterms:modified xsi:type="dcterms:W3CDTF">2016-10-19T19:28:08Z</dcterms:modified>
</cp:coreProperties>
</file>