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1"/>
  </p:notesMasterIdLst>
  <p:handoutMasterIdLst>
    <p:handoutMasterId r:id="rId9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81" r:id="rId23"/>
    <p:sldId id="285" r:id="rId24"/>
    <p:sldId id="284" r:id="rId25"/>
    <p:sldId id="381" r:id="rId26"/>
    <p:sldId id="383" r:id="rId27"/>
    <p:sldId id="385" r:id="rId28"/>
    <p:sldId id="388" r:id="rId29"/>
    <p:sldId id="389" r:id="rId30"/>
    <p:sldId id="390" r:id="rId31"/>
    <p:sldId id="392" r:id="rId32"/>
    <p:sldId id="393" r:id="rId33"/>
    <p:sldId id="394" r:id="rId34"/>
    <p:sldId id="396" r:id="rId35"/>
    <p:sldId id="397" r:id="rId36"/>
    <p:sldId id="399" r:id="rId37"/>
    <p:sldId id="402" r:id="rId38"/>
    <p:sldId id="403" r:id="rId39"/>
    <p:sldId id="410" r:id="rId40"/>
    <p:sldId id="409" r:id="rId41"/>
    <p:sldId id="288" r:id="rId42"/>
    <p:sldId id="347" r:id="rId43"/>
    <p:sldId id="293" r:id="rId44"/>
    <p:sldId id="294" r:id="rId45"/>
    <p:sldId id="296" r:id="rId46"/>
    <p:sldId id="298" r:id="rId47"/>
    <p:sldId id="304" r:id="rId48"/>
    <p:sldId id="305" r:id="rId49"/>
    <p:sldId id="306" r:id="rId50"/>
    <p:sldId id="307" r:id="rId51"/>
    <p:sldId id="308" r:id="rId52"/>
    <p:sldId id="309" r:id="rId53"/>
    <p:sldId id="349" r:id="rId54"/>
    <p:sldId id="311" r:id="rId55"/>
    <p:sldId id="316" r:id="rId56"/>
    <p:sldId id="312" r:id="rId57"/>
    <p:sldId id="313" r:id="rId58"/>
    <p:sldId id="348" r:id="rId59"/>
    <p:sldId id="289" r:id="rId60"/>
    <p:sldId id="350" r:id="rId61"/>
    <p:sldId id="351" r:id="rId62"/>
    <p:sldId id="354" r:id="rId63"/>
    <p:sldId id="359" r:id="rId64"/>
    <p:sldId id="360" r:id="rId65"/>
    <p:sldId id="361" r:id="rId66"/>
    <p:sldId id="365" r:id="rId67"/>
    <p:sldId id="366" r:id="rId68"/>
    <p:sldId id="368" r:id="rId69"/>
    <p:sldId id="369" r:id="rId70"/>
    <p:sldId id="371" r:id="rId71"/>
    <p:sldId id="372" r:id="rId72"/>
    <p:sldId id="290" r:id="rId73"/>
    <p:sldId id="324" r:id="rId74"/>
    <p:sldId id="325" r:id="rId75"/>
    <p:sldId id="326" r:id="rId76"/>
    <p:sldId id="328" r:id="rId77"/>
    <p:sldId id="332" r:id="rId78"/>
    <p:sldId id="333" r:id="rId79"/>
    <p:sldId id="334" r:id="rId80"/>
    <p:sldId id="336" r:id="rId81"/>
    <p:sldId id="337" r:id="rId82"/>
    <p:sldId id="338" r:id="rId83"/>
    <p:sldId id="340" r:id="rId84"/>
    <p:sldId id="341" r:id="rId85"/>
    <p:sldId id="346" r:id="rId86"/>
    <p:sldId id="291" r:id="rId87"/>
    <p:sldId id="374" r:id="rId88"/>
    <p:sldId id="286" r:id="rId89"/>
    <p:sldId id="287" r:id="rId9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ins, Patricia (WDA)" initials="HP("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94635" autoAdjust="0"/>
  </p:normalViewPr>
  <p:slideViewPr>
    <p:cSldViewPr snapToGrid="0">
      <p:cViewPr>
        <p:scale>
          <a:sx n="81" d="100"/>
          <a:sy n="81" d="100"/>
        </p:scale>
        <p:origin x="-582" y="-54"/>
      </p:cViewPr>
      <p:guideLst>
        <p:guide orient="horz" pos="2160"/>
        <p:guide pos="2880"/>
      </p:guideLst>
    </p:cSldViewPr>
  </p:slideViewPr>
  <p:outlineViewPr>
    <p:cViewPr>
      <p:scale>
        <a:sx n="33" d="100"/>
        <a:sy n="33" d="100"/>
      </p:scale>
      <p:origin x="0" y="-17395"/>
    </p:cViewPr>
  </p:outlineViewPr>
  <p:notesTextViewPr>
    <p:cViewPr>
      <p:scale>
        <a:sx n="1" d="1"/>
        <a:sy n="1" d="1"/>
      </p:scale>
      <p:origin x="0" y="0"/>
    </p:cViewPr>
  </p:notesTextViewPr>
  <p:sorterViewPr>
    <p:cViewPr>
      <p:scale>
        <a:sx n="100" d="100"/>
        <a:sy n="100" d="100"/>
      </p:scale>
      <p:origin x="0" y="-678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D182255-F246-48DB-8531-F3608388872F}" type="datetimeFigureOut">
              <a:rPr lang="en-US" smtClean="0"/>
              <a:t>10/13/2016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E7E34EA-E07E-465B-92B9-01711C903D56}" type="slidenum">
              <a:rPr lang="en-US" smtClean="0"/>
              <a:t>‹#›</a:t>
            </a:fld>
            <a:endParaRPr lang="en-US"/>
          </a:p>
        </p:txBody>
      </p:sp>
    </p:spTree>
    <p:extLst>
      <p:ext uri="{BB962C8B-B14F-4D97-AF65-F5344CB8AC3E}">
        <p14:creationId xmlns:p14="http://schemas.microsoft.com/office/powerpoint/2010/main" val="1921450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27649CD-69B4-4C0A-830C-48794C56A32E}" type="datetimeFigureOut">
              <a:rPr lang="en-US" smtClean="0"/>
              <a:t>10/13/2016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B46608A-43F7-4278-A42E-A17A9331A78C}" type="slidenum">
              <a:rPr lang="en-US" smtClean="0"/>
              <a:t>‹#›</a:t>
            </a:fld>
            <a:endParaRPr lang="en-US"/>
          </a:p>
        </p:txBody>
      </p:sp>
    </p:spTree>
    <p:extLst>
      <p:ext uri="{BB962C8B-B14F-4D97-AF65-F5344CB8AC3E}">
        <p14:creationId xmlns:p14="http://schemas.microsoft.com/office/powerpoint/2010/main" val="134408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a:t>Include for informational purposes only</a:t>
            </a:r>
          </a:p>
        </p:txBody>
      </p:sp>
      <p:sp>
        <p:nvSpPr>
          <p:cNvPr id="4" name="Slide Number Placeholder 3"/>
          <p:cNvSpPr>
            <a:spLocks noGrp="1"/>
          </p:cNvSpPr>
          <p:nvPr>
            <p:ph type="sldNum" sz="quarter" idx="10"/>
          </p:nvPr>
        </p:nvSpPr>
        <p:spPr/>
        <p:txBody>
          <a:bodyPr/>
          <a:lstStyle/>
          <a:p>
            <a:fld id="{0A315C4B-FE41-4A0C-BBA1-74A33EAEAE0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1759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7913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3025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5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134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1436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2003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2052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1761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13959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2334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defTabSz="924916">
              <a:defRPr/>
            </a:pPr>
            <a:r>
              <a:rPr lang="en-US" dirty="0"/>
              <a:t>Include for informational purposes only</a:t>
            </a:r>
          </a:p>
          <a:p>
            <a:endParaRPr lang="en-US" dirty="0"/>
          </a:p>
        </p:txBody>
      </p:sp>
      <p:sp>
        <p:nvSpPr>
          <p:cNvPr id="4" name="Slide Number Placeholder 3"/>
          <p:cNvSpPr>
            <a:spLocks noGrp="1"/>
          </p:cNvSpPr>
          <p:nvPr>
            <p:ph type="sldNum" sz="quarter" idx="10"/>
          </p:nvPr>
        </p:nvSpPr>
        <p:spPr/>
        <p:txBody>
          <a:bodyPr/>
          <a:lstStyle/>
          <a:p>
            <a:fld id="{0A315C4B-FE41-4A0C-BBA1-74A33EAEAE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35795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6392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81892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9924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0472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3222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3644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542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21906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7807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3543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defTabSz="924916">
              <a:defRPr/>
            </a:pPr>
            <a:r>
              <a:rPr lang="en-US" dirty="0"/>
              <a:t>Include for informational purposes only</a:t>
            </a:r>
          </a:p>
          <a:p>
            <a:endParaRPr lang="en-US" dirty="0"/>
          </a:p>
        </p:txBody>
      </p:sp>
      <p:sp>
        <p:nvSpPr>
          <p:cNvPr id="4" name="Slide Number Placeholder 3"/>
          <p:cNvSpPr>
            <a:spLocks noGrp="1"/>
          </p:cNvSpPr>
          <p:nvPr>
            <p:ph type="sldNum" sz="quarter" idx="10"/>
          </p:nvPr>
        </p:nvSpPr>
        <p:spPr/>
        <p:txBody>
          <a:bodyPr/>
          <a:lstStyle/>
          <a:p>
            <a:fld id="{0A315C4B-FE41-4A0C-BBA1-74A33EAEAE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5071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44079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72427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689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61096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12096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1061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discussing new activities (in red)</a:t>
            </a:r>
            <a:endParaRPr lang="en-US" dirty="0"/>
          </a:p>
        </p:txBody>
      </p:sp>
      <p:sp>
        <p:nvSpPr>
          <p:cNvPr id="4" name="Slide Number Placeholder 3"/>
          <p:cNvSpPr>
            <a:spLocks noGrp="1"/>
          </p:cNvSpPr>
          <p:nvPr>
            <p:ph type="sldNum" sz="quarter" idx="10"/>
          </p:nvPr>
        </p:nvSpPr>
        <p:spPr/>
        <p:txBody>
          <a:bodyPr/>
          <a:lstStyle/>
          <a:p>
            <a:fld id="{CB46608A-43F7-4278-A42E-A17A9331A78C}" type="slidenum">
              <a:rPr lang="en-US" smtClean="0"/>
              <a:t>14</a:t>
            </a:fld>
            <a:endParaRPr lang="en-US"/>
          </a:p>
        </p:txBody>
      </p:sp>
    </p:spTree>
    <p:extLst>
      <p:ext uri="{BB962C8B-B14F-4D97-AF65-F5344CB8AC3E}">
        <p14:creationId xmlns:p14="http://schemas.microsoft.com/office/powerpoint/2010/main" val="378228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6608A-43F7-4278-A42E-A17A9331A78C}" type="slidenum">
              <a:rPr lang="en-US" smtClean="0"/>
              <a:t>19</a:t>
            </a:fld>
            <a:endParaRPr lang="en-US"/>
          </a:p>
        </p:txBody>
      </p:sp>
    </p:spTree>
    <p:extLst>
      <p:ext uri="{BB962C8B-B14F-4D97-AF65-F5344CB8AC3E}">
        <p14:creationId xmlns:p14="http://schemas.microsoft.com/office/powerpoint/2010/main" val="408773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5600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2980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2622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2493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chor="ct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EDF377-3E25-4001-8670-8D02BCDAAACB}" type="datetime1">
              <a:rPr lang="en-US" smtClean="0">
                <a:solidFill>
                  <a:prstClr val="black">
                    <a:tint val="75000"/>
                  </a:prstClr>
                </a:solidFill>
              </a:r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1524000" y="6324600"/>
            <a:ext cx="6096000" cy="0"/>
          </a:xfrm>
          <a:prstGeom prst="line">
            <a:avLst/>
          </a:prstGeom>
          <a:ln w="22225">
            <a:gradFill flip="none" rotWithShape="1">
              <a:gsLst>
                <a:gs pos="0">
                  <a:schemeClr val="tx1">
                    <a:lumMod val="85000"/>
                    <a:lumOff val="15000"/>
                  </a:schemeClr>
                </a:gs>
                <a:gs pos="79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0" name="Picture 9" descr="Pure Michigan Logo" title="Pure Michiga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spTree>
    <p:extLst>
      <p:ext uri="{BB962C8B-B14F-4D97-AF65-F5344CB8AC3E}">
        <p14:creationId xmlns:p14="http://schemas.microsoft.com/office/powerpoint/2010/main" val="24212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C7EDE-5974-495D-90B7-2BCC55BF9C03}" type="datetime1">
              <a:rPr lang="en-US" smtClean="0">
                <a:solidFill>
                  <a:prstClr val="black">
                    <a:tint val="75000"/>
                  </a:prstClr>
                </a:solidFill>
              </a:r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81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6E3EE-9F56-4911-9089-44382BFC1A52}" type="datetime1">
              <a:rPr lang="en-US" smtClean="0">
                <a:solidFill>
                  <a:prstClr val="black">
                    <a:tint val="75000"/>
                  </a:prstClr>
                </a:solidFill>
              </a:r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D4915-E3C2-4DCA-86EB-12A51348B88F}" type="datetime1">
              <a:rPr lang="en-US" smtClean="0">
                <a:solidFill>
                  <a:prstClr val="black">
                    <a:tint val="75000"/>
                  </a:prstClr>
                </a:solidFill>
              </a:r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1524001" y="293687"/>
            <a:ext cx="5029199" cy="1066800"/>
          </a:xfrm>
          <a:prstGeom prst="rect">
            <a:avLst/>
          </a:prstGeom>
        </p:spPr>
        <p:txBody>
          <a:bodyPr vert="horz" lIns="91440" tIns="45720" rIns="91440" bIns="45720" rtlCol="0" anchor="t">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229955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184B6-12C2-4315-87B6-5804DD3B66B1}" type="datetime1">
              <a:rPr lang="en-US" smtClean="0">
                <a:solidFill>
                  <a:prstClr val="black">
                    <a:tint val="75000"/>
                  </a:prstClr>
                </a:solidFill>
              </a:r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3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C5A9C5-EA36-4F83-8B78-97727A680862}" type="datetime1">
              <a:rPr lang="en-US" smtClean="0">
                <a:solidFill>
                  <a:prstClr val="black">
                    <a:tint val="75000"/>
                  </a:prstClr>
                </a:solidFill>
              </a:rPr>
              <a:t>10/13/2016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14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C4ECB4-682C-4747-B861-5D84A4F88637}" type="datetime1">
              <a:rPr lang="en-US" smtClean="0">
                <a:solidFill>
                  <a:prstClr val="black">
                    <a:tint val="75000"/>
                  </a:prstClr>
                </a:solidFill>
              </a:rPr>
              <a:t>10/13/2016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7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A39959-7D43-4996-B367-CA4B63211EE4}" type="datetime1">
              <a:rPr lang="en-US" smtClean="0">
                <a:solidFill>
                  <a:prstClr val="black">
                    <a:tint val="75000"/>
                  </a:prstClr>
                </a:solidFill>
              </a:rPr>
              <a:t>10/13/2016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23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F95E4-BD93-4B37-BE2A-C8B1EFBFBE44}" type="datetime1">
              <a:rPr lang="en-US" smtClean="0">
                <a:solidFill>
                  <a:prstClr val="black">
                    <a:tint val="75000"/>
                  </a:prstClr>
                </a:solidFill>
              </a:rPr>
              <a:t>10/13/2016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6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BFD97-A7CC-45FD-ADF4-9DA355D6F346}" type="datetime1">
              <a:rPr lang="en-US" smtClean="0">
                <a:solidFill>
                  <a:prstClr val="black">
                    <a:tint val="75000"/>
                  </a:prstClr>
                </a:solidFill>
              </a:rPr>
              <a:t>10/13/2016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96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14409-3143-402D-ADFE-F8700F3BE9AA}" type="datetime1">
              <a:rPr lang="en-US" smtClean="0">
                <a:solidFill>
                  <a:prstClr val="black">
                    <a:tint val="75000"/>
                  </a:prstClr>
                </a:solidFill>
              </a:rPr>
              <a:t>10/13/2016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94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293687"/>
            <a:ext cx="5029199" cy="1066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54B0D-2CF7-496E-A141-2ED429AB641D}" type="datetime1">
              <a:rPr lang="en-US" smtClean="0">
                <a:solidFill>
                  <a:prstClr val="black">
                    <a:tint val="75000"/>
                  </a:prstClr>
                </a:solidFill>
              </a:rPr>
              <a:t>10/13/2016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pic>
        <p:nvPicPr>
          <p:cNvPr id="7" name="Picture 6" title="Workforce Development Agency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29400" y="228602"/>
            <a:ext cx="1981200" cy="598487"/>
          </a:xfrm>
          <a:prstGeom prst="rect">
            <a:avLst/>
          </a:prstGeom>
        </p:spPr>
      </p:pic>
      <p:cxnSp>
        <p:nvCxnSpPr>
          <p:cNvPr id="10" name="Straight Connector 9"/>
          <p:cNvCxnSpPr/>
          <p:nvPr userDrawn="1"/>
        </p:nvCxnSpPr>
        <p:spPr>
          <a:xfrm>
            <a:off x="152400" y="228600"/>
            <a:ext cx="0" cy="6629400"/>
          </a:xfrm>
          <a:prstGeom prst="line">
            <a:avLst/>
          </a:prstGeom>
          <a:ln w="31750">
            <a:gradFill flip="none" rotWithShape="1">
              <a:gsLst>
                <a:gs pos="0">
                  <a:srgbClr val="66A244"/>
                </a:gs>
                <a:gs pos="82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28600" y="152400"/>
            <a:ext cx="8686800" cy="0"/>
          </a:xfrm>
          <a:prstGeom prst="line">
            <a:avLst/>
          </a:prstGeom>
          <a:ln w="31750">
            <a:gradFill flip="none" rotWithShape="1">
              <a:gsLst>
                <a:gs pos="0">
                  <a:srgbClr val="66A244"/>
                </a:gs>
                <a:gs pos="81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1" name="Picture 10" title="Pure Michiga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pic>
        <p:nvPicPr>
          <p:cNvPr id="2050" name="Picture 2" title="Talent Investment Agency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165893"/>
            <a:ext cx="1028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32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a:solidFill>
            <a:schemeClr val="tx1">
              <a:lumMod val="85000"/>
              <a:lumOff val="15000"/>
            </a:schemeClr>
          </a:solidFill>
          <a:latin typeface="+mj-lt"/>
          <a:ea typeface="+mj-ea"/>
          <a:cs typeface="Arial" pitchFamily="34" charset="0"/>
        </a:defRPr>
      </a:lvl1pPr>
    </p:titleStyle>
    <p:bodyStyle>
      <a:lvl1pPr marL="457200" indent="-457200" algn="l" defTabSz="914400" rtl="0" eaLnBrk="1" latinLnBrk="0" hangingPunct="1">
        <a:spcBef>
          <a:spcPct val="20000"/>
        </a:spcBef>
        <a:buClr>
          <a:schemeClr val="tx1">
            <a:lumMod val="85000"/>
            <a:lumOff val="15000"/>
          </a:schemeClr>
        </a:buClr>
        <a:buFont typeface="Wingdings" pitchFamily="2" charset="2"/>
        <a:buChar char="§"/>
        <a:defRPr sz="2800" kern="1200">
          <a:solidFill>
            <a:schemeClr val="tx1">
              <a:lumMod val="85000"/>
              <a:lumOff val="15000"/>
            </a:schemeClr>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cte.ed.gov/employabilityskills/"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lincs.ed.gov/programs/digit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www.collegetransition.org/"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hyperlink" Target="http://lincs.ed.gov/programs/mov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www.justice.gov/reentr" TargetMode="External"/><Relationship Id="rId4" Type="http://schemas.openxmlformats.org/officeDocument/2006/relationships/image" Target="../media/image21.jpg"/></Relationships>
</file>

<file path=ppt/slides/_rels/slide7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www2.ed.gov/about/offices/list/ovae/pi/AdultEd/wioa-reauthorization.html" TargetMode="External"/><Relationship Id="rId2" Type="http://schemas.openxmlformats.org/officeDocument/2006/relationships/hyperlink" Target="https://www.federalregister.gov/documents/2016/08/19/2016-15977/workforce-innovation-and-opportunity-act-joint-rule-for-unified-and-combined-state-plans-performance" TargetMode="External"/><Relationship Id="rId1" Type="http://schemas.openxmlformats.org/officeDocument/2006/relationships/slideLayout" Target="../slideLayouts/slideLayout2.xml"/><Relationship Id="rId5" Type="http://schemas.openxmlformats.org/officeDocument/2006/relationships/hyperlink" Target="https://ion.workforcegps.org/" TargetMode="External"/><Relationship Id="rId4" Type="http://schemas.openxmlformats.org/officeDocument/2006/relationships/hyperlink" Target="http://lincs.ed.gov/"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mailto:HigginsP@Michigan.gov" TargetMode="External"/><Relationship Id="rId2" Type="http://schemas.openxmlformats.org/officeDocument/2006/relationships/hyperlink" Target="mailto:AkujobiC@michigan.gov" TargetMode="External"/><Relationship Id="rId1" Type="http://schemas.openxmlformats.org/officeDocument/2006/relationships/slideLayout" Target="../slideLayouts/slideLayout2.xml"/><Relationship Id="rId4" Type="http://schemas.openxmlformats.org/officeDocument/2006/relationships/hyperlink" Target="mailto:LuceE1@michigan.gov"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WIOA: Unpacking the Final Regulations</a:t>
            </a:r>
          </a:p>
        </p:txBody>
      </p:sp>
      <p:sp>
        <p:nvSpPr>
          <p:cNvPr id="3" name="Subtitle 2"/>
          <p:cNvSpPr>
            <a:spLocks noGrp="1"/>
          </p:cNvSpPr>
          <p:nvPr>
            <p:ph type="subTitle" idx="1"/>
          </p:nvPr>
        </p:nvSpPr>
        <p:spPr/>
        <p:txBody>
          <a:bodyPr/>
          <a:lstStyle/>
          <a:p>
            <a:r>
              <a:rPr lang="en-US" dirty="0"/>
              <a:t>MACAE Conference</a:t>
            </a:r>
          </a:p>
          <a:p>
            <a:r>
              <a:rPr lang="en-US" dirty="0"/>
              <a:t>October 16, 2016</a:t>
            </a:r>
          </a:p>
        </p:txBody>
      </p:sp>
    </p:spTree>
    <p:extLst>
      <p:ext uri="{BB962C8B-B14F-4D97-AF65-F5344CB8AC3E}">
        <p14:creationId xmlns:p14="http://schemas.microsoft.com/office/powerpoint/2010/main" val="288257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2" y="381000"/>
            <a:ext cx="7514665" cy="914400"/>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Part 463 Subpart D Contains </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lang="en-US" sz="3600" dirty="0" smtClean="0">
                <a:solidFill>
                  <a:prstClr val="black">
                    <a:lumMod val="85000"/>
                    <a:lumOff val="15000"/>
                  </a:prstClr>
                </a:solidFill>
                <a:cs typeface="Arial" pitchFamily="34" charset="0"/>
              </a:rPr>
              <a:t>Nine</a:t>
            </a:r>
            <a:r>
              <a:rPr sz="3600" dirty="0" smtClean="0">
                <a:solidFill>
                  <a:prstClr val="black">
                    <a:lumMod val="85000"/>
                    <a:lumOff val="15000"/>
                  </a:prstClr>
                </a:solidFill>
                <a:cs typeface="Arial" pitchFamily="34" charset="0"/>
              </a:rPr>
              <a:t> </a:t>
            </a:r>
            <a:r>
              <a:rPr sz="3600" dirty="0">
                <a:solidFill>
                  <a:prstClr val="black">
                    <a:lumMod val="85000"/>
                    <a:lumOff val="15000"/>
                  </a:prstClr>
                </a:solidFill>
                <a:cs typeface="Arial" pitchFamily="34" charset="0"/>
              </a:rPr>
              <a:t>Rules</a:t>
            </a:r>
          </a:p>
        </p:txBody>
      </p:sp>
      <p:sp>
        <p:nvSpPr>
          <p:cNvPr id="3" name="object 3"/>
          <p:cNvSpPr txBox="1"/>
          <p:nvPr/>
        </p:nvSpPr>
        <p:spPr>
          <a:xfrm>
            <a:off x="914402" y="1676400"/>
            <a:ext cx="7514665" cy="4343400"/>
          </a:xfrm>
          <a:prstGeom prst="rect">
            <a:avLst/>
          </a:prstGeom>
        </p:spPr>
        <p:txBody>
          <a:bodyPr vert="horz" wrap="square" lIns="0" tIns="0" rIns="0" bIns="0" rtlCol="0">
            <a:noAutofit/>
          </a:bodyPr>
          <a:lstStyle/>
          <a:p>
            <a:pPr marL="457200" marR="370373" indent="-457200">
              <a:lnSpc>
                <a:spcPct val="120000"/>
              </a:lnSpc>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Adult education and literacy programs, activities, and services (463.30)</a:t>
            </a:r>
          </a:p>
          <a:p>
            <a:pPr marL="457200" indent="-457200">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English language acquisition (ELA) program (463.31)</a:t>
            </a:r>
          </a:p>
          <a:p>
            <a:pPr marL="457200" marR="70601" indent="-457200">
              <a:lnSpc>
                <a:spcPct val="120000"/>
              </a:lnSpc>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Meeting the requirement that the ELA program lead to attainment of a secondary school diploma or its recognized equivalent and transition to postsecondary education and training or leads to employment (463.32)</a:t>
            </a:r>
          </a:p>
          <a:p>
            <a:pPr marL="457200" marR="11206" indent="-457200">
              <a:lnSpc>
                <a:spcPct val="120000"/>
              </a:lnSpc>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Integrated English literacy and civics education services (463.33)</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88840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5327" y="293687"/>
            <a:ext cx="5307874" cy="1066800"/>
          </a:xfrm>
          <a:prstGeom prst="rect">
            <a:avLst/>
          </a:prstGeom>
        </p:spPr>
        <p:txBody>
          <a:bodyPr vert="horz" wrap="square" lIns="0" tIns="186465" rIns="0" bIns="0" rtlCol="0" anchor="t">
            <a:noAutofit/>
          </a:bodyPr>
          <a:lstStyle/>
          <a:p>
            <a:pPr marL="10646" marR="11206">
              <a:lnSpc>
                <a:spcPts val="3781"/>
              </a:lnSpc>
            </a:pPr>
            <a:r>
              <a:rPr dirty="0"/>
              <a:t>Contains </a:t>
            </a:r>
            <a:r>
              <a:rPr lang="en-US" dirty="0" smtClean="0"/>
              <a:t>Nine</a:t>
            </a:r>
            <a:r>
              <a:rPr dirty="0" smtClean="0"/>
              <a:t> </a:t>
            </a:r>
            <a:r>
              <a:rPr dirty="0"/>
              <a:t>Rules (Cont.)</a:t>
            </a:r>
          </a:p>
        </p:txBody>
      </p:sp>
      <p:sp>
        <p:nvSpPr>
          <p:cNvPr id="3" name="object 3"/>
          <p:cNvSpPr txBox="1">
            <a:spLocks noGrp="1"/>
          </p:cNvSpPr>
          <p:nvPr>
            <p:ph type="body" idx="1"/>
          </p:nvPr>
        </p:nvSpPr>
        <p:spPr>
          <a:xfrm>
            <a:off x="838200" y="1439725"/>
            <a:ext cx="7539681" cy="4525963"/>
          </a:xfrm>
          <a:prstGeom prst="rect">
            <a:avLst/>
          </a:prstGeom>
        </p:spPr>
        <p:txBody>
          <a:bodyPr vert="horz" wrap="square" lIns="0" tIns="0" rIns="0" bIns="0" rtlCol="0">
            <a:noAutofit/>
          </a:bodyPr>
          <a:lstStyle/>
          <a:p>
            <a:pPr>
              <a:spcBef>
                <a:spcPts val="600"/>
              </a:spcBef>
              <a:tabLst>
                <a:tab pos="313221" algn="l"/>
              </a:tabLst>
            </a:pPr>
            <a:r>
              <a:rPr sz="2400" dirty="0"/>
              <a:t>Workforce preparation activities (463.34)</a:t>
            </a:r>
          </a:p>
          <a:p>
            <a:pPr>
              <a:lnSpc>
                <a:spcPts val="529"/>
              </a:lnSpc>
              <a:spcBef>
                <a:spcPts val="600"/>
              </a:spcBef>
              <a:tabLst>
                <a:tab pos="313221" algn="l"/>
              </a:tabLst>
            </a:pPr>
            <a:endParaRPr sz="2400" dirty="0"/>
          </a:p>
          <a:p>
            <a:pPr>
              <a:spcBef>
                <a:spcPts val="600"/>
              </a:spcBef>
              <a:tabLst>
                <a:tab pos="313221" algn="l"/>
              </a:tabLst>
            </a:pPr>
            <a:r>
              <a:rPr sz="2400" dirty="0"/>
              <a:t>Integrated education and training (IET) (463.35)</a:t>
            </a:r>
          </a:p>
          <a:p>
            <a:pPr>
              <a:lnSpc>
                <a:spcPts val="529"/>
              </a:lnSpc>
              <a:spcBef>
                <a:spcPts val="600"/>
              </a:spcBef>
              <a:tabLst>
                <a:tab pos="313221" algn="l"/>
              </a:tabLst>
            </a:pPr>
            <a:endParaRPr sz="2400" dirty="0"/>
          </a:p>
          <a:p>
            <a:pPr marR="168097">
              <a:spcBef>
                <a:spcPts val="600"/>
              </a:spcBef>
              <a:tabLst>
                <a:tab pos="313221" algn="l"/>
              </a:tabLst>
            </a:pPr>
            <a:r>
              <a:rPr sz="2400" dirty="0"/>
              <a:t>Required components of an integrated education and training program funded under title II (463.36)</a:t>
            </a:r>
          </a:p>
          <a:p>
            <a:pPr>
              <a:lnSpc>
                <a:spcPts val="529"/>
              </a:lnSpc>
              <a:spcBef>
                <a:spcPts val="600"/>
              </a:spcBef>
              <a:tabLst>
                <a:tab pos="313221" algn="l"/>
              </a:tabLst>
            </a:pPr>
            <a:endParaRPr sz="2400" dirty="0"/>
          </a:p>
          <a:p>
            <a:pPr marR="11206">
              <a:spcBef>
                <a:spcPts val="600"/>
              </a:spcBef>
              <a:tabLst>
                <a:tab pos="313221" algn="l"/>
              </a:tabLst>
            </a:pPr>
            <a:r>
              <a:rPr sz="2400" dirty="0"/>
              <a:t>Meeting the requirement that the required components of an IET under title II be “integrated” (463.37)</a:t>
            </a:r>
          </a:p>
          <a:p>
            <a:pPr>
              <a:lnSpc>
                <a:spcPts val="529"/>
              </a:lnSpc>
              <a:spcBef>
                <a:spcPts val="600"/>
              </a:spcBef>
              <a:tabLst>
                <a:tab pos="313221" algn="l"/>
              </a:tabLst>
            </a:pPr>
            <a:endParaRPr sz="2400" dirty="0"/>
          </a:p>
          <a:p>
            <a:pPr marR="370373">
              <a:spcBef>
                <a:spcPts val="600"/>
              </a:spcBef>
              <a:tabLst>
                <a:tab pos="313221" algn="l"/>
              </a:tabLst>
            </a:pPr>
            <a:r>
              <a:rPr sz="2400" dirty="0"/>
              <a:t>Meeting the requirement that an IET under title II be “for the purpose of educational and career advancement” (463.38)</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73178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6667" y="4245428"/>
            <a:ext cx="7772400" cy="1389017"/>
          </a:xfrm>
        </p:spPr>
        <p:txBody>
          <a:bodyPr>
            <a:noAutofit/>
          </a:bodyPr>
          <a:lstStyle/>
          <a:p>
            <a:r>
              <a:rPr lang="en-US" sz="3600" dirty="0"/>
              <a:t>adult education and literacy programs, </a:t>
            </a:r>
            <a:r>
              <a:rPr lang="en-US" sz="3600" dirty="0" smtClean="0"/>
              <a:t>activities </a:t>
            </a:r>
            <a:r>
              <a:rPr lang="en-US" sz="3600" dirty="0"/>
              <a:t>and services</a:t>
            </a:r>
          </a:p>
        </p:txBody>
      </p:sp>
      <p:sp>
        <p:nvSpPr>
          <p:cNvPr id="7" name="Text Placeholder 6"/>
          <p:cNvSpPr>
            <a:spLocks noGrp="1"/>
          </p:cNvSpPr>
          <p:nvPr>
            <p:ph type="body" idx="1"/>
          </p:nvPr>
        </p:nvSpPr>
        <p:spPr>
          <a:xfrm>
            <a:off x="726667" y="2614613"/>
            <a:ext cx="7772400" cy="1500187"/>
          </a:xfrm>
        </p:spPr>
        <p:txBody>
          <a:bodyPr/>
          <a:lstStyle/>
          <a:p>
            <a:r>
              <a:rPr lang="en-US" dirty="0">
                <a:solidFill>
                  <a:srgbClr val="898989"/>
                </a:solidFill>
                <a:latin typeface="Arial"/>
                <a:cs typeface="Arial"/>
              </a:rPr>
              <a:t>Section</a:t>
            </a:r>
            <a:r>
              <a:rPr lang="en-US" spc="-4" dirty="0">
                <a:solidFill>
                  <a:srgbClr val="898989"/>
                </a:solidFill>
                <a:latin typeface="Arial"/>
                <a:cs typeface="Arial"/>
              </a:rPr>
              <a:t> </a:t>
            </a:r>
            <a:r>
              <a:rPr lang="en-US" dirty="0" smtClean="0">
                <a:solidFill>
                  <a:srgbClr val="898989"/>
                </a:solidFill>
                <a:latin typeface="Arial"/>
                <a:cs typeface="Arial"/>
              </a:rPr>
              <a:t>463.30</a:t>
            </a:r>
            <a:endParaRPr lang="en-US" dirty="0">
              <a:latin typeface="Arial"/>
              <a:cs typeface="Arial"/>
            </a:endParaRP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01607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600" y="949411"/>
            <a:ext cx="6934200" cy="1066800"/>
          </a:xfrm>
          <a:prstGeom prst="rect">
            <a:avLst/>
          </a:prstGeom>
        </p:spPr>
        <p:txBody>
          <a:bodyPr vert="horz" wrap="square" lIns="0" tIns="0" rIns="0" bIns="0" rtlCol="0" anchor="t">
            <a:noAutofit/>
          </a:bodyPr>
          <a:lstStyle/>
          <a:p>
            <a:pPr marL="10646" marR="11206">
              <a:lnSpc>
                <a:spcPts val="3781"/>
              </a:lnSpc>
            </a:pPr>
            <a:r>
              <a:rPr sz="3200" dirty="0"/>
              <a:t>Adult Education and Literacy Programs, Activities and Services Include:</a:t>
            </a:r>
          </a:p>
        </p:txBody>
      </p:sp>
      <p:sp>
        <p:nvSpPr>
          <p:cNvPr id="5" name="object 5"/>
          <p:cNvSpPr txBox="1"/>
          <p:nvPr/>
        </p:nvSpPr>
        <p:spPr>
          <a:xfrm>
            <a:off x="990600" y="2286000"/>
            <a:ext cx="6934200" cy="3581400"/>
          </a:xfrm>
          <a:prstGeom prst="rect">
            <a:avLst/>
          </a:prstGeom>
        </p:spPr>
        <p:txBody>
          <a:bodyPr vert="horz" wrap="square" lIns="0" tIns="0" rIns="0" bIns="0" rtlCol="0">
            <a:noAutofit/>
          </a:bodyPr>
          <a:lstStyle/>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Adult education,</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Literacy,</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Workplace adult education and literacy activities,</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Family literacy activities,</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English language acquisition activities,</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Integrated English literacy and civics education,</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Workforce preparation activities, or</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Integrated education and training.</a:t>
            </a: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25373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00373" y="350108"/>
            <a:ext cx="5334000" cy="975472"/>
          </a:xfrm>
          <a:prstGeom prst="rect">
            <a:avLst/>
          </a:prstGeom>
        </p:spPr>
        <p:txBody>
          <a:bodyPr vert="horz" wrap="square" lIns="0" tIns="0" rIns="0" bIns="0" rtlCol="0">
            <a:noAutofit/>
          </a:bodyPr>
          <a:lstStyle/>
          <a:p>
            <a:pPr marL="10646" marR="11206" algn="ctr">
              <a:lnSpc>
                <a:spcPts val="3781"/>
              </a:lnSpc>
              <a:spcBef>
                <a:spcPct val="0"/>
              </a:spcBef>
            </a:pPr>
            <a:r>
              <a:rPr lang="en-US" sz="3200" dirty="0">
                <a:solidFill>
                  <a:prstClr val="black">
                    <a:lumMod val="85000"/>
                    <a:lumOff val="15000"/>
                  </a:prstClr>
                </a:solidFill>
                <a:cs typeface="Arial" pitchFamily="34" charset="0"/>
              </a:rPr>
              <a:t>Changes in </a:t>
            </a:r>
            <a:r>
              <a:rPr sz="3200" dirty="0">
                <a:solidFill>
                  <a:prstClr val="black">
                    <a:lumMod val="85000"/>
                    <a:lumOff val="15000"/>
                  </a:prstClr>
                </a:solidFill>
                <a:cs typeface="Arial" pitchFamily="34" charset="0"/>
              </a:rPr>
              <a:t>Adult Education and Literacy Activities</a:t>
            </a:r>
          </a:p>
        </p:txBody>
      </p:sp>
      <p:graphicFrame>
        <p:nvGraphicFramePr>
          <p:cNvPr id="5" name="object 5"/>
          <p:cNvGraphicFramePr>
            <a:graphicFrameLocks noGrp="1"/>
          </p:cNvGraphicFramePr>
          <p:nvPr>
            <p:extLst>
              <p:ext uri="{D42A27DB-BD31-4B8C-83A1-F6EECF244321}">
                <p14:modId xmlns:p14="http://schemas.microsoft.com/office/powerpoint/2010/main" val="1696091639"/>
              </p:ext>
            </p:extLst>
          </p:nvPr>
        </p:nvGraphicFramePr>
        <p:xfrm>
          <a:off x="886099" y="1651846"/>
          <a:ext cx="7395881" cy="4272130"/>
        </p:xfrm>
        <a:graphic>
          <a:graphicData uri="http://schemas.openxmlformats.org/drawingml/2006/table">
            <a:tbl>
              <a:tblPr firstRow="1" bandRow="1">
                <a:tableStyleId>{2D5ABB26-0587-4C30-8999-92F81FD0307C}</a:tableStyleId>
              </a:tblPr>
              <a:tblGrid>
                <a:gridCol w="2689411">
                  <a:extLst>
                    <a:ext uri="{9D8B030D-6E8A-4147-A177-3AD203B41FA5}">
                      <a16:colId xmlns:a16="http://schemas.microsoft.com/office/drawing/2014/main" xmlns="" val="20000"/>
                    </a:ext>
                  </a:extLst>
                </a:gridCol>
                <a:gridCol w="597721">
                  <a:extLst>
                    <a:ext uri="{9D8B030D-6E8A-4147-A177-3AD203B41FA5}">
                      <a16:colId xmlns:a16="http://schemas.microsoft.com/office/drawing/2014/main" xmlns="" val="20001"/>
                    </a:ext>
                  </a:extLst>
                </a:gridCol>
                <a:gridCol w="4108749">
                  <a:extLst>
                    <a:ext uri="{9D8B030D-6E8A-4147-A177-3AD203B41FA5}">
                      <a16:colId xmlns:a16="http://schemas.microsoft.com/office/drawing/2014/main" xmlns="" val="20002"/>
                    </a:ext>
                  </a:extLst>
                </a:gridCol>
              </a:tblGrid>
              <a:tr h="564776">
                <a:tc>
                  <a:txBody>
                    <a:bodyPr/>
                    <a:lstStyle/>
                    <a:p>
                      <a:pPr marL="635" algn="ctr">
                        <a:lnSpc>
                          <a:spcPct val="100000"/>
                        </a:lnSpc>
                      </a:pPr>
                      <a:r>
                        <a:rPr sz="3200" b="1" dirty="0">
                          <a:solidFill>
                            <a:srgbClr val="FFFFFF"/>
                          </a:solidFill>
                          <a:latin typeface="Arial"/>
                          <a:cs typeface="Arial"/>
                        </a:rPr>
                        <a:t>WIA</a:t>
                      </a:r>
                      <a:endParaRPr sz="3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66798"/>
                    </a:solidFill>
                  </a:tcPr>
                </a:tc>
                <a:tc rowSpan="2">
                  <a:txBody>
                    <a:bodyPr/>
                    <a:lstStyle/>
                    <a:p>
                      <a:endParaRPr sz="3200" dirty="0">
                        <a:latin typeface="Arial"/>
                        <a:cs typeface="Arial"/>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a:solidFill>
                        <a:srgbClr val="FFFFFF"/>
                      </a:solidFill>
                      <a:prstDash val="solid"/>
                    </a:lnT>
                    <a:lnB w="38100">
                      <a:solidFill>
                        <a:srgbClr val="FFFFFF"/>
                      </a:solidFill>
                      <a:prstDash val="solid"/>
                    </a:lnB>
                    <a:solidFill>
                      <a:srgbClr val="066798"/>
                    </a:solidFill>
                  </a:tcPr>
                </a:tc>
                <a:tc>
                  <a:txBody>
                    <a:bodyPr/>
                    <a:lstStyle/>
                    <a:p>
                      <a:pPr marL="635" algn="ctr">
                        <a:lnSpc>
                          <a:spcPct val="100000"/>
                        </a:lnSpc>
                      </a:pPr>
                      <a:r>
                        <a:rPr sz="3200" b="1" spc="-5" dirty="0">
                          <a:solidFill>
                            <a:srgbClr val="FFFFFF"/>
                          </a:solidFill>
                          <a:latin typeface="Arial"/>
                          <a:cs typeface="Arial"/>
                        </a:rPr>
                        <a:t>W</a:t>
                      </a:r>
                      <a:r>
                        <a:rPr sz="3200" b="1" spc="0" dirty="0">
                          <a:solidFill>
                            <a:srgbClr val="FFFFFF"/>
                          </a:solidFill>
                          <a:latin typeface="Arial"/>
                          <a:cs typeface="Arial"/>
                        </a:rPr>
                        <a:t>IOA</a:t>
                      </a:r>
                      <a:endParaRPr sz="3200" dirty="0">
                        <a:latin typeface="Arial"/>
                        <a:cs typeface="Arial"/>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66798"/>
                    </a:solidFill>
                  </a:tcPr>
                </a:tc>
                <a:extLst>
                  <a:ext uri="{0D108BD9-81ED-4DB2-BD59-A6C34878D82A}">
                    <a16:rowId xmlns:a16="http://schemas.microsoft.com/office/drawing/2014/main" xmlns="" val="10000"/>
                  </a:ext>
                </a:extLst>
              </a:tr>
              <a:tr h="3707354">
                <a:tc>
                  <a:txBody>
                    <a:bodyPr/>
                    <a:lstStyle/>
                    <a:p>
                      <a:pPr marL="373380" indent="-288925">
                        <a:lnSpc>
                          <a:spcPct val="100000"/>
                        </a:lnSpc>
                        <a:buFont typeface="Arial"/>
                        <a:buAutoNum type="arabicPeriod"/>
                        <a:tabLst>
                          <a:tab pos="373380" algn="l"/>
                        </a:tabLst>
                      </a:pPr>
                      <a:r>
                        <a:rPr sz="2000" spc="-5" dirty="0">
                          <a:latin typeface="Arial"/>
                          <a:cs typeface="Arial"/>
                        </a:rPr>
                        <a:t>Adul</a:t>
                      </a:r>
                      <a:r>
                        <a:rPr sz="2000" spc="0" dirty="0">
                          <a:latin typeface="Arial"/>
                          <a:cs typeface="Arial"/>
                        </a:rPr>
                        <a:t>t </a:t>
                      </a:r>
                      <a:r>
                        <a:rPr sz="2000" spc="-5" dirty="0">
                          <a:latin typeface="Arial"/>
                          <a:cs typeface="Arial"/>
                        </a:rPr>
                        <a:t>Education</a:t>
                      </a:r>
                      <a:endParaRPr sz="2000" dirty="0">
                        <a:latin typeface="Arial"/>
                        <a:cs typeface="Arial"/>
                      </a:endParaRPr>
                    </a:p>
                    <a:p>
                      <a:pPr marL="373380" indent="-288925">
                        <a:lnSpc>
                          <a:spcPct val="100000"/>
                        </a:lnSpc>
                        <a:spcBef>
                          <a:spcPts val="135"/>
                        </a:spcBef>
                        <a:buFont typeface="Arial"/>
                        <a:buAutoNum type="arabicPeriod"/>
                        <a:tabLst>
                          <a:tab pos="373380" algn="l"/>
                        </a:tabLst>
                      </a:pPr>
                      <a:endParaRPr lang="en-US" sz="2000" spc="0" dirty="0" smtClean="0">
                        <a:latin typeface="Arial"/>
                        <a:cs typeface="Arial"/>
                      </a:endParaRPr>
                    </a:p>
                    <a:p>
                      <a:pPr marL="373380" indent="-288925">
                        <a:lnSpc>
                          <a:spcPct val="100000"/>
                        </a:lnSpc>
                        <a:spcBef>
                          <a:spcPts val="135"/>
                        </a:spcBef>
                        <a:buFont typeface="Arial"/>
                        <a:buAutoNum type="arabicPeriod"/>
                        <a:tabLst>
                          <a:tab pos="373380" algn="l"/>
                        </a:tabLst>
                      </a:pPr>
                      <a:r>
                        <a:rPr sz="2000" spc="0" dirty="0" smtClean="0">
                          <a:latin typeface="Arial"/>
                          <a:cs typeface="Arial"/>
                        </a:rPr>
                        <a:t>(</a:t>
                      </a:r>
                      <a:r>
                        <a:rPr sz="2000" spc="0" dirty="0">
                          <a:latin typeface="Arial"/>
                          <a:cs typeface="Arial"/>
                        </a:rPr>
                        <a:t>English)</a:t>
                      </a:r>
                      <a:r>
                        <a:rPr sz="2000" spc="-10" dirty="0">
                          <a:latin typeface="Arial"/>
                          <a:cs typeface="Arial"/>
                        </a:rPr>
                        <a:t> </a:t>
                      </a:r>
                      <a:r>
                        <a:rPr sz="2000" spc="0" dirty="0">
                          <a:latin typeface="Arial"/>
                          <a:cs typeface="Arial"/>
                        </a:rPr>
                        <a:t>Literacy</a:t>
                      </a:r>
                      <a:endParaRPr sz="2000" dirty="0">
                        <a:latin typeface="Arial"/>
                        <a:cs typeface="Arial"/>
                      </a:endParaRPr>
                    </a:p>
                    <a:p>
                      <a:pPr marL="373380" indent="-288925">
                        <a:lnSpc>
                          <a:spcPct val="100000"/>
                        </a:lnSpc>
                        <a:spcBef>
                          <a:spcPts val="135"/>
                        </a:spcBef>
                        <a:buFont typeface="Arial"/>
                        <a:buAutoNum type="arabicPeriod"/>
                        <a:tabLst>
                          <a:tab pos="373380" algn="l"/>
                        </a:tabLst>
                      </a:pPr>
                      <a:endParaRPr lang="en-US" sz="2000" spc="-45" dirty="0" smtClean="0">
                        <a:latin typeface="Arial"/>
                        <a:cs typeface="Arial"/>
                      </a:endParaRPr>
                    </a:p>
                    <a:p>
                      <a:pPr marL="373380" indent="-288925">
                        <a:lnSpc>
                          <a:spcPct val="100000"/>
                        </a:lnSpc>
                        <a:spcBef>
                          <a:spcPts val="135"/>
                        </a:spcBef>
                        <a:buFont typeface="Arial"/>
                        <a:buAutoNum type="arabicPeriod"/>
                        <a:tabLst>
                          <a:tab pos="373380" algn="l"/>
                        </a:tabLst>
                      </a:pPr>
                      <a:r>
                        <a:rPr sz="2000" spc="-45" dirty="0" smtClean="0">
                          <a:latin typeface="Arial"/>
                          <a:cs typeface="Arial"/>
                        </a:rPr>
                        <a:t>W</a:t>
                      </a:r>
                      <a:r>
                        <a:rPr sz="2000" spc="0" dirty="0" smtClean="0">
                          <a:latin typeface="Arial"/>
                          <a:cs typeface="Arial"/>
                        </a:rPr>
                        <a:t>orkplace</a:t>
                      </a:r>
                      <a:r>
                        <a:rPr sz="2000" spc="-10" dirty="0" smtClean="0">
                          <a:latin typeface="Arial"/>
                          <a:cs typeface="Arial"/>
                        </a:rPr>
                        <a:t> </a:t>
                      </a:r>
                      <a:r>
                        <a:rPr sz="2000" spc="0" dirty="0">
                          <a:latin typeface="Arial"/>
                          <a:cs typeface="Arial"/>
                        </a:rPr>
                        <a:t>Literacy</a:t>
                      </a:r>
                      <a:endParaRPr sz="2000" dirty="0">
                        <a:latin typeface="Arial"/>
                        <a:cs typeface="Arial"/>
                      </a:endParaRPr>
                    </a:p>
                    <a:p>
                      <a:pPr marL="373380" indent="-288925">
                        <a:lnSpc>
                          <a:spcPct val="100000"/>
                        </a:lnSpc>
                        <a:spcBef>
                          <a:spcPts val="135"/>
                        </a:spcBef>
                        <a:buFont typeface="Arial"/>
                        <a:buAutoNum type="arabicPeriod"/>
                        <a:tabLst>
                          <a:tab pos="373380" algn="l"/>
                        </a:tabLst>
                      </a:pPr>
                      <a:endParaRPr lang="en-US" sz="2000" spc="0" dirty="0" smtClean="0">
                        <a:latin typeface="Arial"/>
                        <a:cs typeface="Arial"/>
                      </a:endParaRPr>
                    </a:p>
                    <a:p>
                      <a:pPr marL="373380" indent="-288925">
                        <a:lnSpc>
                          <a:spcPct val="100000"/>
                        </a:lnSpc>
                        <a:spcBef>
                          <a:spcPts val="135"/>
                        </a:spcBef>
                        <a:buFont typeface="Arial"/>
                        <a:buAutoNum type="arabicPeriod"/>
                        <a:tabLst>
                          <a:tab pos="373380" algn="l"/>
                        </a:tabLst>
                      </a:pPr>
                      <a:r>
                        <a:rPr sz="2000" spc="0" dirty="0" smtClean="0">
                          <a:latin typeface="Arial"/>
                          <a:cs typeface="Arial"/>
                        </a:rPr>
                        <a:t>Family</a:t>
                      </a:r>
                      <a:r>
                        <a:rPr sz="2000" spc="-10" dirty="0" smtClean="0">
                          <a:latin typeface="Arial"/>
                          <a:cs typeface="Arial"/>
                        </a:rPr>
                        <a:t> </a:t>
                      </a:r>
                      <a:r>
                        <a:rPr sz="2000" spc="0" dirty="0">
                          <a:latin typeface="Arial"/>
                          <a:cs typeface="Arial"/>
                        </a:rPr>
                        <a:t>Literacy</a:t>
                      </a:r>
                      <a:endParaRPr sz="2000" dirty="0">
                        <a:latin typeface="Arial"/>
                        <a:cs typeface="Arial"/>
                      </a:endParaRPr>
                    </a:p>
                  </a:txBody>
                  <a:tcPr marL="0" marR="0" marT="0"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tcPr>
                </a:tc>
                <a:tc vMerge="1">
                  <a:txBody>
                    <a:bodyPr/>
                    <a:lstStyle/>
                    <a:p>
                      <a:endParaRPr/>
                    </a:p>
                  </a:txBody>
                  <a:tcPr marL="0" marR="0" marT="0" marB="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66798"/>
                    </a:solidFill>
                  </a:tcPr>
                </a:tc>
                <a:tc>
                  <a:txBody>
                    <a:bodyPr/>
                    <a:lstStyle/>
                    <a:p>
                      <a:pPr marL="72390">
                        <a:lnSpc>
                          <a:spcPct val="100000"/>
                        </a:lnSpc>
                      </a:pPr>
                      <a:r>
                        <a:rPr sz="2000" b="1" dirty="0">
                          <a:solidFill>
                            <a:srgbClr val="00B050"/>
                          </a:solidFill>
                          <a:latin typeface="Arial"/>
                          <a:cs typeface="Arial"/>
                        </a:rPr>
                        <a:t>1.</a:t>
                      </a:r>
                      <a:r>
                        <a:rPr sz="2000" b="1" spc="105" dirty="0">
                          <a:solidFill>
                            <a:srgbClr val="00B050"/>
                          </a:solidFill>
                          <a:latin typeface="Arial"/>
                          <a:cs typeface="Arial"/>
                        </a:rPr>
                        <a:t> </a:t>
                      </a:r>
                      <a:r>
                        <a:rPr sz="2000" b="1" spc="0" dirty="0">
                          <a:solidFill>
                            <a:srgbClr val="00B050"/>
                          </a:solidFill>
                          <a:latin typeface="Arial"/>
                          <a:cs typeface="Arial"/>
                        </a:rPr>
                        <a:t>Adult</a:t>
                      </a:r>
                      <a:r>
                        <a:rPr sz="2000" b="1" spc="-15" dirty="0">
                          <a:solidFill>
                            <a:srgbClr val="00B050"/>
                          </a:solidFill>
                          <a:latin typeface="Arial"/>
                          <a:cs typeface="Arial"/>
                        </a:rPr>
                        <a:t> </a:t>
                      </a:r>
                      <a:r>
                        <a:rPr sz="2000" b="1" spc="0" dirty="0">
                          <a:solidFill>
                            <a:srgbClr val="00B050"/>
                          </a:solidFill>
                          <a:latin typeface="Arial"/>
                          <a:cs typeface="Arial"/>
                        </a:rPr>
                        <a:t>Education</a:t>
                      </a:r>
                      <a:endParaRPr sz="2000" dirty="0">
                        <a:latin typeface="Arial"/>
                        <a:cs typeface="Arial"/>
                      </a:endParaRPr>
                    </a:p>
                    <a:p>
                      <a:pPr marL="72390">
                        <a:lnSpc>
                          <a:spcPct val="100000"/>
                        </a:lnSpc>
                        <a:spcBef>
                          <a:spcPts val="135"/>
                        </a:spcBef>
                      </a:pPr>
                      <a:r>
                        <a:rPr sz="2000" dirty="0">
                          <a:latin typeface="Arial"/>
                          <a:cs typeface="Arial"/>
                        </a:rPr>
                        <a:t>2.</a:t>
                      </a:r>
                      <a:r>
                        <a:rPr sz="2000" spc="105" dirty="0">
                          <a:latin typeface="Arial"/>
                          <a:cs typeface="Arial"/>
                        </a:rPr>
                        <a:t> </a:t>
                      </a:r>
                      <a:r>
                        <a:rPr sz="2000" spc="0" dirty="0">
                          <a:latin typeface="Arial"/>
                          <a:cs typeface="Arial"/>
                        </a:rPr>
                        <a:t>Literacy</a:t>
                      </a:r>
                      <a:endParaRPr sz="2000" dirty="0">
                        <a:latin typeface="Arial"/>
                        <a:cs typeface="Arial"/>
                      </a:endParaRPr>
                    </a:p>
                    <a:p>
                      <a:pPr marL="410209" marR="443865" indent="-338455">
                        <a:lnSpc>
                          <a:spcPct val="105000"/>
                        </a:lnSpc>
                        <a:buClr>
                          <a:srgbClr val="00B050"/>
                        </a:buClr>
                        <a:buFont typeface="Arial"/>
                        <a:buAutoNum type="arabicPeriod" startAt="3"/>
                        <a:tabLst>
                          <a:tab pos="410209" algn="l"/>
                        </a:tabLst>
                      </a:pPr>
                      <a:r>
                        <a:rPr sz="2000" b="1" spc="-45" dirty="0">
                          <a:solidFill>
                            <a:srgbClr val="00B050"/>
                          </a:solidFill>
                          <a:latin typeface="Arial"/>
                          <a:cs typeface="Arial"/>
                        </a:rPr>
                        <a:t>W</a:t>
                      </a:r>
                      <a:r>
                        <a:rPr sz="2000" b="1" spc="0" dirty="0">
                          <a:solidFill>
                            <a:srgbClr val="00B050"/>
                          </a:solidFill>
                          <a:latin typeface="Arial"/>
                          <a:cs typeface="Arial"/>
                        </a:rPr>
                        <a:t>orkplace</a:t>
                      </a:r>
                      <a:r>
                        <a:rPr sz="2000" b="1" spc="-90" dirty="0">
                          <a:solidFill>
                            <a:srgbClr val="00B050"/>
                          </a:solidFill>
                          <a:latin typeface="Arial"/>
                          <a:cs typeface="Arial"/>
                        </a:rPr>
                        <a:t> </a:t>
                      </a:r>
                      <a:r>
                        <a:rPr sz="2000" b="1" spc="0" dirty="0">
                          <a:solidFill>
                            <a:srgbClr val="00B050"/>
                          </a:solidFill>
                          <a:latin typeface="Arial"/>
                          <a:cs typeface="Arial"/>
                        </a:rPr>
                        <a:t>Adult</a:t>
                      </a:r>
                      <a:r>
                        <a:rPr sz="2000" b="1" spc="-15" dirty="0">
                          <a:solidFill>
                            <a:srgbClr val="00B050"/>
                          </a:solidFill>
                          <a:latin typeface="Arial"/>
                          <a:cs typeface="Arial"/>
                        </a:rPr>
                        <a:t> </a:t>
                      </a:r>
                      <a:r>
                        <a:rPr sz="2000" b="1" spc="0" dirty="0">
                          <a:solidFill>
                            <a:srgbClr val="00B050"/>
                          </a:solidFill>
                          <a:latin typeface="Arial"/>
                          <a:cs typeface="Arial"/>
                        </a:rPr>
                        <a:t>Education and</a:t>
                      </a:r>
                      <a:r>
                        <a:rPr sz="2000" b="1" spc="-15" dirty="0">
                          <a:solidFill>
                            <a:srgbClr val="00B050"/>
                          </a:solidFill>
                          <a:latin typeface="Arial"/>
                          <a:cs typeface="Arial"/>
                        </a:rPr>
                        <a:t> </a:t>
                      </a:r>
                      <a:r>
                        <a:rPr sz="2000" b="1" spc="0" dirty="0">
                          <a:solidFill>
                            <a:srgbClr val="00B050"/>
                          </a:solidFill>
                          <a:latin typeface="Arial"/>
                          <a:cs typeface="Arial"/>
                        </a:rPr>
                        <a:t>Literacy</a:t>
                      </a:r>
                      <a:endParaRPr sz="2000" dirty="0">
                        <a:latin typeface="Arial"/>
                        <a:cs typeface="Arial"/>
                      </a:endParaRPr>
                    </a:p>
                    <a:p>
                      <a:pPr marL="410209" indent="-338455">
                        <a:lnSpc>
                          <a:spcPct val="100000"/>
                        </a:lnSpc>
                        <a:spcBef>
                          <a:spcPts val="135"/>
                        </a:spcBef>
                        <a:buClr>
                          <a:srgbClr val="00B050"/>
                        </a:buClr>
                        <a:buFont typeface="Arial"/>
                        <a:buAutoNum type="arabicPeriod" startAt="3"/>
                        <a:tabLst>
                          <a:tab pos="410209" algn="l"/>
                        </a:tabLst>
                      </a:pPr>
                      <a:r>
                        <a:rPr sz="2000" b="1" spc="-5" dirty="0">
                          <a:solidFill>
                            <a:srgbClr val="00B050"/>
                          </a:solidFill>
                          <a:latin typeface="Arial"/>
                          <a:cs typeface="Arial"/>
                        </a:rPr>
                        <a:t>Famil</a:t>
                      </a:r>
                      <a:r>
                        <a:rPr sz="2000" b="1" spc="0" dirty="0">
                          <a:solidFill>
                            <a:srgbClr val="00B050"/>
                          </a:solidFill>
                          <a:latin typeface="Arial"/>
                          <a:cs typeface="Arial"/>
                        </a:rPr>
                        <a:t>y</a:t>
                      </a:r>
                      <a:r>
                        <a:rPr sz="2000" b="1" spc="-5" dirty="0">
                          <a:solidFill>
                            <a:srgbClr val="00B050"/>
                          </a:solidFill>
                          <a:latin typeface="Arial"/>
                          <a:cs typeface="Arial"/>
                        </a:rPr>
                        <a:t> Literacy</a:t>
                      </a:r>
                      <a:endParaRPr sz="2000" dirty="0">
                        <a:latin typeface="Arial"/>
                        <a:cs typeface="Arial"/>
                      </a:endParaRPr>
                    </a:p>
                    <a:p>
                      <a:pPr marL="410209" indent="-338455">
                        <a:lnSpc>
                          <a:spcPct val="100000"/>
                        </a:lnSpc>
                        <a:spcBef>
                          <a:spcPts val="135"/>
                        </a:spcBef>
                        <a:buClr>
                          <a:srgbClr val="FF0000"/>
                        </a:buClr>
                        <a:buFont typeface="Arial"/>
                        <a:buAutoNum type="arabicPeriod" startAt="5"/>
                        <a:tabLst>
                          <a:tab pos="410209" algn="l"/>
                        </a:tabLst>
                      </a:pPr>
                      <a:r>
                        <a:rPr sz="2000" spc="-5" dirty="0">
                          <a:solidFill>
                            <a:srgbClr val="FF0000"/>
                          </a:solidFill>
                          <a:latin typeface="Arial"/>
                          <a:cs typeface="Arial"/>
                        </a:rPr>
                        <a:t>Englis</a:t>
                      </a:r>
                      <a:r>
                        <a:rPr sz="2000" spc="0" dirty="0">
                          <a:solidFill>
                            <a:srgbClr val="FF0000"/>
                          </a:solidFill>
                          <a:latin typeface="Arial"/>
                          <a:cs typeface="Arial"/>
                        </a:rPr>
                        <a:t>h </a:t>
                      </a:r>
                      <a:r>
                        <a:rPr sz="2000" spc="-5" dirty="0">
                          <a:solidFill>
                            <a:srgbClr val="FF0000"/>
                          </a:solidFill>
                          <a:latin typeface="Arial"/>
                          <a:cs typeface="Arial"/>
                        </a:rPr>
                        <a:t>Languag</a:t>
                      </a:r>
                      <a:r>
                        <a:rPr sz="2000" spc="0" dirty="0">
                          <a:solidFill>
                            <a:srgbClr val="FF0000"/>
                          </a:solidFill>
                          <a:latin typeface="Arial"/>
                          <a:cs typeface="Arial"/>
                        </a:rPr>
                        <a:t>e</a:t>
                      </a:r>
                      <a:r>
                        <a:rPr sz="2000" spc="-150" dirty="0">
                          <a:solidFill>
                            <a:srgbClr val="FF0000"/>
                          </a:solidFill>
                          <a:latin typeface="Arial"/>
                          <a:cs typeface="Arial"/>
                        </a:rPr>
                        <a:t> </a:t>
                      </a:r>
                      <a:r>
                        <a:rPr sz="2000" spc="-5" dirty="0">
                          <a:solidFill>
                            <a:srgbClr val="FF0000"/>
                          </a:solidFill>
                          <a:latin typeface="Arial"/>
                          <a:cs typeface="Arial"/>
                        </a:rPr>
                        <a:t>Acquisition</a:t>
                      </a:r>
                      <a:endParaRPr sz="2000" dirty="0">
                        <a:latin typeface="Arial"/>
                        <a:cs typeface="Arial"/>
                      </a:endParaRPr>
                    </a:p>
                    <a:p>
                      <a:pPr marL="410209" marR="201930" indent="-338455">
                        <a:lnSpc>
                          <a:spcPct val="105000"/>
                        </a:lnSpc>
                        <a:buClr>
                          <a:srgbClr val="FF0000"/>
                        </a:buClr>
                        <a:buFont typeface="Arial"/>
                        <a:buAutoNum type="arabicPeriod" startAt="5"/>
                        <a:tabLst>
                          <a:tab pos="410209" algn="l"/>
                        </a:tabLst>
                      </a:pPr>
                      <a:r>
                        <a:rPr sz="2000" spc="0" dirty="0">
                          <a:solidFill>
                            <a:srgbClr val="FF0000"/>
                          </a:solidFill>
                          <a:latin typeface="Arial"/>
                          <a:cs typeface="Arial"/>
                        </a:rPr>
                        <a:t>Integrated</a:t>
                      </a:r>
                      <a:r>
                        <a:rPr sz="2000" spc="-25" dirty="0">
                          <a:solidFill>
                            <a:srgbClr val="FF0000"/>
                          </a:solidFill>
                          <a:latin typeface="Arial"/>
                          <a:cs typeface="Arial"/>
                        </a:rPr>
                        <a:t> </a:t>
                      </a:r>
                      <a:r>
                        <a:rPr sz="2000" spc="0" dirty="0">
                          <a:solidFill>
                            <a:srgbClr val="FF0000"/>
                          </a:solidFill>
                          <a:latin typeface="Arial"/>
                          <a:cs typeface="Arial"/>
                        </a:rPr>
                        <a:t>English Literacy</a:t>
                      </a:r>
                      <a:r>
                        <a:rPr sz="2000" spc="-25" dirty="0">
                          <a:solidFill>
                            <a:srgbClr val="FF0000"/>
                          </a:solidFill>
                          <a:latin typeface="Arial"/>
                          <a:cs typeface="Arial"/>
                        </a:rPr>
                        <a:t> </a:t>
                      </a:r>
                      <a:r>
                        <a:rPr sz="2000" spc="0" dirty="0">
                          <a:solidFill>
                            <a:srgbClr val="FF0000"/>
                          </a:solidFill>
                          <a:latin typeface="Arial"/>
                          <a:cs typeface="Arial"/>
                        </a:rPr>
                        <a:t>and Civics</a:t>
                      </a:r>
                      <a:r>
                        <a:rPr sz="2000" spc="-5" dirty="0">
                          <a:solidFill>
                            <a:srgbClr val="FF0000"/>
                          </a:solidFill>
                          <a:latin typeface="Arial"/>
                          <a:cs typeface="Arial"/>
                        </a:rPr>
                        <a:t> </a:t>
                      </a:r>
                      <a:r>
                        <a:rPr sz="2000" spc="0" dirty="0">
                          <a:solidFill>
                            <a:srgbClr val="FF0000"/>
                          </a:solidFill>
                          <a:latin typeface="Arial"/>
                          <a:cs typeface="Arial"/>
                        </a:rPr>
                        <a:t>Education</a:t>
                      </a:r>
                      <a:endParaRPr sz="2000" dirty="0">
                        <a:latin typeface="Arial"/>
                        <a:cs typeface="Arial"/>
                      </a:endParaRPr>
                    </a:p>
                    <a:p>
                      <a:pPr marL="410209" indent="-338455">
                        <a:lnSpc>
                          <a:spcPct val="100000"/>
                        </a:lnSpc>
                        <a:spcBef>
                          <a:spcPts val="135"/>
                        </a:spcBef>
                        <a:buClr>
                          <a:srgbClr val="FF0000"/>
                        </a:buClr>
                        <a:buFont typeface="Arial"/>
                        <a:buAutoNum type="arabicPeriod" startAt="5"/>
                        <a:tabLst>
                          <a:tab pos="410209" algn="l"/>
                        </a:tabLst>
                      </a:pPr>
                      <a:r>
                        <a:rPr sz="2000" spc="-45" dirty="0">
                          <a:solidFill>
                            <a:srgbClr val="FF0000"/>
                          </a:solidFill>
                          <a:latin typeface="Arial"/>
                          <a:cs typeface="Arial"/>
                        </a:rPr>
                        <a:t>W</a:t>
                      </a:r>
                      <a:r>
                        <a:rPr sz="2000" spc="0" dirty="0">
                          <a:solidFill>
                            <a:srgbClr val="FF0000"/>
                          </a:solidFill>
                          <a:latin typeface="Arial"/>
                          <a:cs typeface="Arial"/>
                        </a:rPr>
                        <a:t>orkforce</a:t>
                      </a:r>
                      <a:r>
                        <a:rPr sz="2000" spc="-15" dirty="0">
                          <a:solidFill>
                            <a:srgbClr val="FF0000"/>
                          </a:solidFill>
                          <a:latin typeface="Arial"/>
                          <a:cs typeface="Arial"/>
                        </a:rPr>
                        <a:t> </a:t>
                      </a:r>
                      <a:r>
                        <a:rPr sz="2000" spc="0" dirty="0">
                          <a:solidFill>
                            <a:srgbClr val="FF0000"/>
                          </a:solidFill>
                          <a:latin typeface="Arial"/>
                          <a:cs typeface="Arial"/>
                        </a:rPr>
                        <a:t>Preparation</a:t>
                      </a:r>
                      <a:r>
                        <a:rPr sz="2000" spc="-150" dirty="0">
                          <a:solidFill>
                            <a:srgbClr val="FF0000"/>
                          </a:solidFill>
                          <a:latin typeface="Arial"/>
                          <a:cs typeface="Arial"/>
                        </a:rPr>
                        <a:t> </a:t>
                      </a:r>
                      <a:r>
                        <a:rPr sz="2000" spc="0" dirty="0">
                          <a:solidFill>
                            <a:srgbClr val="FF0000"/>
                          </a:solidFill>
                          <a:latin typeface="Arial"/>
                          <a:cs typeface="Arial"/>
                        </a:rPr>
                        <a:t>Activities</a:t>
                      </a:r>
                      <a:endParaRPr sz="2000" dirty="0">
                        <a:latin typeface="Arial"/>
                        <a:cs typeface="Arial"/>
                      </a:endParaRPr>
                    </a:p>
                    <a:p>
                      <a:pPr marL="410209" marR="963294" indent="-338455">
                        <a:lnSpc>
                          <a:spcPct val="105000"/>
                        </a:lnSpc>
                        <a:buClr>
                          <a:srgbClr val="FF0000"/>
                        </a:buClr>
                        <a:buFont typeface="Arial"/>
                        <a:buAutoNum type="arabicPeriod" startAt="5"/>
                        <a:tabLst>
                          <a:tab pos="410209" algn="l"/>
                        </a:tabLst>
                      </a:pPr>
                      <a:r>
                        <a:rPr sz="2000" spc="-5" dirty="0">
                          <a:solidFill>
                            <a:srgbClr val="FF0000"/>
                          </a:solidFill>
                          <a:latin typeface="Arial"/>
                          <a:cs typeface="Arial"/>
                        </a:rPr>
                        <a:t>Integrate</a:t>
                      </a:r>
                      <a:r>
                        <a:rPr sz="2000" spc="0" dirty="0">
                          <a:solidFill>
                            <a:srgbClr val="FF0000"/>
                          </a:solidFill>
                          <a:latin typeface="Arial"/>
                          <a:cs typeface="Arial"/>
                        </a:rPr>
                        <a:t>d</a:t>
                      </a:r>
                      <a:r>
                        <a:rPr sz="2000" spc="-25" dirty="0">
                          <a:solidFill>
                            <a:srgbClr val="FF0000"/>
                          </a:solidFill>
                          <a:latin typeface="Arial"/>
                          <a:cs typeface="Arial"/>
                        </a:rPr>
                        <a:t> </a:t>
                      </a:r>
                      <a:r>
                        <a:rPr sz="2000" spc="-5" dirty="0">
                          <a:solidFill>
                            <a:srgbClr val="FF0000"/>
                          </a:solidFill>
                          <a:latin typeface="Arial"/>
                          <a:cs typeface="Arial"/>
                        </a:rPr>
                        <a:t>Educatio</a:t>
                      </a:r>
                      <a:r>
                        <a:rPr sz="2000" spc="0" dirty="0">
                          <a:solidFill>
                            <a:srgbClr val="FF0000"/>
                          </a:solidFill>
                          <a:latin typeface="Arial"/>
                          <a:cs typeface="Arial"/>
                        </a:rPr>
                        <a:t>n</a:t>
                      </a:r>
                      <a:r>
                        <a:rPr sz="2000" spc="-10" dirty="0">
                          <a:solidFill>
                            <a:srgbClr val="FF0000"/>
                          </a:solidFill>
                          <a:latin typeface="Arial"/>
                          <a:cs typeface="Arial"/>
                        </a:rPr>
                        <a:t> </a:t>
                      </a:r>
                      <a:r>
                        <a:rPr sz="2000" spc="-5" dirty="0">
                          <a:solidFill>
                            <a:srgbClr val="FF0000"/>
                          </a:solidFill>
                          <a:latin typeface="Arial"/>
                          <a:cs typeface="Arial"/>
                        </a:rPr>
                        <a:t>and </a:t>
                      </a:r>
                      <a:r>
                        <a:rPr sz="2000" spc="-85" dirty="0">
                          <a:solidFill>
                            <a:srgbClr val="FF0000"/>
                          </a:solidFill>
                          <a:latin typeface="Arial"/>
                          <a:cs typeface="Arial"/>
                        </a:rPr>
                        <a:t>T</a:t>
                      </a:r>
                      <a:r>
                        <a:rPr sz="2000" spc="0" dirty="0">
                          <a:solidFill>
                            <a:srgbClr val="FF0000"/>
                          </a:solidFill>
                          <a:latin typeface="Arial"/>
                          <a:cs typeface="Arial"/>
                        </a:rPr>
                        <a:t>r</a:t>
                      </a:r>
                      <a:r>
                        <a:rPr sz="2000" spc="-5" dirty="0">
                          <a:solidFill>
                            <a:srgbClr val="FF0000"/>
                          </a:solidFill>
                          <a:latin typeface="Arial"/>
                          <a:cs typeface="Arial"/>
                        </a:rPr>
                        <a:t>aining</a:t>
                      </a:r>
                      <a:endParaRPr sz="2000" dirty="0">
                        <a:latin typeface="Arial"/>
                        <a:cs typeface="Arial"/>
                      </a:endParaRPr>
                    </a:p>
                  </a:txBody>
                  <a:tcPr marL="0" marR="0" marT="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64158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748" y="387178"/>
            <a:ext cx="5686614" cy="1087395"/>
          </a:xfrm>
          <a:prstGeom prst="rect">
            <a:avLst/>
          </a:prstGeom>
        </p:spPr>
        <p:txBody>
          <a:bodyPr vert="horz" wrap="square" lIns="0" tIns="0" rIns="0" bIns="0" rtlCol="0">
            <a:noAutofit/>
          </a:bodyPr>
          <a:lstStyle/>
          <a:p>
            <a:pPr marL="10646" marR="11206" algn="ctr">
              <a:lnSpc>
                <a:spcPts val="3781"/>
              </a:lnSpc>
              <a:spcBef>
                <a:spcPct val="0"/>
              </a:spcBef>
            </a:pPr>
            <a:r>
              <a:rPr sz="3400" dirty="0">
                <a:solidFill>
                  <a:schemeClr val="tx1">
                    <a:lumMod val="85000"/>
                    <a:lumOff val="15000"/>
                  </a:schemeClr>
                </a:solidFill>
                <a:latin typeface="+mj-lt"/>
                <a:ea typeface="+mj-ea"/>
                <a:cs typeface="Arial" pitchFamily="34" charset="0"/>
              </a:rPr>
              <a:t>English Language Acquisition Program</a:t>
            </a:r>
          </a:p>
        </p:txBody>
      </p:sp>
      <p:sp>
        <p:nvSpPr>
          <p:cNvPr id="3" name="object 3"/>
          <p:cNvSpPr txBox="1"/>
          <p:nvPr/>
        </p:nvSpPr>
        <p:spPr>
          <a:xfrm>
            <a:off x="1010748" y="1696996"/>
            <a:ext cx="6682628" cy="4011826"/>
          </a:xfrm>
          <a:prstGeom prst="rect">
            <a:avLst/>
          </a:prstGeom>
        </p:spPr>
        <p:txBody>
          <a:bodyPr vert="horz" wrap="square" lIns="0" tIns="0" rIns="0" bIns="0" rtlCol="0">
            <a:noAutofit/>
          </a:bodyPr>
          <a:lstStyle/>
          <a:p>
            <a:pPr marL="11206"/>
            <a:r>
              <a:rPr spc="-13" dirty="0">
                <a:solidFill>
                  <a:prstClr val="black"/>
                </a:solidFill>
                <a:latin typeface="Arial"/>
                <a:cs typeface="Arial"/>
              </a:rPr>
              <a:t>A</a:t>
            </a:r>
            <a:r>
              <a:rPr spc="-101" dirty="0">
                <a:solidFill>
                  <a:prstClr val="black"/>
                </a:solidFill>
                <a:latin typeface="Arial"/>
                <a:cs typeface="Arial"/>
              </a:rPr>
              <a:t> </a:t>
            </a:r>
            <a:r>
              <a:rPr spc="-13" dirty="0">
                <a:solidFill>
                  <a:prstClr val="black"/>
                </a:solidFill>
                <a:latin typeface="Arial"/>
                <a:cs typeface="Arial"/>
              </a:rPr>
              <a:t>progra</a:t>
            </a:r>
            <a:r>
              <a:rPr spc="-18" dirty="0">
                <a:solidFill>
                  <a:prstClr val="black"/>
                </a:solidFill>
                <a:latin typeface="Arial"/>
                <a:cs typeface="Arial"/>
              </a:rPr>
              <a:t>m</a:t>
            </a:r>
            <a:r>
              <a:rPr spc="-9" dirty="0">
                <a:solidFill>
                  <a:prstClr val="black"/>
                </a:solidFill>
                <a:latin typeface="Arial"/>
                <a:cs typeface="Arial"/>
              </a:rPr>
              <a:t> </a:t>
            </a:r>
            <a:r>
              <a:rPr spc="-18" dirty="0">
                <a:solidFill>
                  <a:prstClr val="black"/>
                </a:solidFill>
                <a:latin typeface="Arial"/>
                <a:cs typeface="Arial"/>
              </a:rPr>
              <a:t>o</a:t>
            </a:r>
            <a:r>
              <a:rPr spc="-9" dirty="0">
                <a:solidFill>
                  <a:prstClr val="black"/>
                </a:solidFill>
                <a:latin typeface="Arial"/>
                <a:cs typeface="Arial"/>
              </a:rPr>
              <a:t>f </a:t>
            </a:r>
            <a:r>
              <a:rPr spc="-13" dirty="0">
                <a:solidFill>
                  <a:prstClr val="black"/>
                </a:solidFill>
                <a:latin typeface="Arial"/>
                <a:cs typeface="Arial"/>
              </a:rPr>
              <a:t>instruction</a:t>
            </a:r>
            <a:r>
              <a:rPr lang="en-US" spc="-13" dirty="0">
                <a:solidFill>
                  <a:prstClr val="black"/>
                </a:solidFill>
                <a:latin typeface="Arial"/>
                <a:cs typeface="Arial"/>
              </a:rPr>
              <a:t> - </a:t>
            </a:r>
            <a:endParaRPr dirty="0">
              <a:solidFill>
                <a:prstClr val="black"/>
              </a:solidFill>
              <a:latin typeface="Arial"/>
              <a:cs typeface="Arial"/>
            </a:endParaRPr>
          </a:p>
          <a:p>
            <a:pPr>
              <a:lnSpc>
                <a:spcPts val="882"/>
              </a:lnSpc>
            </a:pPr>
            <a:endParaRPr sz="882" dirty="0">
              <a:solidFill>
                <a:prstClr val="black"/>
              </a:solidFill>
            </a:endParaRPr>
          </a:p>
          <a:p>
            <a:pPr>
              <a:lnSpc>
                <a:spcPts val="882"/>
              </a:lnSpc>
            </a:pPr>
            <a:endParaRPr sz="882" dirty="0">
              <a:solidFill>
                <a:prstClr val="black"/>
              </a:solidFill>
            </a:endParaRPr>
          </a:p>
          <a:p>
            <a:pPr>
              <a:lnSpc>
                <a:spcPts val="1147"/>
              </a:lnSpc>
              <a:spcBef>
                <a:spcPts val="53"/>
              </a:spcBef>
            </a:pPr>
            <a:endParaRPr sz="1147" dirty="0">
              <a:solidFill>
                <a:prstClr val="black"/>
              </a:solidFill>
            </a:endParaRPr>
          </a:p>
          <a:p>
            <a:pPr marL="365760" indent="-331151">
              <a:buFont typeface="Arial"/>
              <a:buAutoNum type="alphaLcParenBoth"/>
              <a:tabLst>
                <a:tab pos="526705" algn="l"/>
              </a:tabLst>
            </a:pPr>
            <a:r>
              <a:rPr sz="1765" spc="-18" dirty="0">
                <a:solidFill>
                  <a:prstClr val="black"/>
                </a:solidFill>
                <a:latin typeface="Arial"/>
                <a:cs typeface="Arial"/>
              </a:rPr>
              <a:t>Tha</a:t>
            </a:r>
            <a:r>
              <a:rPr sz="1765" spc="-9" dirty="0">
                <a:solidFill>
                  <a:prstClr val="black"/>
                </a:solidFill>
                <a:latin typeface="Arial"/>
                <a:cs typeface="Arial"/>
              </a:rPr>
              <a:t>t</a:t>
            </a:r>
            <a:r>
              <a:rPr sz="1765" spc="-4" dirty="0">
                <a:solidFill>
                  <a:prstClr val="black"/>
                </a:solidFill>
                <a:latin typeface="Arial"/>
                <a:cs typeface="Arial"/>
              </a:rPr>
              <a:t> </a:t>
            </a:r>
            <a:r>
              <a:rPr sz="1765" spc="-9" dirty="0">
                <a:solidFill>
                  <a:prstClr val="black"/>
                </a:solidFill>
                <a:latin typeface="Arial"/>
                <a:cs typeface="Arial"/>
              </a:rPr>
              <a:t>is</a:t>
            </a:r>
            <a:r>
              <a:rPr sz="1765" spc="4" dirty="0">
                <a:solidFill>
                  <a:prstClr val="black"/>
                </a:solidFill>
                <a:latin typeface="Arial"/>
                <a:cs typeface="Arial"/>
              </a:rPr>
              <a:t> </a:t>
            </a:r>
            <a:r>
              <a:rPr sz="1765" spc="-13" dirty="0">
                <a:solidFill>
                  <a:prstClr val="black"/>
                </a:solidFill>
                <a:latin typeface="Arial"/>
                <a:cs typeface="Arial"/>
              </a:rPr>
              <a:t>designed</a:t>
            </a:r>
            <a:r>
              <a:rPr sz="1765" spc="4" dirty="0">
                <a:solidFill>
                  <a:prstClr val="black"/>
                </a:solidFill>
                <a:latin typeface="Arial"/>
                <a:cs typeface="Arial"/>
              </a:rPr>
              <a:t> </a:t>
            </a:r>
            <a:r>
              <a:rPr sz="1765" spc="-13" dirty="0">
                <a:solidFill>
                  <a:prstClr val="black"/>
                </a:solidFill>
                <a:latin typeface="Arial"/>
                <a:cs typeface="Arial"/>
              </a:rPr>
              <a:t>to</a:t>
            </a:r>
            <a:r>
              <a:rPr sz="1765" spc="-9" dirty="0">
                <a:solidFill>
                  <a:prstClr val="black"/>
                </a:solidFill>
                <a:latin typeface="Arial"/>
                <a:cs typeface="Arial"/>
              </a:rPr>
              <a:t> </a:t>
            </a:r>
            <a:r>
              <a:rPr sz="1765" spc="-13" dirty="0">
                <a:solidFill>
                  <a:prstClr val="black"/>
                </a:solidFill>
                <a:latin typeface="Arial"/>
                <a:cs typeface="Arial"/>
              </a:rPr>
              <a:t>help</a:t>
            </a:r>
            <a:r>
              <a:rPr sz="1765" spc="4" dirty="0">
                <a:solidFill>
                  <a:prstClr val="black"/>
                </a:solidFill>
                <a:latin typeface="Arial"/>
                <a:cs typeface="Arial"/>
              </a:rPr>
              <a:t> </a:t>
            </a:r>
            <a:r>
              <a:rPr sz="1765" spc="-13" dirty="0">
                <a:solidFill>
                  <a:prstClr val="black"/>
                </a:solidFill>
                <a:latin typeface="Arial"/>
                <a:cs typeface="Arial"/>
              </a:rPr>
              <a:t>eligible</a:t>
            </a:r>
            <a:r>
              <a:rPr sz="1765" spc="18" dirty="0">
                <a:solidFill>
                  <a:prstClr val="black"/>
                </a:solidFill>
                <a:latin typeface="Arial"/>
                <a:cs typeface="Arial"/>
              </a:rPr>
              <a:t> </a:t>
            </a:r>
            <a:r>
              <a:rPr sz="1765" spc="-13" dirty="0">
                <a:solidFill>
                  <a:prstClr val="black"/>
                </a:solidFill>
                <a:latin typeface="Arial"/>
                <a:cs typeface="Arial"/>
              </a:rPr>
              <a:t>individual</a:t>
            </a:r>
            <a:r>
              <a:rPr sz="1765" spc="-9" dirty="0">
                <a:solidFill>
                  <a:prstClr val="black"/>
                </a:solidFill>
                <a:latin typeface="Arial"/>
                <a:cs typeface="Arial"/>
              </a:rPr>
              <a:t>s</a:t>
            </a:r>
            <a:r>
              <a:rPr sz="1765" spc="22" dirty="0">
                <a:solidFill>
                  <a:prstClr val="black"/>
                </a:solidFill>
                <a:latin typeface="Arial"/>
                <a:cs typeface="Arial"/>
              </a:rPr>
              <a:t> </a:t>
            </a:r>
            <a:r>
              <a:rPr sz="1765" spc="-18" dirty="0">
                <a:solidFill>
                  <a:prstClr val="black"/>
                </a:solidFill>
                <a:latin typeface="Arial"/>
                <a:cs typeface="Arial"/>
              </a:rPr>
              <a:t>wh</a:t>
            </a:r>
            <a:r>
              <a:rPr sz="1765" spc="-13" dirty="0">
                <a:solidFill>
                  <a:prstClr val="black"/>
                </a:solidFill>
                <a:latin typeface="Arial"/>
                <a:cs typeface="Arial"/>
              </a:rPr>
              <a:t>o</a:t>
            </a:r>
            <a:r>
              <a:rPr sz="1765" spc="4" dirty="0">
                <a:solidFill>
                  <a:prstClr val="black"/>
                </a:solidFill>
                <a:latin typeface="Arial"/>
                <a:cs typeface="Arial"/>
              </a:rPr>
              <a:t> </a:t>
            </a:r>
            <a:r>
              <a:rPr sz="1765" spc="-13" dirty="0">
                <a:solidFill>
                  <a:prstClr val="black"/>
                </a:solidFill>
                <a:latin typeface="Arial"/>
                <a:cs typeface="Arial"/>
              </a:rPr>
              <a:t>are</a:t>
            </a:r>
            <a:r>
              <a:rPr lang="en-US" sz="1765" dirty="0">
                <a:solidFill>
                  <a:prstClr val="black"/>
                </a:solidFill>
                <a:latin typeface="Arial"/>
                <a:cs typeface="Arial"/>
              </a:rPr>
              <a:t> </a:t>
            </a:r>
            <a:r>
              <a:rPr sz="1765" spc="-13" dirty="0">
                <a:solidFill>
                  <a:prstClr val="black"/>
                </a:solidFill>
                <a:latin typeface="Arial"/>
                <a:cs typeface="Arial"/>
              </a:rPr>
              <a:t>English</a:t>
            </a:r>
            <a:r>
              <a:rPr sz="1765" spc="13" dirty="0">
                <a:solidFill>
                  <a:prstClr val="black"/>
                </a:solidFill>
                <a:latin typeface="Arial"/>
                <a:cs typeface="Arial"/>
              </a:rPr>
              <a:t> </a:t>
            </a:r>
            <a:r>
              <a:rPr sz="1765" spc="-18" dirty="0">
                <a:solidFill>
                  <a:prstClr val="black"/>
                </a:solidFill>
                <a:latin typeface="Arial"/>
                <a:cs typeface="Arial"/>
              </a:rPr>
              <a:t>languag</a:t>
            </a:r>
            <a:r>
              <a:rPr sz="1765" spc="-13" dirty="0">
                <a:solidFill>
                  <a:prstClr val="black"/>
                </a:solidFill>
                <a:latin typeface="Arial"/>
                <a:cs typeface="Arial"/>
              </a:rPr>
              <a:t>e</a:t>
            </a:r>
            <a:r>
              <a:rPr sz="1765" spc="13" dirty="0">
                <a:solidFill>
                  <a:prstClr val="black"/>
                </a:solidFill>
                <a:latin typeface="Arial"/>
                <a:cs typeface="Arial"/>
              </a:rPr>
              <a:t> </a:t>
            </a:r>
            <a:r>
              <a:rPr sz="1765" spc="-13" dirty="0">
                <a:solidFill>
                  <a:prstClr val="black"/>
                </a:solidFill>
                <a:latin typeface="Arial"/>
                <a:cs typeface="Arial"/>
              </a:rPr>
              <a:t>learner</a:t>
            </a:r>
            <a:r>
              <a:rPr sz="1765" spc="-9" dirty="0">
                <a:solidFill>
                  <a:prstClr val="black"/>
                </a:solidFill>
                <a:latin typeface="Arial"/>
                <a:cs typeface="Arial"/>
              </a:rPr>
              <a:t>s </a:t>
            </a:r>
            <a:r>
              <a:rPr sz="1765" spc="-13" dirty="0">
                <a:solidFill>
                  <a:prstClr val="black"/>
                </a:solidFill>
                <a:latin typeface="Arial"/>
                <a:cs typeface="Arial"/>
              </a:rPr>
              <a:t>achieve</a:t>
            </a:r>
            <a:r>
              <a:rPr sz="1765" spc="4" dirty="0">
                <a:solidFill>
                  <a:prstClr val="black"/>
                </a:solidFill>
                <a:latin typeface="Arial"/>
                <a:cs typeface="Arial"/>
              </a:rPr>
              <a:t> </a:t>
            </a:r>
            <a:r>
              <a:rPr sz="1765" spc="-18" dirty="0">
                <a:solidFill>
                  <a:prstClr val="black"/>
                </a:solidFill>
                <a:latin typeface="Arial"/>
                <a:cs typeface="Arial"/>
              </a:rPr>
              <a:t>competenc</a:t>
            </a:r>
            <a:r>
              <a:rPr sz="1765" spc="-13" dirty="0">
                <a:solidFill>
                  <a:prstClr val="black"/>
                </a:solidFill>
                <a:latin typeface="Arial"/>
                <a:cs typeface="Arial"/>
              </a:rPr>
              <a:t>e</a:t>
            </a:r>
            <a:r>
              <a:rPr sz="1765" spc="-4" dirty="0">
                <a:solidFill>
                  <a:prstClr val="black"/>
                </a:solidFill>
                <a:latin typeface="Arial"/>
                <a:cs typeface="Arial"/>
              </a:rPr>
              <a:t> </a:t>
            </a:r>
            <a:r>
              <a:rPr sz="1765" spc="-9" dirty="0">
                <a:solidFill>
                  <a:prstClr val="black"/>
                </a:solidFill>
                <a:latin typeface="Arial"/>
                <a:cs typeface="Arial"/>
              </a:rPr>
              <a:t>i</a:t>
            </a:r>
            <a:r>
              <a:rPr sz="1765" spc="-13" dirty="0">
                <a:solidFill>
                  <a:prstClr val="black"/>
                </a:solidFill>
                <a:latin typeface="Arial"/>
                <a:cs typeface="Arial"/>
              </a:rPr>
              <a:t>n </a:t>
            </a:r>
            <a:r>
              <a:rPr sz="1765" spc="-163" dirty="0">
                <a:solidFill>
                  <a:prstClr val="black"/>
                </a:solidFill>
                <a:latin typeface="Arial"/>
                <a:cs typeface="Arial"/>
              </a:rPr>
              <a:t> </a:t>
            </a:r>
            <a:r>
              <a:rPr sz="1765" spc="-13" dirty="0">
                <a:solidFill>
                  <a:prstClr val="black"/>
                </a:solidFill>
                <a:latin typeface="Arial"/>
                <a:cs typeface="Arial"/>
              </a:rPr>
              <a:t>reading, writing</a:t>
            </a:r>
            <a:r>
              <a:rPr sz="1765" spc="-9" dirty="0">
                <a:solidFill>
                  <a:prstClr val="black"/>
                </a:solidFill>
                <a:latin typeface="Arial"/>
                <a:cs typeface="Arial"/>
              </a:rPr>
              <a:t>,</a:t>
            </a:r>
            <a:r>
              <a:rPr sz="1765" spc="4" dirty="0">
                <a:solidFill>
                  <a:prstClr val="black"/>
                </a:solidFill>
                <a:latin typeface="Arial"/>
                <a:cs typeface="Arial"/>
              </a:rPr>
              <a:t> </a:t>
            </a:r>
            <a:r>
              <a:rPr sz="1765" spc="-13" dirty="0">
                <a:solidFill>
                  <a:prstClr val="black"/>
                </a:solidFill>
                <a:latin typeface="Arial"/>
                <a:cs typeface="Arial"/>
              </a:rPr>
              <a:t>speaking</a:t>
            </a:r>
            <a:r>
              <a:rPr sz="1765" spc="-9" dirty="0">
                <a:solidFill>
                  <a:prstClr val="black"/>
                </a:solidFill>
                <a:latin typeface="Arial"/>
                <a:cs typeface="Arial"/>
              </a:rPr>
              <a:t>,</a:t>
            </a:r>
            <a:r>
              <a:rPr sz="1765" spc="4" dirty="0">
                <a:solidFill>
                  <a:prstClr val="black"/>
                </a:solidFill>
                <a:latin typeface="Arial"/>
                <a:cs typeface="Arial"/>
              </a:rPr>
              <a:t> </a:t>
            </a:r>
            <a:r>
              <a:rPr sz="1765" u="heavy" spc="-18" dirty="0">
                <a:solidFill>
                  <a:prstClr val="black"/>
                </a:solidFill>
                <a:latin typeface="Arial"/>
                <a:cs typeface="Arial"/>
              </a:rPr>
              <a:t>an</a:t>
            </a:r>
            <a:r>
              <a:rPr sz="1765" u="heavy" spc="-13" dirty="0">
                <a:solidFill>
                  <a:prstClr val="black"/>
                </a:solidFill>
                <a:latin typeface="Arial"/>
                <a:cs typeface="Arial"/>
              </a:rPr>
              <a:t>d</a:t>
            </a:r>
            <a:r>
              <a:rPr sz="1765" spc="-13" dirty="0">
                <a:solidFill>
                  <a:prstClr val="black"/>
                </a:solidFill>
                <a:latin typeface="Arial"/>
                <a:cs typeface="Arial"/>
              </a:rPr>
              <a:t> </a:t>
            </a:r>
            <a:r>
              <a:rPr sz="1765" spc="-18" dirty="0">
                <a:solidFill>
                  <a:prstClr val="black"/>
                </a:solidFill>
                <a:latin typeface="Arial"/>
                <a:cs typeface="Arial"/>
              </a:rPr>
              <a:t>comprehensio</a:t>
            </a:r>
            <a:r>
              <a:rPr sz="1765" spc="-13" dirty="0">
                <a:solidFill>
                  <a:prstClr val="black"/>
                </a:solidFill>
                <a:latin typeface="Arial"/>
                <a:cs typeface="Arial"/>
              </a:rPr>
              <a:t>n</a:t>
            </a:r>
            <a:r>
              <a:rPr sz="1765" spc="4" dirty="0">
                <a:solidFill>
                  <a:prstClr val="black"/>
                </a:solidFill>
                <a:latin typeface="Arial"/>
                <a:cs typeface="Arial"/>
              </a:rPr>
              <a:t> </a:t>
            </a:r>
            <a:r>
              <a:rPr sz="1765" spc="-18" dirty="0">
                <a:solidFill>
                  <a:prstClr val="black"/>
                </a:solidFill>
                <a:latin typeface="Arial"/>
                <a:cs typeface="Arial"/>
              </a:rPr>
              <a:t>o</a:t>
            </a:r>
            <a:r>
              <a:rPr sz="1765" spc="-9" dirty="0">
                <a:solidFill>
                  <a:prstClr val="black"/>
                </a:solidFill>
                <a:latin typeface="Arial"/>
                <a:cs typeface="Arial"/>
              </a:rPr>
              <a:t>f </a:t>
            </a:r>
            <a:r>
              <a:rPr sz="1765" spc="-13" dirty="0">
                <a:solidFill>
                  <a:prstClr val="black"/>
                </a:solidFill>
                <a:latin typeface="Arial"/>
                <a:cs typeface="Arial"/>
              </a:rPr>
              <a:t>the</a:t>
            </a:r>
            <a:r>
              <a:rPr sz="1765" spc="-9" dirty="0">
                <a:solidFill>
                  <a:prstClr val="black"/>
                </a:solidFill>
                <a:latin typeface="Arial"/>
                <a:cs typeface="Arial"/>
              </a:rPr>
              <a:t> </a:t>
            </a:r>
            <a:r>
              <a:rPr sz="1765" spc="-13" dirty="0">
                <a:solidFill>
                  <a:prstClr val="black"/>
                </a:solidFill>
                <a:latin typeface="Arial"/>
                <a:cs typeface="Arial"/>
              </a:rPr>
              <a:t>English</a:t>
            </a:r>
            <a:r>
              <a:rPr sz="1765" spc="18" dirty="0">
                <a:solidFill>
                  <a:prstClr val="black"/>
                </a:solidFill>
                <a:latin typeface="Arial"/>
                <a:cs typeface="Arial"/>
              </a:rPr>
              <a:t> </a:t>
            </a:r>
            <a:r>
              <a:rPr sz="1765" spc="-18" dirty="0">
                <a:solidFill>
                  <a:prstClr val="black"/>
                </a:solidFill>
                <a:latin typeface="Arial"/>
                <a:cs typeface="Arial"/>
              </a:rPr>
              <a:t>language</a:t>
            </a:r>
            <a:r>
              <a:rPr sz="1765" spc="-9" dirty="0">
                <a:solidFill>
                  <a:prstClr val="black"/>
                </a:solidFill>
                <a:latin typeface="Arial"/>
                <a:cs typeface="Arial"/>
              </a:rPr>
              <a:t>;</a:t>
            </a:r>
            <a:r>
              <a:rPr sz="1765" spc="4" dirty="0">
                <a:solidFill>
                  <a:prstClr val="black"/>
                </a:solidFill>
                <a:latin typeface="Arial"/>
                <a:cs typeface="Arial"/>
              </a:rPr>
              <a:t> </a:t>
            </a:r>
            <a:r>
              <a:rPr sz="1765" u="heavy" spc="-18" dirty="0">
                <a:solidFill>
                  <a:prstClr val="black"/>
                </a:solidFill>
                <a:latin typeface="Arial"/>
                <a:cs typeface="Arial"/>
              </a:rPr>
              <a:t>and</a:t>
            </a:r>
            <a:endParaRPr sz="1765" dirty="0">
              <a:solidFill>
                <a:prstClr val="black"/>
              </a:solidFill>
              <a:latin typeface="Arial"/>
              <a:cs typeface="Arial"/>
            </a:endParaRPr>
          </a:p>
          <a:p>
            <a:pPr>
              <a:lnSpc>
                <a:spcPts val="882"/>
              </a:lnSpc>
            </a:pPr>
            <a:endParaRPr sz="882" dirty="0">
              <a:solidFill>
                <a:prstClr val="black"/>
              </a:solidFill>
            </a:endParaRPr>
          </a:p>
          <a:p>
            <a:pPr>
              <a:lnSpc>
                <a:spcPts val="882"/>
              </a:lnSpc>
            </a:pPr>
            <a:endParaRPr sz="882" dirty="0">
              <a:solidFill>
                <a:prstClr val="black"/>
              </a:solidFill>
            </a:endParaRPr>
          </a:p>
          <a:p>
            <a:pPr>
              <a:lnSpc>
                <a:spcPts val="1147"/>
              </a:lnSpc>
              <a:spcBef>
                <a:spcPts val="52"/>
              </a:spcBef>
            </a:pPr>
            <a:endParaRPr sz="1147" dirty="0">
              <a:solidFill>
                <a:prstClr val="black"/>
              </a:solidFill>
            </a:endParaRPr>
          </a:p>
          <a:p>
            <a:pPr marL="365760" indent="-331151">
              <a:buFont typeface="Arial"/>
              <a:buAutoNum type="alphaLcParenBoth" startAt="2"/>
              <a:tabLst>
                <a:tab pos="526705" algn="l"/>
              </a:tabLst>
            </a:pPr>
            <a:r>
              <a:rPr sz="1765" u="heavy" spc="-9" dirty="0">
                <a:solidFill>
                  <a:prstClr val="black"/>
                </a:solidFill>
                <a:latin typeface="Arial"/>
                <a:cs typeface="Arial"/>
              </a:rPr>
              <a:t>That</a:t>
            </a:r>
            <a:r>
              <a:rPr sz="1765" u="heavy" spc="-13" dirty="0">
                <a:solidFill>
                  <a:prstClr val="black"/>
                </a:solidFill>
                <a:latin typeface="Arial"/>
                <a:cs typeface="Arial"/>
              </a:rPr>
              <a:t> </a:t>
            </a:r>
            <a:r>
              <a:rPr sz="1765" u="heavy" spc="-9" dirty="0">
                <a:solidFill>
                  <a:prstClr val="black"/>
                </a:solidFill>
                <a:latin typeface="Arial"/>
                <a:cs typeface="Arial"/>
              </a:rPr>
              <a:t>leads</a:t>
            </a:r>
            <a:r>
              <a:rPr sz="1765" u="heavy" spc="-4" dirty="0">
                <a:solidFill>
                  <a:prstClr val="black"/>
                </a:solidFill>
                <a:latin typeface="Arial"/>
                <a:cs typeface="Arial"/>
              </a:rPr>
              <a:t> </a:t>
            </a:r>
            <a:r>
              <a:rPr sz="1765" u="heavy" spc="-9" dirty="0">
                <a:solidFill>
                  <a:prstClr val="black"/>
                </a:solidFill>
                <a:latin typeface="Arial"/>
                <a:cs typeface="Arial"/>
              </a:rPr>
              <a:t>to--</a:t>
            </a:r>
            <a:endParaRPr sz="1765" dirty="0">
              <a:solidFill>
                <a:prstClr val="black"/>
              </a:solidFill>
              <a:latin typeface="Arial"/>
              <a:cs typeface="Arial"/>
            </a:endParaRPr>
          </a:p>
          <a:p>
            <a:pPr marL="365760" marR="1239437">
              <a:spcBef>
                <a:spcPts val="424"/>
              </a:spcBef>
            </a:pPr>
            <a:r>
              <a:rPr sz="1765" spc="-9" dirty="0">
                <a:solidFill>
                  <a:prstClr val="black"/>
                </a:solidFill>
                <a:latin typeface="Arial"/>
                <a:cs typeface="Arial"/>
              </a:rPr>
              <a:t>(i)(1)</a:t>
            </a:r>
            <a:r>
              <a:rPr sz="1765" spc="-110" dirty="0">
                <a:solidFill>
                  <a:prstClr val="black"/>
                </a:solidFill>
                <a:latin typeface="Arial"/>
                <a:cs typeface="Arial"/>
              </a:rPr>
              <a:t> </a:t>
            </a:r>
            <a:r>
              <a:rPr sz="1765" spc="-9" dirty="0">
                <a:solidFill>
                  <a:prstClr val="black"/>
                </a:solidFill>
                <a:latin typeface="Arial"/>
                <a:cs typeface="Arial"/>
              </a:rPr>
              <a:t>Attainment</a:t>
            </a:r>
            <a:r>
              <a:rPr sz="1765" spc="-4" dirty="0">
                <a:solidFill>
                  <a:prstClr val="black"/>
                </a:solidFill>
                <a:latin typeface="Arial"/>
                <a:cs typeface="Arial"/>
              </a:rPr>
              <a:t> </a:t>
            </a:r>
            <a:r>
              <a:rPr sz="1765" spc="-9" dirty="0">
                <a:solidFill>
                  <a:prstClr val="black"/>
                </a:solidFill>
                <a:latin typeface="Arial"/>
                <a:cs typeface="Arial"/>
              </a:rPr>
              <a:t>of</a:t>
            </a:r>
            <a:r>
              <a:rPr sz="1765" spc="-18" dirty="0">
                <a:solidFill>
                  <a:prstClr val="black"/>
                </a:solidFill>
                <a:latin typeface="Arial"/>
                <a:cs typeface="Arial"/>
              </a:rPr>
              <a:t> </a:t>
            </a:r>
            <a:r>
              <a:rPr sz="1765" spc="-13" dirty="0">
                <a:solidFill>
                  <a:prstClr val="black"/>
                </a:solidFill>
                <a:latin typeface="Arial"/>
                <a:cs typeface="Arial"/>
              </a:rPr>
              <a:t>a</a:t>
            </a:r>
            <a:r>
              <a:rPr sz="1765" spc="-4" dirty="0">
                <a:solidFill>
                  <a:prstClr val="black"/>
                </a:solidFill>
                <a:latin typeface="Arial"/>
                <a:cs typeface="Arial"/>
              </a:rPr>
              <a:t> </a:t>
            </a:r>
            <a:r>
              <a:rPr sz="1765" spc="-13" dirty="0">
                <a:solidFill>
                  <a:prstClr val="black"/>
                </a:solidFill>
                <a:latin typeface="Arial"/>
                <a:cs typeface="Arial"/>
              </a:rPr>
              <a:t>secondary</a:t>
            </a:r>
            <a:r>
              <a:rPr sz="1765" spc="-4" dirty="0">
                <a:solidFill>
                  <a:prstClr val="black"/>
                </a:solidFill>
                <a:latin typeface="Arial"/>
                <a:cs typeface="Arial"/>
              </a:rPr>
              <a:t> </a:t>
            </a:r>
            <a:r>
              <a:rPr sz="1765" spc="-9" dirty="0">
                <a:solidFill>
                  <a:prstClr val="black"/>
                </a:solidFill>
                <a:latin typeface="Arial"/>
                <a:cs typeface="Arial"/>
              </a:rPr>
              <a:t>school</a:t>
            </a:r>
            <a:r>
              <a:rPr sz="1765" spc="-4" dirty="0">
                <a:solidFill>
                  <a:prstClr val="black"/>
                </a:solidFill>
                <a:latin typeface="Arial"/>
                <a:cs typeface="Arial"/>
              </a:rPr>
              <a:t> </a:t>
            </a:r>
            <a:r>
              <a:rPr sz="1765" spc="-9" dirty="0">
                <a:solidFill>
                  <a:prstClr val="black"/>
                </a:solidFill>
                <a:latin typeface="Arial"/>
                <a:cs typeface="Arial"/>
              </a:rPr>
              <a:t>diploma</a:t>
            </a:r>
            <a:r>
              <a:rPr sz="1765" spc="9" dirty="0">
                <a:solidFill>
                  <a:prstClr val="black"/>
                </a:solidFill>
                <a:latin typeface="Arial"/>
                <a:cs typeface="Arial"/>
              </a:rPr>
              <a:t> </a:t>
            </a:r>
            <a:r>
              <a:rPr sz="1765" spc="-9" dirty="0">
                <a:solidFill>
                  <a:prstClr val="black"/>
                </a:solidFill>
                <a:latin typeface="Arial"/>
                <a:cs typeface="Arial"/>
              </a:rPr>
              <a:t>or</a:t>
            </a:r>
            <a:r>
              <a:rPr sz="1765" spc="-4" dirty="0">
                <a:solidFill>
                  <a:prstClr val="black"/>
                </a:solidFill>
                <a:latin typeface="Arial"/>
                <a:cs typeface="Arial"/>
              </a:rPr>
              <a:t> </a:t>
            </a:r>
            <a:r>
              <a:rPr lang="en-US" sz="1765" spc="-4" dirty="0" smtClean="0">
                <a:solidFill>
                  <a:prstClr val="black"/>
                </a:solidFill>
                <a:latin typeface="Arial"/>
                <a:cs typeface="Arial"/>
              </a:rPr>
              <a:t/>
            </a:r>
            <a:br>
              <a:rPr lang="en-US" sz="1765" spc="-4" dirty="0" smtClean="0">
                <a:solidFill>
                  <a:prstClr val="black"/>
                </a:solidFill>
                <a:latin typeface="Arial"/>
                <a:cs typeface="Arial"/>
              </a:rPr>
            </a:br>
            <a:r>
              <a:rPr lang="en-US" sz="1765" spc="-4" dirty="0" smtClean="0">
                <a:solidFill>
                  <a:prstClr val="black"/>
                </a:solidFill>
                <a:latin typeface="Arial"/>
                <a:cs typeface="Arial"/>
              </a:rPr>
              <a:t>         </a:t>
            </a:r>
            <a:r>
              <a:rPr sz="1765" spc="-9" dirty="0" smtClean="0">
                <a:solidFill>
                  <a:prstClr val="black"/>
                </a:solidFill>
                <a:latin typeface="Arial"/>
                <a:cs typeface="Arial"/>
              </a:rPr>
              <a:t>its </a:t>
            </a:r>
            <a:r>
              <a:rPr sz="1765" spc="-9" dirty="0">
                <a:solidFill>
                  <a:prstClr val="black"/>
                </a:solidFill>
                <a:latin typeface="Arial"/>
                <a:cs typeface="Arial"/>
              </a:rPr>
              <a:t>recognized</a:t>
            </a:r>
            <a:r>
              <a:rPr sz="1765" spc="4" dirty="0">
                <a:solidFill>
                  <a:prstClr val="black"/>
                </a:solidFill>
                <a:latin typeface="Arial"/>
                <a:cs typeface="Arial"/>
              </a:rPr>
              <a:t> </a:t>
            </a:r>
            <a:r>
              <a:rPr sz="1765" spc="-9" dirty="0">
                <a:solidFill>
                  <a:prstClr val="black"/>
                </a:solidFill>
                <a:latin typeface="Arial"/>
                <a:cs typeface="Arial"/>
              </a:rPr>
              <a:t>equivalent;</a:t>
            </a:r>
            <a:r>
              <a:rPr sz="1765" spc="4" dirty="0">
                <a:solidFill>
                  <a:prstClr val="black"/>
                </a:solidFill>
                <a:latin typeface="Arial"/>
                <a:cs typeface="Arial"/>
              </a:rPr>
              <a:t> </a:t>
            </a:r>
            <a:r>
              <a:rPr sz="1765" u="heavy" spc="-13" dirty="0">
                <a:solidFill>
                  <a:prstClr val="black"/>
                </a:solidFill>
                <a:latin typeface="Arial"/>
                <a:cs typeface="Arial"/>
              </a:rPr>
              <a:t>and</a:t>
            </a:r>
            <a:endParaRPr sz="1765" dirty="0">
              <a:solidFill>
                <a:prstClr val="black"/>
              </a:solidFill>
              <a:latin typeface="Arial"/>
              <a:cs typeface="Arial"/>
            </a:endParaRPr>
          </a:p>
          <a:p>
            <a:pPr marL="585216">
              <a:spcBef>
                <a:spcPts val="424"/>
              </a:spcBef>
            </a:pPr>
            <a:r>
              <a:rPr sz="1765" spc="-13" dirty="0">
                <a:solidFill>
                  <a:prstClr val="black"/>
                </a:solidFill>
                <a:latin typeface="Arial"/>
                <a:cs typeface="Arial"/>
              </a:rPr>
              <a:t>(2</a:t>
            </a:r>
            <a:r>
              <a:rPr sz="1765" spc="-9" dirty="0">
                <a:solidFill>
                  <a:prstClr val="black"/>
                </a:solidFill>
                <a:latin typeface="Arial"/>
                <a:cs typeface="Arial"/>
              </a:rPr>
              <a:t>)</a:t>
            </a:r>
            <a:r>
              <a:rPr sz="1765" spc="-49" dirty="0">
                <a:solidFill>
                  <a:prstClr val="black"/>
                </a:solidFill>
                <a:latin typeface="Arial"/>
                <a:cs typeface="Arial"/>
              </a:rPr>
              <a:t> </a:t>
            </a:r>
            <a:r>
              <a:rPr sz="1765" spc="-79" dirty="0">
                <a:solidFill>
                  <a:prstClr val="black"/>
                </a:solidFill>
                <a:latin typeface="Arial"/>
                <a:cs typeface="Arial"/>
              </a:rPr>
              <a:t>T</a:t>
            </a:r>
            <a:r>
              <a:rPr sz="1765" spc="-9" dirty="0">
                <a:solidFill>
                  <a:prstClr val="black"/>
                </a:solidFill>
                <a:latin typeface="Arial"/>
                <a:cs typeface="Arial"/>
              </a:rPr>
              <a:t>r</a:t>
            </a:r>
            <a:r>
              <a:rPr sz="1765" spc="-13" dirty="0">
                <a:solidFill>
                  <a:prstClr val="black"/>
                </a:solidFill>
                <a:latin typeface="Arial"/>
                <a:cs typeface="Arial"/>
              </a:rPr>
              <a:t>ansition</a:t>
            </a:r>
            <a:r>
              <a:rPr sz="1765" spc="4" dirty="0">
                <a:solidFill>
                  <a:prstClr val="black"/>
                </a:solidFill>
                <a:latin typeface="Arial"/>
                <a:cs typeface="Arial"/>
              </a:rPr>
              <a:t> </a:t>
            </a:r>
            <a:r>
              <a:rPr sz="1765" spc="-13" dirty="0">
                <a:solidFill>
                  <a:prstClr val="black"/>
                </a:solidFill>
                <a:latin typeface="Arial"/>
                <a:cs typeface="Arial"/>
              </a:rPr>
              <a:t>to</a:t>
            </a:r>
            <a:r>
              <a:rPr sz="1765" spc="-9" dirty="0">
                <a:solidFill>
                  <a:prstClr val="black"/>
                </a:solidFill>
                <a:latin typeface="Arial"/>
                <a:cs typeface="Arial"/>
              </a:rPr>
              <a:t> </a:t>
            </a:r>
            <a:r>
              <a:rPr sz="1765" spc="-13" dirty="0">
                <a:solidFill>
                  <a:prstClr val="black"/>
                </a:solidFill>
                <a:latin typeface="Arial"/>
                <a:cs typeface="Arial"/>
              </a:rPr>
              <a:t>postsecondar</a:t>
            </a:r>
            <a:r>
              <a:rPr sz="1765" spc="-9" dirty="0">
                <a:solidFill>
                  <a:prstClr val="black"/>
                </a:solidFill>
                <a:latin typeface="Arial"/>
                <a:cs typeface="Arial"/>
              </a:rPr>
              <a:t>y </a:t>
            </a:r>
            <a:r>
              <a:rPr sz="1765" spc="-13" dirty="0">
                <a:solidFill>
                  <a:prstClr val="black"/>
                </a:solidFill>
                <a:latin typeface="Arial"/>
                <a:cs typeface="Arial"/>
              </a:rPr>
              <a:t>education </a:t>
            </a:r>
            <a:r>
              <a:rPr sz="1765" spc="-18" dirty="0">
                <a:solidFill>
                  <a:prstClr val="black"/>
                </a:solidFill>
                <a:latin typeface="Arial"/>
                <a:cs typeface="Arial"/>
              </a:rPr>
              <a:t>an</a:t>
            </a:r>
            <a:r>
              <a:rPr sz="1765" spc="-13" dirty="0">
                <a:solidFill>
                  <a:prstClr val="black"/>
                </a:solidFill>
                <a:latin typeface="Arial"/>
                <a:cs typeface="Arial"/>
              </a:rPr>
              <a:t>d training</a:t>
            </a:r>
            <a:r>
              <a:rPr sz="1765" spc="-9" dirty="0">
                <a:solidFill>
                  <a:prstClr val="black"/>
                </a:solidFill>
                <a:latin typeface="Arial"/>
                <a:cs typeface="Arial"/>
              </a:rPr>
              <a:t>; </a:t>
            </a:r>
            <a:r>
              <a:rPr sz="1765" u="heavy" spc="-13" dirty="0">
                <a:solidFill>
                  <a:prstClr val="black"/>
                </a:solidFill>
                <a:latin typeface="Arial"/>
                <a:cs typeface="Arial"/>
              </a:rPr>
              <a:t>or</a:t>
            </a:r>
            <a:endParaRPr sz="1765" dirty="0">
              <a:solidFill>
                <a:prstClr val="black"/>
              </a:solidFill>
              <a:latin typeface="Arial"/>
              <a:cs typeface="Arial"/>
            </a:endParaRPr>
          </a:p>
          <a:p>
            <a:pPr marL="365760">
              <a:spcBef>
                <a:spcPts val="424"/>
              </a:spcBef>
            </a:pPr>
            <a:endParaRPr lang="en-US" sz="1765" spc="-9" dirty="0" smtClean="0">
              <a:solidFill>
                <a:prstClr val="black"/>
              </a:solidFill>
              <a:latin typeface="Arial"/>
              <a:cs typeface="Arial"/>
            </a:endParaRPr>
          </a:p>
          <a:p>
            <a:pPr marL="365760">
              <a:spcBef>
                <a:spcPts val="424"/>
              </a:spcBef>
            </a:pPr>
            <a:r>
              <a:rPr sz="1765" spc="-9" dirty="0" smtClean="0">
                <a:solidFill>
                  <a:prstClr val="black"/>
                </a:solidFill>
                <a:latin typeface="Arial"/>
                <a:cs typeface="Arial"/>
              </a:rPr>
              <a:t>(</a:t>
            </a:r>
            <a:r>
              <a:rPr sz="1765" spc="-9" dirty="0">
                <a:solidFill>
                  <a:prstClr val="black"/>
                </a:solidFill>
                <a:latin typeface="Arial"/>
                <a:cs typeface="Arial"/>
              </a:rPr>
              <a:t>ii) </a:t>
            </a:r>
            <a:r>
              <a:rPr sz="1765" spc="-13" dirty="0" smtClean="0">
                <a:solidFill>
                  <a:prstClr val="black"/>
                </a:solidFill>
                <a:latin typeface="Arial"/>
                <a:cs typeface="Arial"/>
              </a:rPr>
              <a:t>Employment</a:t>
            </a:r>
            <a:r>
              <a:rPr sz="1765" spc="-13" dirty="0">
                <a:solidFill>
                  <a:prstClr val="black"/>
                </a:solidFill>
                <a:latin typeface="Arial"/>
                <a:cs typeface="Arial"/>
              </a:rPr>
              <a:t>.</a:t>
            </a:r>
            <a:endParaRPr sz="1765" dirty="0">
              <a:solidFill>
                <a:prstClr val="black"/>
              </a:solidFill>
              <a:latin typeface="Arial"/>
              <a:cs typeface="Aria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8238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6909" y="293687"/>
            <a:ext cx="5029199" cy="1066800"/>
          </a:xfrm>
          <a:prstGeom prst="rect">
            <a:avLst/>
          </a:prstGeom>
        </p:spPr>
        <p:txBody>
          <a:bodyPr vert="horz" wrap="square" lIns="0" tIns="130436" rIns="0" bIns="0" rtlCol="0" anchor="t">
            <a:noAutofit/>
          </a:bodyPr>
          <a:lstStyle/>
          <a:p>
            <a:pPr marL="10646" marR="11206">
              <a:lnSpc>
                <a:spcPts val="3781"/>
              </a:lnSpc>
            </a:pPr>
            <a:r>
              <a:rPr dirty="0">
                <a:solidFill>
                  <a:prstClr val="black">
                    <a:lumMod val="85000"/>
                    <a:lumOff val="15000"/>
                  </a:prstClr>
                </a:solidFill>
                <a:latin typeface="+mn-lt"/>
                <a:ea typeface="+mn-ea"/>
              </a:rPr>
              <a:t>Preamble Discussion</a:t>
            </a:r>
          </a:p>
        </p:txBody>
      </p:sp>
      <p:sp>
        <p:nvSpPr>
          <p:cNvPr id="3" name="object 3"/>
          <p:cNvSpPr txBox="1">
            <a:spLocks noGrp="1"/>
          </p:cNvSpPr>
          <p:nvPr>
            <p:ph type="body" idx="1"/>
          </p:nvPr>
        </p:nvSpPr>
        <p:spPr>
          <a:xfrm>
            <a:off x="1029729" y="1946190"/>
            <a:ext cx="7026876" cy="2905895"/>
          </a:xfrm>
          <a:prstGeom prst="rect">
            <a:avLst/>
          </a:prstGeom>
        </p:spPr>
        <p:txBody>
          <a:bodyPr vert="horz" wrap="square" lIns="0" tIns="0" rIns="0" bIns="0" rtlCol="0">
            <a:noAutofit/>
          </a:bodyPr>
          <a:lstStyle/>
          <a:p>
            <a:pPr marL="0" marR="11206" indent="0">
              <a:buNone/>
            </a:pPr>
            <a:r>
              <a:rPr sz="2600" i="1" spc="-18" dirty="0">
                <a:latin typeface="Arial"/>
                <a:cs typeface="Arial"/>
              </a:rPr>
              <a:t>“</a:t>
            </a:r>
            <a:r>
              <a:rPr sz="2600" i="1" spc="-88" dirty="0">
                <a:latin typeface="Arial"/>
                <a:cs typeface="Arial"/>
              </a:rPr>
              <a:t>W</a:t>
            </a:r>
            <a:r>
              <a:rPr sz="2600" i="1" spc="-18" dirty="0">
                <a:latin typeface="Arial"/>
                <a:cs typeface="Arial"/>
              </a:rPr>
              <a:t>e</a:t>
            </a:r>
            <a:r>
              <a:rPr sz="2600" i="1" spc="-4" dirty="0">
                <a:latin typeface="Arial"/>
                <a:cs typeface="Arial"/>
              </a:rPr>
              <a:t> </a:t>
            </a:r>
            <a:r>
              <a:rPr sz="2600" i="1" spc="-22" dirty="0">
                <a:latin typeface="Arial"/>
                <a:cs typeface="Arial"/>
              </a:rPr>
              <a:t>d</a:t>
            </a:r>
            <a:r>
              <a:rPr sz="2600" i="1" spc="-18" dirty="0">
                <a:latin typeface="Arial"/>
                <a:cs typeface="Arial"/>
              </a:rPr>
              <a:t>o</a:t>
            </a:r>
            <a:r>
              <a:rPr sz="2600" i="1" spc="-4" dirty="0">
                <a:latin typeface="Arial"/>
                <a:cs typeface="Arial"/>
              </a:rPr>
              <a:t> </a:t>
            </a:r>
            <a:r>
              <a:rPr sz="2600" i="1" spc="-22" dirty="0">
                <a:latin typeface="Arial"/>
                <a:cs typeface="Arial"/>
              </a:rPr>
              <a:t>no</a:t>
            </a:r>
            <a:r>
              <a:rPr sz="2600" i="1" spc="-9" dirty="0">
                <a:latin typeface="Arial"/>
                <a:cs typeface="Arial"/>
              </a:rPr>
              <a:t>t</a:t>
            </a:r>
            <a:r>
              <a:rPr sz="2600" i="1" spc="-4" dirty="0">
                <a:latin typeface="Arial"/>
                <a:cs typeface="Arial"/>
              </a:rPr>
              <a:t> </a:t>
            </a:r>
            <a:r>
              <a:rPr sz="2600" i="1" spc="-18" dirty="0">
                <a:latin typeface="Arial"/>
                <a:cs typeface="Arial"/>
              </a:rPr>
              <a:t>believe</a:t>
            </a:r>
            <a:r>
              <a:rPr sz="2600" i="1" spc="-4" dirty="0">
                <a:latin typeface="Arial"/>
                <a:cs typeface="Arial"/>
              </a:rPr>
              <a:t> </a:t>
            </a:r>
            <a:r>
              <a:rPr sz="2600" i="1" spc="-18" dirty="0">
                <a:latin typeface="Arial"/>
                <a:cs typeface="Arial"/>
              </a:rPr>
              <a:t>tha</a:t>
            </a:r>
            <a:r>
              <a:rPr sz="2600" i="1" spc="-9" dirty="0">
                <a:latin typeface="Arial"/>
                <a:cs typeface="Arial"/>
              </a:rPr>
              <a:t>t</a:t>
            </a:r>
            <a:r>
              <a:rPr sz="2600" i="1" spc="-4" dirty="0">
                <a:latin typeface="Arial"/>
                <a:cs typeface="Arial"/>
              </a:rPr>
              <a:t> </a:t>
            </a:r>
            <a:r>
              <a:rPr sz="2600" i="1" spc="-18" dirty="0">
                <a:latin typeface="Arial"/>
                <a:cs typeface="Arial"/>
              </a:rPr>
              <a:t>the</a:t>
            </a:r>
            <a:r>
              <a:rPr sz="2600" i="1" spc="-4" dirty="0">
                <a:latin typeface="Arial"/>
                <a:cs typeface="Arial"/>
              </a:rPr>
              <a:t> </a:t>
            </a:r>
            <a:r>
              <a:rPr sz="2600" i="1" spc="-18" dirty="0">
                <a:latin typeface="Arial"/>
                <a:cs typeface="Arial"/>
              </a:rPr>
              <a:t>statutory</a:t>
            </a:r>
            <a:r>
              <a:rPr sz="2600" i="1" spc="-22" dirty="0">
                <a:latin typeface="Arial"/>
                <a:cs typeface="Arial"/>
              </a:rPr>
              <a:t> requiremen</a:t>
            </a:r>
            <a:r>
              <a:rPr sz="2600" i="1" spc="-9" dirty="0">
                <a:latin typeface="Arial"/>
                <a:cs typeface="Arial"/>
              </a:rPr>
              <a:t>t</a:t>
            </a:r>
            <a:r>
              <a:rPr sz="2600" i="1" spc="-4" dirty="0">
                <a:latin typeface="Arial"/>
                <a:cs typeface="Arial"/>
              </a:rPr>
              <a:t> </a:t>
            </a:r>
            <a:r>
              <a:rPr sz="2600" i="1" spc="-18" dirty="0">
                <a:latin typeface="Arial"/>
                <a:cs typeface="Arial"/>
              </a:rPr>
              <a:t>tha</a:t>
            </a:r>
            <a:r>
              <a:rPr sz="2600" i="1" spc="-9" dirty="0">
                <a:latin typeface="Arial"/>
                <a:cs typeface="Arial"/>
              </a:rPr>
              <a:t>t</a:t>
            </a:r>
            <a:r>
              <a:rPr sz="2600" i="1" spc="-4" dirty="0">
                <a:latin typeface="Arial"/>
                <a:cs typeface="Arial"/>
              </a:rPr>
              <a:t> </a:t>
            </a:r>
            <a:r>
              <a:rPr sz="2600" i="1" spc="-18" dirty="0">
                <a:latin typeface="Arial"/>
                <a:cs typeface="Arial"/>
              </a:rPr>
              <a:t>the</a:t>
            </a:r>
            <a:r>
              <a:rPr sz="2600" i="1" spc="-4" dirty="0">
                <a:latin typeface="Arial"/>
                <a:cs typeface="Arial"/>
              </a:rPr>
              <a:t> </a:t>
            </a:r>
            <a:r>
              <a:rPr sz="2600" i="1" spc="-18" dirty="0">
                <a:latin typeface="Arial"/>
                <a:cs typeface="Arial"/>
              </a:rPr>
              <a:t>English</a:t>
            </a:r>
            <a:r>
              <a:rPr sz="2600" i="1" spc="-4" dirty="0">
                <a:latin typeface="Arial"/>
                <a:cs typeface="Arial"/>
              </a:rPr>
              <a:t> </a:t>
            </a:r>
            <a:r>
              <a:rPr sz="2600" i="1" spc="-22" dirty="0">
                <a:latin typeface="Arial"/>
                <a:cs typeface="Arial"/>
              </a:rPr>
              <a:t>language</a:t>
            </a:r>
            <a:r>
              <a:rPr sz="2600" i="1" spc="-18" dirty="0">
                <a:latin typeface="Arial"/>
                <a:cs typeface="Arial"/>
              </a:rPr>
              <a:t> acquisition</a:t>
            </a:r>
            <a:r>
              <a:rPr sz="2600" i="1" spc="-4" dirty="0">
                <a:latin typeface="Arial"/>
                <a:cs typeface="Arial"/>
              </a:rPr>
              <a:t> </a:t>
            </a:r>
            <a:r>
              <a:rPr sz="2600" i="1" spc="-22" dirty="0">
                <a:latin typeface="Arial"/>
                <a:cs typeface="Arial"/>
              </a:rPr>
              <a:t>progra</a:t>
            </a:r>
            <a:r>
              <a:rPr sz="2600" i="1" spc="-26" dirty="0">
                <a:latin typeface="Arial"/>
                <a:cs typeface="Arial"/>
              </a:rPr>
              <a:t>m</a:t>
            </a:r>
            <a:r>
              <a:rPr sz="2600" i="1" spc="-4" dirty="0">
                <a:latin typeface="Arial"/>
                <a:cs typeface="Arial"/>
              </a:rPr>
              <a:t> </a:t>
            </a:r>
            <a:r>
              <a:rPr sz="2600" i="1" spc="-22" dirty="0">
                <a:latin typeface="Arial"/>
                <a:cs typeface="Arial"/>
              </a:rPr>
              <a:t>mus</a:t>
            </a:r>
            <a:r>
              <a:rPr sz="2600" i="1" spc="-9" dirty="0">
                <a:latin typeface="Arial"/>
                <a:cs typeface="Arial"/>
              </a:rPr>
              <a:t>t</a:t>
            </a:r>
            <a:r>
              <a:rPr sz="2600" i="1" spc="-4" dirty="0">
                <a:latin typeface="Arial"/>
                <a:cs typeface="Arial"/>
              </a:rPr>
              <a:t> </a:t>
            </a:r>
            <a:r>
              <a:rPr sz="2600" i="1" spc="-18" dirty="0">
                <a:latin typeface="Arial"/>
                <a:cs typeface="Arial"/>
              </a:rPr>
              <a:t>lead</a:t>
            </a:r>
            <a:r>
              <a:rPr sz="2600" i="1" spc="-4" dirty="0">
                <a:latin typeface="Arial"/>
                <a:cs typeface="Arial"/>
              </a:rPr>
              <a:t> </a:t>
            </a:r>
            <a:r>
              <a:rPr sz="2600" i="1" spc="-13" dirty="0">
                <a:latin typeface="Arial"/>
                <a:cs typeface="Arial"/>
              </a:rPr>
              <a:t>t</a:t>
            </a:r>
            <a:r>
              <a:rPr sz="2600" i="1" spc="-18" dirty="0">
                <a:latin typeface="Arial"/>
                <a:cs typeface="Arial"/>
              </a:rPr>
              <a:t>o</a:t>
            </a:r>
            <a:r>
              <a:rPr sz="2600" i="1" spc="-4" dirty="0">
                <a:latin typeface="Arial"/>
                <a:cs typeface="Arial"/>
              </a:rPr>
              <a:t> </a:t>
            </a:r>
            <a:r>
              <a:rPr sz="2600" i="1" spc="-9" dirty="0">
                <a:latin typeface="Arial"/>
                <a:cs typeface="Arial"/>
              </a:rPr>
              <a:t>.</a:t>
            </a:r>
            <a:r>
              <a:rPr sz="2600" i="1" spc="-4" dirty="0">
                <a:latin typeface="Arial"/>
                <a:cs typeface="Arial"/>
              </a:rPr>
              <a:t> </a:t>
            </a:r>
            <a:r>
              <a:rPr sz="2600" i="1" spc="-9" dirty="0">
                <a:latin typeface="Arial"/>
                <a:cs typeface="Arial"/>
              </a:rPr>
              <a:t>.</a:t>
            </a:r>
            <a:r>
              <a:rPr sz="2600" i="1" spc="-4" dirty="0">
                <a:latin typeface="Arial"/>
                <a:cs typeface="Arial"/>
              </a:rPr>
              <a:t> </a:t>
            </a:r>
            <a:r>
              <a:rPr sz="2600" i="1" spc="-9" dirty="0">
                <a:latin typeface="Arial"/>
                <a:cs typeface="Arial"/>
              </a:rPr>
              <a:t>. </a:t>
            </a:r>
            <a:r>
              <a:rPr sz="2600" i="1" spc="-22" dirty="0">
                <a:latin typeface="Arial"/>
                <a:cs typeface="Arial"/>
              </a:rPr>
              <a:t>preclude</a:t>
            </a:r>
            <a:r>
              <a:rPr sz="2600" i="1" spc="-18" dirty="0">
                <a:latin typeface="Arial"/>
                <a:cs typeface="Arial"/>
              </a:rPr>
              <a:t>s</a:t>
            </a:r>
            <a:r>
              <a:rPr sz="2600" i="1" spc="-9" dirty="0">
                <a:latin typeface="Arial"/>
                <a:cs typeface="Arial"/>
              </a:rPr>
              <a:t> </a:t>
            </a:r>
            <a:r>
              <a:rPr sz="2600" i="1" spc="-18" dirty="0">
                <a:latin typeface="Arial"/>
                <a:cs typeface="Arial"/>
              </a:rPr>
              <a:t>serving</a:t>
            </a:r>
            <a:r>
              <a:rPr sz="2600" i="1" spc="4" dirty="0">
                <a:latin typeface="Arial"/>
                <a:cs typeface="Arial"/>
              </a:rPr>
              <a:t> </a:t>
            </a:r>
            <a:r>
              <a:rPr sz="2600" i="1" spc="-18" dirty="0">
                <a:latin typeface="Arial"/>
                <a:cs typeface="Arial"/>
              </a:rPr>
              <a:t>eligible</a:t>
            </a:r>
            <a:r>
              <a:rPr sz="2600" i="1" spc="4" dirty="0">
                <a:latin typeface="Arial"/>
                <a:cs typeface="Arial"/>
              </a:rPr>
              <a:t> </a:t>
            </a:r>
            <a:r>
              <a:rPr sz="2600" i="1" spc="-18" dirty="0">
                <a:latin typeface="Arial"/>
                <a:cs typeface="Arial"/>
              </a:rPr>
              <a:t>individuals</a:t>
            </a:r>
            <a:r>
              <a:rPr sz="2600" i="1" spc="4" dirty="0">
                <a:latin typeface="Arial"/>
                <a:cs typeface="Arial"/>
              </a:rPr>
              <a:t> </a:t>
            </a:r>
            <a:r>
              <a:rPr sz="2600" i="1" spc="-22" dirty="0">
                <a:latin typeface="Arial"/>
                <a:cs typeface="Arial"/>
              </a:rPr>
              <a:t>whose</a:t>
            </a:r>
            <a:r>
              <a:rPr sz="2600" i="1" spc="-18" dirty="0">
                <a:latin typeface="Arial"/>
                <a:cs typeface="Arial"/>
              </a:rPr>
              <a:t> primary</a:t>
            </a:r>
            <a:r>
              <a:rPr sz="2600" i="1" spc="-4" dirty="0">
                <a:latin typeface="Arial"/>
                <a:cs typeface="Arial"/>
              </a:rPr>
              <a:t> </a:t>
            </a:r>
            <a:r>
              <a:rPr sz="2600" i="1" spc="-18" dirty="0">
                <a:latin typeface="Arial"/>
                <a:cs typeface="Arial"/>
              </a:rPr>
              <a:t>motivation</a:t>
            </a:r>
            <a:r>
              <a:rPr sz="2600" i="1" spc="-4" dirty="0">
                <a:latin typeface="Arial"/>
                <a:cs typeface="Arial"/>
              </a:rPr>
              <a:t> </a:t>
            </a:r>
            <a:r>
              <a:rPr sz="2600" i="1" spc="-18" dirty="0">
                <a:latin typeface="Arial"/>
                <a:cs typeface="Arial"/>
              </a:rPr>
              <a:t>fo</a:t>
            </a:r>
            <a:r>
              <a:rPr sz="2600" i="1" spc="-13" dirty="0">
                <a:latin typeface="Arial"/>
                <a:cs typeface="Arial"/>
              </a:rPr>
              <a:t>r</a:t>
            </a:r>
            <a:r>
              <a:rPr sz="2600" i="1" spc="-4" dirty="0">
                <a:latin typeface="Arial"/>
                <a:cs typeface="Arial"/>
              </a:rPr>
              <a:t> </a:t>
            </a:r>
            <a:r>
              <a:rPr sz="2600" i="1" spc="-18" dirty="0">
                <a:latin typeface="Arial"/>
                <a:cs typeface="Arial"/>
              </a:rPr>
              <a:t>participating</a:t>
            </a:r>
            <a:r>
              <a:rPr sz="2600" i="1" spc="-4" dirty="0">
                <a:latin typeface="Arial"/>
                <a:cs typeface="Arial"/>
              </a:rPr>
              <a:t> </a:t>
            </a:r>
            <a:r>
              <a:rPr sz="2600" i="1" spc="-13" dirty="0">
                <a:latin typeface="Arial"/>
                <a:cs typeface="Arial"/>
              </a:rPr>
              <a:t>i</a:t>
            </a:r>
            <a:r>
              <a:rPr sz="2600" i="1" spc="-18" dirty="0">
                <a:latin typeface="Arial"/>
                <a:cs typeface="Arial"/>
              </a:rPr>
              <a:t>n</a:t>
            </a:r>
            <a:r>
              <a:rPr sz="2600" i="1" spc="-4" dirty="0">
                <a:latin typeface="Arial"/>
                <a:cs typeface="Arial"/>
              </a:rPr>
              <a:t> </a:t>
            </a:r>
            <a:r>
              <a:rPr sz="2600" i="1" spc="-18" dirty="0">
                <a:latin typeface="Arial"/>
                <a:cs typeface="Arial"/>
              </a:rPr>
              <a:t>the progra</a:t>
            </a:r>
            <a:r>
              <a:rPr sz="2600" i="1" spc="-26" dirty="0">
                <a:latin typeface="Arial"/>
                <a:cs typeface="Arial"/>
              </a:rPr>
              <a:t>m</a:t>
            </a:r>
            <a:r>
              <a:rPr sz="2600" i="1" spc="-9" dirty="0">
                <a:latin typeface="Arial"/>
                <a:cs typeface="Arial"/>
              </a:rPr>
              <a:t> </a:t>
            </a:r>
            <a:r>
              <a:rPr sz="2600" i="1" spc="-13" dirty="0">
                <a:latin typeface="Arial"/>
                <a:cs typeface="Arial"/>
              </a:rPr>
              <a:t>i</a:t>
            </a:r>
            <a:r>
              <a:rPr sz="2600" i="1" spc="-18" dirty="0">
                <a:latin typeface="Arial"/>
                <a:cs typeface="Arial"/>
              </a:rPr>
              <a:t>s</a:t>
            </a:r>
            <a:r>
              <a:rPr sz="2600" i="1" spc="-9" dirty="0">
                <a:latin typeface="Arial"/>
                <a:cs typeface="Arial"/>
              </a:rPr>
              <a:t> </a:t>
            </a:r>
            <a:r>
              <a:rPr sz="2600" i="1" spc="-13" dirty="0">
                <a:latin typeface="Arial"/>
                <a:cs typeface="Arial"/>
              </a:rPr>
              <a:t>t</a:t>
            </a:r>
            <a:r>
              <a:rPr sz="2600" i="1" spc="-18" dirty="0">
                <a:latin typeface="Arial"/>
                <a:cs typeface="Arial"/>
              </a:rPr>
              <a:t>o</a:t>
            </a:r>
            <a:r>
              <a:rPr sz="2600" i="1" spc="-9" dirty="0">
                <a:latin typeface="Arial"/>
                <a:cs typeface="Arial"/>
              </a:rPr>
              <a:t> </a:t>
            </a:r>
            <a:r>
              <a:rPr sz="2600" i="1" spc="-22" dirty="0">
                <a:latin typeface="Arial"/>
                <a:cs typeface="Arial"/>
              </a:rPr>
              <a:t>suppor</a:t>
            </a:r>
            <a:r>
              <a:rPr sz="2600" i="1" spc="-9" dirty="0">
                <a:latin typeface="Arial"/>
                <a:cs typeface="Arial"/>
              </a:rPr>
              <a:t>t </a:t>
            </a:r>
            <a:r>
              <a:rPr sz="2600" i="1" spc="-18" dirty="0">
                <a:latin typeface="Arial"/>
                <a:cs typeface="Arial"/>
              </a:rPr>
              <a:t>the</a:t>
            </a:r>
            <a:r>
              <a:rPr sz="2600" i="1" spc="-9" dirty="0">
                <a:latin typeface="Arial"/>
                <a:cs typeface="Arial"/>
              </a:rPr>
              <a:t> </a:t>
            </a:r>
            <a:r>
              <a:rPr sz="2600" i="1" spc="-18" dirty="0">
                <a:latin typeface="Arial"/>
                <a:cs typeface="Arial"/>
              </a:rPr>
              <a:t>educational</a:t>
            </a:r>
            <a:r>
              <a:rPr sz="2600" i="1" spc="-22" dirty="0">
                <a:latin typeface="Arial"/>
                <a:cs typeface="Arial"/>
              </a:rPr>
              <a:t> developmen</a:t>
            </a:r>
            <a:r>
              <a:rPr sz="2600" i="1" spc="-9" dirty="0">
                <a:latin typeface="Arial"/>
                <a:cs typeface="Arial"/>
              </a:rPr>
              <a:t>t</a:t>
            </a:r>
            <a:r>
              <a:rPr sz="2600" i="1" spc="-4" dirty="0">
                <a:latin typeface="Arial"/>
                <a:cs typeface="Arial"/>
              </a:rPr>
              <a:t> </a:t>
            </a:r>
            <a:r>
              <a:rPr sz="2600" i="1" spc="-22" dirty="0">
                <a:latin typeface="Arial"/>
                <a:cs typeface="Arial"/>
              </a:rPr>
              <a:t>o</a:t>
            </a:r>
            <a:r>
              <a:rPr sz="2600" i="1" spc="-9" dirty="0">
                <a:latin typeface="Arial"/>
                <a:cs typeface="Arial"/>
              </a:rPr>
              <a:t>f</a:t>
            </a:r>
            <a:r>
              <a:rPr sz="2600" i="1" spc="-4" dirty="0">
                <a:latin typeface="Arial"/>
                <a:cs typeface="Arial"/>
              </a:rPr>
              <a:t> </a:t>
            </a:r>
            <a:r>
              <a:rPr sz="2600" i="1" spc="-18" dirty="0">
                <a:latin typeface="Arial"/>
                <a:cs typeface="Arial"/>
              </a:rPr>
              <a:t>thei</a:t>
            </a:r>
            <a:r>
              <a:rPr sz="2600" i="1" spc="-13" dirty="0">
                <a:latin typeface="Arial"/>
                <a:cs typeface="Arial"/>
              </a:rPr>
              <a:t>r</a:t>
            </a:r>
            <a:r>
              <a:rPr sz="2600" i="1" spc="-4" dirty="0">
                <a:latin typeface="Arial"/>
                <a:cs typeface="Arial"/>
              </a:rPr>
              <a:t> </a:t>
            </a:r>
            <a:r>
              <a:rPr sz="2600" i="1" spc="-18" dirty="0">
                <a:latin typeface="Arial"/>
                <a:cs typeface="Arial"/>
              </a:rPr>
              <a:t>children.”</a:t>
            </a:r>
            <a:endParaRPr sz="2600" i="1" dirty="0">
              <a:latin typeface="Arial"/>
              <a:cs typeface="Aria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45325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310162"/>
            <a:ext cx="5029199" cy="810183"/>
          </a:xfrm>
          <a:prstGeom prst="rect">
            <a:avLst/>
          </a:prstGeom>
        </p:spPr>
        <p:txBody>
          <a:bodyPr vert="horz" wrap="square" lIns="0" tIns="130436" rIns="0" bIns="0" rtlCol="0" anchor="t">
            <a:noAutofit/>
          </a:bodyPr>
          <a:lstStyle/>
          <a:p>
            <a:pPr marL="10646" marR="11206">
              <a:lnSpc>
                <a:spcPts val="3781"/>
              </a:lnSpc>
            </a:pPr>
            <a:r>
              <a:rPr dirty="0">
                <a:solidFill>
                  <a:prstClr val="black">
                    <a:lumMod val="85000"/>
                    <a:lumOff val="15000"/>
                  </a:prstClr>
                </a:solidFill>
                <a:latin typeface="+mn-lt"/>
                <a:ea typeface="+mn-ea"/>
              </a:rPr>
              <a:t>Preamble Discussion</a:t>
            </a:r>
          </a:p>
        </p:txBody>
      </p:sp>
      <p:sp>
        <p:nvSpPr>
          <p:cNvPr id="3" name="object 3"/>
          <p:cNvSpPr txBox="1"/>
          <p:nvPr/>
        </p:nvSpPr>
        <p:spPr>
          <a:xfrm>
            <a:off x="1010772" y="1846795"/>
            <a:ext cx="7004644" cy="3783106"/>
          </a:xfrm>
          <a:prstGeom prst="rect">
            <a:avLst/>
          </a:prstGeom>
        </p:spPr>
        <p:txBody>
          <a:bodyPr vert="horz" wrap="square" lIns="0" tIns="0" rIns="0" bIns="0" rtlCol="0">
            <a:noAutofit/>
          </a:bodyPr>
          <a:lstStyle/>
          <a:p>
            <a:pPr marR="11206">
              <a:lnSpc>
                <a:spcPct val="110000"/>
              </a:lnSpc>
              <a:spcBef>
                <a:spcPct val="20000"/>
              </a:spcBef>
              <a:buClr>
                <a:schemeClr val="tx1">
                  <a:lumMod val="85000"/>
                  <a:lumOff val="15000"/>
                </a:schemeClr>
              </a:buClr>
            </a:pPr>
            <a:r>
              <a:rPr sz="2600" i="1" spc="-18" dirty="0">
                <a:solidFill>
                  <a:schemeClr val="tx1">
                    <a:lumMod val="85000"/>
                    <a:lumOff val="15000"/>
                  </a:schemeClr>
                </a:solidFill>
                <a:latin typeface="Arial"/>
                <a:cs typeface="Arial"/>
              </a:rPr>
              <a:t>“We believe that it is clear that English language acquisition programs should not discourage or exclude eligible individuals from participation, regardless of whether they are seeking a secondary school diploma or its recognized equivalent, or transition to postsecondary education or training or employment.”</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52727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5632" y="382200"/>
            <a:ext cx="5651157" cy="1026470"/>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Public Comment: </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sz="3600" dirty="0">
                <a:solidFill>
                  <a:prstClr val="black">
                    <a:lumMod val="85000"/>
                    <a:lumOff val="15000"/>
                  </a:prstClr>
                </a:solidFill>
                <a:cs typeface="Arial" pitchFamily="34" charset="0"/>
              </a:rPr>
              <a:t>Acronym Fever</a:t>
            </a:r>
          </a:p>
        </p:txBody>
      </p:sp>
      <p:sp>
        <p:nvSpPr>
          <p:cNvPr id="3" name="object 3"/>
          <p:cNvSpPr txBox="1"/>
          <p:nvPr/>
        </p:nvSpPr>
        <p:spPr>
          <a:xfrm>
            <a:off x="1010770" y="1846059"/>
            <a:ext cx="6889376" cy="3622301"/>
          </a:xfrm>
          <a:prstGeom prst="rect">
            <a:avLst/>
          </a:prstGeom>
        </p:spPr>
        <p:txBody>
          <a:bodyPr vert="horz" wrap="square" lIns="0" tIns="0" rIns="0" bIns="0" rtlCol="0">
            <a:noAutofit/>
          </a:bodyPr>
          <a:lstStyle/>
          <a:p>
            <a:pPr marL="457200" marR="11206" indent="-457200">
              <a:spcBef>
                <a:spcPts val="600"/>
              </a:spcBef>
              <a:buClr>
                <a:schemeClr val="tx1">
                  <a:lumMod val="85000"/>
                  <a:lumOff val="15000"/>
                </a:schemeClr>
              </a:buClr>
              <a:buFont typeface="Wingdings" pitchFamily="2" charset="2"/>
              <a:buChar char="§"/>
              <a:tabLst>
                <a:tab pos="313221" algn="l"/>
              </a:tabLst>
            </a:pPr>
            <a:r>
              <a:rPr sz="2400" b="1" dirty="0">
                <a:solidFill>
                  <a:schemeClr val="tx1">
                    <a:lumMod val="85000"/>
                    <a:lumOff val="15000"/>
                  </a:schemeClr>
                </a:solidFill>
                <a:cs typeface="Arial" pitchFamily="34" charset="0"/>
              </a:rPr>
              <a:t>ELL</a:t>
            </a:r>
            <a:r>
              <a:rPr sz="2400" dirty="0">
                <a:solidFill>
                  <a:schemeClr val="tx1">
                    <a:lumMod val="85000"/>
                    <a:lumOff val="15000"/>
                  </a:schemeClr>
                </a:solidFill>
                <a:cs typeface="Arial" pitchFamily="34" charset="0"/>
              </a:rPr>
              <a:t> = English language learner [a type of eligible individual defined in WIOA]</a:t>
            </a:r>
          </a:p>
          <a:p>
            <a:pPr marL="457200" indent="-457200">
              <a:lnSpc>
                <a:spcPts val="662"/>
              </a:lnSpc>
              <a:spcBef>
                <a:spcPts val="600"/>
              </a:spcBef>
              <a:buClr>
                <a:schemeClr val="tx1">
                  <a:lumMod val="85000"/>
                  <a:lumOff val="15000"/>
                </a:schemeClr>
              </a:buClr>
              <a:buFont typeface="Wingdings" pitchFamily="2" charset="2"/>
              <a:buChar char="§"/>
              <a:tabLst>
                <a:tab pos="313221" algn="l"/>
              </a:tabLst>
            </a:pPr>
            <a:endParaRPr sz="2400" dirty="0">
              <a:solidFill>
                <a:schemeClr val="tx1">
                  <a:lumMod val="85000"/>
                  <a:lumOff val="15000"/>
                </a:schemeClr>
              </a:solidFill>
              <a:cs typeface="Arial" pitchFamily="34" charset="0"/>
            </a:endParaRPr>
          </a:p>
          <a:p>
            <a:pPr marL="457200" marR="573211" indent="-457200">
              <a:spcBef>
                <a:spcPts val="600"/>
              </a:spcBef>
              <a:buClr>
                <a:schemeClr val="tx1">
                  <a:lumMod val="85000"/>
                  <a:lumOff val="15000"/>
                </a:schemeClr>
              </a:buClr>
              <a:buFont typeface="Wingdings" pitchFamily="2" charset="2"/>
              <a:buChar char="§"/>
              <a:tabLst>
                <a:tab pos="313221" algn="l"/>
              </a:tabLst>
            </a:pPr>
            <a:r>
              <a:rPr sz="2400" b="1" dirty="0">
                <a:solidFill>
                  <a:schemeClr val="tx1">
                    <a:lumMod val="85000"/>
                    <a:lumOff val="15000"/>
                  </a:schemeClr>
                </a:solidFill>
                <a:cs typeface="Arial" pitchFamily="34" charset="0"/>
              </a:rPr>
              <a:t>ELA</a:t>
            </a:r>
            <a:r>
              <a:rPr sz="2400" dirty="0">
                <a:solidFill>
                  <a:schemeClr val="tx1">
                    <a:lumMod val="85000"/>
                    <a:lumOff val="15000"/>
                  </a:schemeClr>
                </a:solidFill>
                <a:cs typeface="Arial" pitchFamily="34" charset="0"/>
              </a:rPr>
              <a:t> = English language acquisition [a particular adult education and literacy activity under WIOA]</a:t>
            </a:r>
          </a:p>
          <a:p>
            <a:pPr marL="457200" indent="-457200">
              <a:lnSpc>
                <a:spcPts val="662"/>
              </a:lnSpc>
              <a:spcBef>
                <a:spcPts val="600"/>
              </a:spcBef>
              <a:buClr>
                <a:schemeClr val="tx1">
                  <a:lumMod val="85000"/>
                  <a:lumOff val="15000"/>
                </a:schemeClr>
              </a:buClr>
              <a:buFont typeface="Wingdings" pitchFamily="2" charset="2"/>
              <a:buChar char="§"/>
              <a:tabLst>
                <a:tab pos="313221" algn="l"/>
              </a:tabLst>
            </a:pPr>
            <a:endParaRPr sz="2400" dirty="0">
              <a:solidFill>
                <a:schemeClr val="tx1">
                  <a:lumMod val="85000"/>
                  <a:lumOff val="15000"/>
                </a:schemeClr>
              </a:solidFill>
              <a:cs typeface="Arial" pitchFamily="34" charset="0"/>
            </a:endParaRPr>
          </a:p>
          <a:p>
            <a:pPr marL="457200" marR="48747" indent="-457200">
              <a:spcBef>
                <a:spcPts val="600"/>
              </a:spcBef>
              <a:buClr>
                <a:schemeClr val="tx1">
                  <a:lumMod val="85000"/>
                  <a:lumOff val="15000"/>
                </a:schemeClr>
              </a:buClr>
              <a:buFont typeface="Wingdings" pitchFamily="2" charset="2"/>
              <a:buChar char="§"/>
              <a:tabLst>
                <a:tab pos="313221" algn="l"/>
              </a:tabLst>
            </a:pPr>
            <a:r>
              <a:rPr sz="2400" b="1" dirty="0">
                <a:solidFill>
                  <a:schemeClr val="tx1">
                    <a:lumMod val="85000"/>
                    <a:lumOff val="15000"/>
                  </a:schemeClr>
                </a:solidFill>
                <a:cs typeface="Arial" pitchFamily="34" charset="0"/>
              </a:rPr>
              <a:t>ESL</a:t>
            </a:r>
            <a:r>
              <a:rPr sz="2400" dirty="0">
                <a:solidFill>
                  <a:schemeClr val="tx1">
                    <a:lumMod val="85000"/>
                    <a:lumOff val="15000"/>
                  </a:schemeClr>
                </a:solidFill>
                <a:cs typeface="Arial" pitchFamily="34" charset="0"/>
              </a:rPr>
              <a:t> = English as a Second Language [a set of educational functioning levels used for ELLs]</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70479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727805"/>
          </a:xfrm>
          <a:prstGeom prst="rect">
            <a:avLst/>
          </a:prstGeom>
        </p:spPr>
        <p:txBody>
          <a:bodyPr vert="horz" wrap="square" lIns="0" tIns="130436" rIns="0" bIns="0" rtlCol="0" anchor="t">
            <a:noAutofit/>
          </a:bodyPr>
          <a:lstStyle/>
          <a:p>
            <a:pPr marL="10646" marR="11206">
              <a:lnSpc>
                <a:spcPts val="3781"/>
              </a:lnSpc>
            </a:pPr>
            <a:r>
              <a:rPr dirty="0">
                <a:solidFill>
                  <a:prstClr val="black">
                    <a:lumMod val="85000"/>
                    <a:lumOff val="15000"/>
                  </a:prstClr>
                </a:solidFill>
                <a:latin typeface="+mn-lt"/>
                <a:ea typeface="+mn-ea"/>
              </a:rPr>
              <a:t>Preamble Discussion</a:t>
            </a:r>
          </a:p>
        </p:txBody>
      </p:sp>
      <p:sp>
        <p:nvSpPr>
          <p:cNvPr id="3" name="object 3"/>
          <p:cNvSpPr txBox="1">
            <a:spLocks noGrp="1"/>
          </p:cNvSpPr>
          <p:nvPr>
            <p:ph type="body" idx="1"/>
          </p:nvPr>
        </p:nvSpPr>
        <p:spPr>
          <a:xfrm>
            <a:off x="1002534" y="2071217"/>
            <a:ext cx="7132276" cy="3235409"/>
          </a:xfrm>
          <a:prstGeom prst="rect">
            <a:avLst/>
          </a:prstGeom>
        </p:spPr>
        <p:txBody>
          <a:bodyPr vert="horz" wrap="square" lIns="0" tIns="0" rIns="0" bIns="0" rtlCol="0">
            <a:noAutofit/>
          </a:bodyPr>
          <a:lstStyle/>
          <a:p>
            <a:pPr marL="0" marR="11206" indent="0">
              <a:lnSpc>
                <a:spcPct val="110000"/>
              </a:lnSpc>
              <a:buNone/>
            </a:pPr>
            <a:r>
              <a:rPr sz="2600" i="1" spc="-18" dirty="0">
                <a:latin typeface="Arial"/>
                <a:cs typeface="Arial"/>
              </a:rPr>
              <a:t>“We agree that States should continue to be able to refer to services in a manner that is most appropriate to the particular circumstances within a State as long as the program or services meet the Act’s definition of English language acquisition.”</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6393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2" y="304800"/>
            <a:ext cx="5105399" cy="762000"/>
          </a:xfrm>
        </p:spPr>
        <p:txBody>
          <a:bodyPr/>
          <a:lstStyle/>
          <a:p>
            <a:pPr algn="ctr"/>
            <a:r>
              <a:rPr lang="en-US" dirty="0"/>
              <a:t>Agenda</a:t>
            </a:r>
          </a:p>
        </p:txBody>
      </p:sp>
      <p:sp>
        <p:nvSpPr>
          <p:cNvPr id="3" name="Content Placeholder 2"/>
          <p:cNvSpPr>
            <a:spLocks noGrp="1"/>
          </p:cNvSpPr>
          <p:nvPr>
            <p:ph idx="1"/>
          </p:nvPr>
        </p:nvSpPr>
        <p:spPr>
          <a:xfrm>
            <a:off x="838200" y="1295402"/>
            <a:ext cx="7620000" cy="4830763"/>
          </a:xfrm>
        </p:spPr>
        <p:txBody>
          <a:bodyPr/>
          <a:lstStyle/>
          <a:p>
            <a:pPr>
              <a:lnSpc>
                <a:spcPct val="108000"/>
              </a:lnSpc>
            </a:pPr>
            <a:r>
              <a:rPr lang="en-US" dirty="0"/>
              <a:t>Unified State Plan Update</a:t>
            </a:r>
          </a:p>
          <a:p>
            <a:pPr>
              <a:lnSpc>
                <a:spcPct val="108000"/>
              </a:lnSpc>
            </a:pPr>
            <a:r>
              <a:rPr lang="en-US" dirty="0"/>
              <a:t>Organization of Final Regulations</a:t>
            </a:r>
          </a:p>
          <a:p>
            <a:pPr>
              <a:lnSpc>
                <a:spcPct val="108000"/>
              </a:lnSpc>
            </a:pPr>
            <a:r>
              <a:rPr lang="en-US" dirty="0"/>
              <a:t>Adult Education and Literacy Activities</a:t>
            </a:r>
          </a:p>
          <a:p>
            <a:pPr>
              <a:lnSpc>
                <a:spcPct val="108000"/>
              </a:lnSpc>
            </a:pPr>
            <a:r>
              <a:rPr lang="en-US" dirty="0"/>
              <a:t>Integrated English Literacy and Civics Education</a:t>
            </a:r>
          </a:p>
          <a:p>
            <a:pPr>
              <a:lnSpc>
                <a:spcPct val="108000"/>
              </a:lnSpc>
            </a:pPr>
            <a:r>
              <a:rPr lang="en-US" dirty="0"/>
              <a:t>Corrections Education</a:t>
            </a:r>
          </a:p>
          <a:p>
            <a:pPr>
              <a:lnSpc>
                <a:spcPct val="108000"/>
              </a:lnSpc>
            </a:pPr>
            <a:r>
              <a:rPr lang="en-US" dirty="0"/>
              <a:t>Board Representation and Required One-Stop Partners</a:t>
            </a:r>
          </a:p>
          <a:p>
            <a:pPr>
              <a:lnSpc>
                <a:spcPct val="108000"/>
              </a:lnSpc>
            </a:pPr>
            <a:r>
              <a:rPr lang="en-US" dirty="0"/>
              <a:t>Resources and Technical Assistance</a:t>
            </a:r>
          </a:p>
          <a:p>
            <a:endParaRPr lang="en-US" dirty="0"/>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057179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693741"/>
            <a:ext cx="7772400" cy="2410968"/>
          </a:xfrm>
        </p:spPr>
        <p:txBody>
          <a:bodyPr>
            <a:noAutofit/>
          </a:bodyPr>
          <a:lstStyle/>
          <a:p>
            <a:r>
              <a:rPr lang="en-US" sz="2400" dirty="0"/>
              <a:t>How does a program that is intended to be an English language acquisition program meet the requirement that the program lead to attainment of a secondary school diploma or its recognized equivalent and transition to postsecondary education and training or leads to employment?</a:t>
            </a:r>
          </a:p>
        </p:txBody>
      </p:sp>
      <p:sp>
        <p:nvSpPr>
          <p:cNvPr id="7" name="Text Placeholder 6"/>
          <p:cNvSpPr>
            <a:spLocks noGrp="1"/>
          </p:cNvSpPr>
          <p:nvPr>
            <p:ph type="body" idx="1"/>
          </p:nvPr>
        </p:nvSpPr>
        <p:spPr>
          <a:xfrm>
            <a:off x="722313" y="2802142"/>
            <a:ext cx="7772400" cy="765777"/>
          </a:xfrm>
        </p:spPr>
        <p:txBody>
          <a:bodyPr/>
          <a:lstStyle/>
          <a:p>
            <a:r>
              <a:rPr lang="en-US" dirty="0">
                <a:solidFill>
                  <a:srgbClr val="898989"/>
                </a:solidFill>
                <a:latin typeface="Arial"/>
                <a:cs typeface="Arial"/>
              </a:rPr>
              <a:t>Section</a:t>
            </a:r>
            <a:r>
              <a:rPr lang="en-US" spc="-4" dirty="0">
                <a:solidFill>
                  <a:srgbClr val="898989"/>
                </a:solidFill>
                <a:latin typeface="Arial"/>
                <a:cs typeface="Arial"/>
              </a:rPr>
              <a:t> </a:t>
            </a:r>
            <a:r>
              <a:rPr lang="en-US" dirty="0">
                <a:solidFill>
                  <a:srgbClr val="898989"/>
                </a:solidFill>
                <a:latin typeface="Arial"/>
                <a:cs typeface="Arial"/>
              </a:rPr>
              <a:t>463.32</a:t>
            </a:r>
            <a:endParaRPr lang="en-US" dirty="0">
              <a:solidFill>
                <a:prstClr val="black"/>
              </a:solidFill>
              <a:latin typeface="Arial"/>
              <a:cs typeface="Arial"/>
            </a:endParaRPr>
          </a:p>
        </p:txBody>
      </p:sp>
      <p:sp>
        <p:nvSpPr>
          <p:cNvPr id="5" name="object 5"/>
          <p:cNvSpPr txBox="1">
            <a:spLocks noGrp="1"/>
          </p:cNvSpPr>
          <p:nvPr>
            <p:ph type="sldNum" sz="quarter" idx="12"/>
          </p:nvPr>
        </p:nvSpPr>
        <p:spPr>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20</a:t>
            </a:fld>
            <a:endParaRPr dirty="0">
              <a:solidFill>
                <a:prstClr val="black">
                  <a:tint val="75000"/>
                </a:prstClr>
              </a:solidFill>
            </a:endParaRPr>
          </a:p>
        </p:txBody>
      </p:sp>
    </p:spTree>
    <p:extLst>
      <p:ext uri="{BB962C8B-B14F-4D97-AF65-F5344CB8AC3E}">
        <p14:creationId xmlns:p14="http://schemas.microsoft.com/office/powerpoint/2010/main" val="16639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810183"/>
          </a:xfrm>
          <a:prstGeom prst="rect">
            <a:avLst/>
          </a:prstGeom>
        </p:spPr>
        <p:txBody>
          <a:bodyPr vert="horz" wrap="square" lIns="0" tIns="186465" rIns="0" bIns="0" rtlCol="0" anchor="t">
            <a:noAutofit/>
          </a:bodyPr>
          <a:lstStyle/>
          <a:p>
            <a:pPr marL="10646" marR="11206">
              <a:lnSpc>
                <a:spcPts val="3781"/>
              </a:lnSpc>
            </a:pPr>
            <a:r>
              <a:rPr dirty="0">
                <a:solidFill>
                  <a:prstClr val="black">
                    <a:lumMod val="85000"/>
                    <a:lumOff val="15000"/>
                  </a:prstClr>
                </a:solidFill>
                <a:latin typeface="+mn-lt"/>
                <a:ea typeface="+mn-ea"/>
              </a:rPr>
              <a:t>Three Options</a:t>
            </a:r>
          </a:p>
        </p:txBody>
      </p:sp>
      <p:sp>
        <p:nvSpPr>
          <p:cNvPr id="5" name="object 5"/>
          <p:cNvSpPr txBox="1">
            <a:spLocks noGrp="1"/>
          </p:cNvSpPr>
          <p:nvPr>
            <p:ph type="sldNum" sz="quarter" idx="4294967295"/>
          </p:nvPr>
        </p:nvSpPr>
        <p:spPr>
          <a:xfrm>
            <a:off x="7768280" y="6395761"/>
            <a:ext cx="893751"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21</a:t>
            </a:fld>
            <a:endParaRPr dirty="0">
              <a:solidFill>
                <a:prstClr val="black">
                  <a:tint val="75000"/>
                </a:prstClr>
              </a:solidFill>
            </a:endParaRPr>
          </a:p>
        </p:txBody>
      </p:sp>
      <p:sp>
        <p:nvSpPr>
          <p:cNvPr id="3" name="object 3"/>
          <p:cNvSpPr txBox="1"/>
          <p:nvPr/>
        </p:nvSpPr>
        <p:spPr>
          <a:xfrm>
            <a:off x="714103" y="1334530"/>
            <a:ext cx="7811588" cy="4639549"/>
          </a:xfrm>
          <a:prstGeom prst="rect">
            <a:avLst/>
          </a:prstGeom>
        </p:spPr>
        <p:txBody>
          <a:bodyPr vert="horz" wrap="square" lIns="0" tIns="0" rIns="0" bIns="0" rtlCol="0">
            <a:noAutofit/>
          </a:bodyPr>
          <a:lstStyle/>
          <a:p>
            <a:pPr marL="457200" marR="11206" indent="-457200">
              <a:lnSpc>
                <a:spcPct val="114000"/>
              </a:lnSpc>
              <a:buClr>
                <a:prstClr val="black">
                  <a:lumMod val="85000"/>
                  <a:lumOff val="15000"/>
                </a:prstClr>
              </a:buClr>
              <a:buFont typeface="+mj-lt"/>
              <a:buAutoNum type="arabicParenR"/>
              <a:tabLst>
                <a:tab pos="313221" algn="l"/>
              </a:tabLst>
            </a:pPr>
            <a:r>
              <a:rPr sz="2000" dirty="0">
                <a:solidFill>
                  <a:prstClr val="black">
                    <a:lumMod val="85000"/>
                    <a:lumOff val="15000"/>
                  </a:prstClr>
                </a:solidFill>
                <a:cs typeface="Arial" pitchFamily="34" charset="0"/>
              </a:rPr>
              <a:t>Have implemented State adult education content standards that are aligned with State- adopted challenging academic content standards, as adopted under the Elementary and Secondary Education Act of 1965, as amended (ESEA) as described in the State’s Unified or Combined State Plan and as evidenced by the use of a State or local curriculum, lesson plans, or instructional materials that are aligned with the State adult education content standards; </a:t>
            </a:r>
            <a:r>
              <a:rPr sz="2000" u="sng" dirty="0" smtClean="0">
                <a:solidFill>
                  <a:prstClr val="black">
                    <a:lumMod val="85000"/>
                    <a:lumOff val="15000"/>
                  </a:prstClr>
                </a:solidFill>
                <a:cs typeface="Arial" pitchFamily="34" charset="0"/>
              </a:rPr>
              <a:t>or</a:t>
            </a:r>
            <a:endParaRPr lang="en-US" sz="2000" u="sng"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rabicParenR" startAt="2"/>
              <a:tabLst>
                <a:tab pos="313221" algn="l"/>
              </a:tabLst>
            </a:pPr>
            <a:endParaRPr lang="en-US" sz="2000"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rabicParenR" startAt="2"/>
              <a:tabLst>
                <a:tab pos="313221" algn="l"/>
              </a:tabLst>
            </a:pPr>
            <a:r>
              <a:rPr lang="en-US" sz="2000" dirty="0" smtClean="0">
                <a:solidFill>
                  <a:prstClr val="black">
                    <a:lumMod val="85000"/>
                    <a:lumOff val="15000"/>
                  </a:prstClr>
                </a:solidFill>
                <a:cs typeface="Arial" pitchFamily="34" charset="0"/>
              </a:rPr>
              <a:t>Offer </a:t>
            </a:r>
            <a:r>
              <a:rPr lang="en-US" sz="2000" dirty="0">
                <a:solidFill>
                  <a:prstClr val="black">
                    <a:lumMod val="85000"/>
                    <a:lumOff val="15000"/>
                  </a:prstClr>
                </a:solidFill>
                <a:cs typeface="Arial" pitchFamily="34" charset="0"/>
              </a:rPr>
              <a:t>educational and career counseling services that assist an eligible individual to transition to postsecondary education or employment; </a:t>
            </a:r>
            <a:r>
              <a:rPr lang="en-US" sz="2000" u="sng" dirty="0">
                <a:solidFill>
                  <a:prstClr val="black">
                    <a:lumMod val="85000"/>
                    <a:lumOff val="15000"/>
                  </a:prstClr>
                </a:solidFill>
                <a:cs typeface="Arial" pitchFamily="34" charset="0"/>
              </a:rPr>
              <a:t>or</a:t>
            </a:r>
          </a:p>
          <a:p>
            <a:pPr marL="457200" marR="11206" indent="-457200">
              <a:lnSpc>
                <a:spcPct val="114000"/>
              </a:lnSpc>
              <a:spcBef>
                <a:spcPts val="66"/>
              </a:spcBef>
              <a:buClr>
                <a:prstClr val="black">
                  <a:lumMod val="85000"/>
                  <a:lumOff val="15000"/>
                </a:prstClr>
              </a:buClr>
              <a:buFont typeface="+mj-lt"/>
              <a:buAutoNum type="arabicParenR" startAt="2"/>
              <a:tabLst>
                <a:tab pos="313221" algn="l"/>
              </a:tabLst>
            </a:pPr>
            <a:endParaRPr lang="en-US" sz="2000" dirty="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rabicParenR" startAt="2"/>
              <a:tabLst>
                <a:tab pos="313221" algn="l"/>
              </a:tabLst>
            </a:pPr>
            <a:r>
              <a:rPr lang="en-US" sz="2000" dirty="0">
                <a:solidFill>
                  <a:prstClr val="black">
                    <a:lumMod val="85000"/>
                    <a:lumOff val="15000"/>
                  </a:prstClr>
                </a:solidFill>
                <a:cs typeface="Arial" pitchFamily="34" charset="0"/>
              </a:rPr>
              <a:t>Be part of a career pathway.</a:t>
            </a:r>
          </a:p>
          <a:p>
            <a:pPr marL="457200" marR="11206" indent="-457200">
              <a:lnSpc>
                <a:spcPct val="114000"/>
              </a:lnSpc>
              <a:buClr>
                <a:prstClr val="black">
                  <a:lumMod val="85000"/>
                  <a:lumOff val="15000"/>
                </a:prstClr>
              </a:buClr>
              <a:buFont typeface="+mj-lt"/>
              <a:buAutoNum type="arabicParenR"/>
              <a:tabLst>
                <a:tab pos="313221" algn="l"/>
              </a:tabLst>
            </a:pPr>
            <a:endParaRPr sz="2000" u="sng" dirty="0">
              <a:solidFill>
                <a:prstClr val="black">
                  <a:lumMod val="85000"/>
                  <a:lumOff val="15000"/>
                </a:prstClr>
              </a:solidFill>
              <a:cs typeface="Arial" pitchFamily="34" charset="0"/>
            </a:endParaRPr>
          </a:p>
        </p:txBody>
      </p:sp>
    </p:spTree>
    <p:extLst>
      <p:ext uri="{BB962C8B-B14F-4D97-AF65-F5344CB8AC3E}">
        <p14:creationId xmlns:p14="http://schemas.microsoft.com/office/powerpoint/2010/main" val="1602063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10770" y="376414"/>
            <a:ext cx="5768971" cy="975472"/>
          </a:xfrm>
          <a:prstGeom prst="rect">
            <a:avLst/>
          </a:prstGeom>
        </p:spPr>
        <p:txBody>
          <a:bodyPr vert="horz" wrap="square" lIns="0" tIns="0" rIns="0" bIns="0" rtlCol="0">
            <a:noAutofit/>
          </a:bodyPr>
          <a:lstStyle/>
          <a:p>
            <a:pPr marL="10646" marR="11206" algn="ctr">
              <a:lnSpc>
                <a:spcPts val="3781"/>
              </a:lnSpc>
              <a:spcBef>
                <a:spcPct val="0"/>
              </a:spcBef>
            </a:pPr>
            <a:r>
              <a:rPr sz="3200" dirty="0">
                <a:solidFill>
                  <a:prstClr val="black">
                    <a:lumMod val="85000"/>
                    <a:lumOff val="15000"/>
                  </a:prstClr>
                </a:solidFill>
                <a:cs typeface="Arial" pitchFamily="34" charset="0"/>
              </a:rPr>
              <a:t>Integrated English Literacy and Civics Education (IELCE) </a:t>
            </a:r>
            <a:r>
              <a:rPr sz="3200" b="1" u="sng" dirty="0">
                <a:solidFill>
                  <a:prstClr val="black">
                    <a:lumMod val="85000"/>
                    <a:lumOff val="15000"/>
                  </a:prstClr>
                </a:solidFill>
                <a:cs typeface="Arial" pitchFamily="34" charset="0"/>
              </a:rPr>
              <a:t>Services</a:t>
            </a:r>
          </a:p>
        </p:txBody>
      </p:sp>
      <p:sp>
        <p:nvSpPr>
          <p:cNvPr id="7" name="object 7"/>
          <p:cNvSpPr txBox="1">
            <a:spLocks noGrp="1"/>
          </p:cNvSpPr>
          <p:nvPr>
            <p:ph type="sldNum" sz="quarter" idx="4294967295"/>
          </p:nvPr>
        </p:nvSpPr>
        <p:spPr>
          <a:xfrm>
            <a:off x="7825947" y="6453426"/>
            <a:ext cx="918464"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22</a:t>
            </a:fld>
            <a:endParaRPr dirty="0">
              <a:solidFill>
                <a:prstClr val="black">
                  <a:tint val="75000"/>
                </a:prstClr>
              </a:solidFill>
            </a:endParaRPr>
          </a:p>
        </p:txBody>
      </p:sp>
      <p:sp>
        <p:nvSpPr>
          <p:cNvPr id="5" name="object 5"/>
          <p:cNvSpPr txBox="1"/>
          <p:nvPr/>
        </p:nvSpPr>
        <p:spPr>
          <a:xfrm>
            <a:off x="1010770" y="1699986"/>
            <a:ext cx="7148232" cy="4117340"/>
          </a:xfrm>
          <a:prstGeom prst="rect">
            <a:avLst/>
          </a:prstGeom>
        </p:spPr>
        <p:txBody>
          <a:bodyPr vert="horz" wrap="square" lIns="0" tIns="0" rIns="0" bIns="0" rtlCol="0">
            <a:noAutofit/>
          </a:bodyPr>
          <a:lstStyle/>
          <a:p>
            <a:pPr marL="457200" marR="11206" indent="-457200">
              <a:lnSpc>
                <a:spcPct val="114000"/>
              </a:lnSpc>
              <a:buClr>
                <a:prstClr val="black">
                  <a:lumMod val="85000"/>
                  <a:lumOff val="15000"/>
                </a:prstClr>
              </a:buClr>
              <a:buFont typeface="+mj-lt"/>
              <a:buAutoNum type="alphaLcParenR"/>
              <a:tabLst>
                <a:tab pos="313221" algn="l"/>
              </a:tabLst>
            </a:pPr>
            <a:r>
              <a:rPr sz="2000" dirty="0">
                <a:solidFill>
                  <a:prstClr val="black">
                    <a:lumMod val="85000"/>
                    <a:lumOff val="15000"/>
                  </a:prstClr>
                </a:solidFill>
                <a:cs typeface="Arial" pitchFamily="34" charset="0"/>
              </a:rPr>
              <a:t>Education services provided to English language learners who are adults, including professionals with degrees or credentials in their native countries, that enable such adults to achieve competency in the English language and acquire the basic and more advanced skills needed to function effectively as parents, workers, and citizens in the United States</a:t>
            </a:r>
            <a:r>
              <a:rPr sz="2000" dirty="0" smtClean="0">
                <a:solidFill>
                  <a:prstClr val="black">
                    <a:lumMod val="85000"/>
                    <a:lumOff val="15000"/>
                  </a:prstClr>
                </a:solidFill>
                <a:cs typeface="Arial" pitchFamily="34" charset="0"/>
              </a:rPr>
              <a:t>.</a:t>
            </a:r>
            <a:endParaRPr lang="en-US" sz="2000"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lphaLcParenR"/>
              <a:tabLst>
                <a:tab pos="313221" algn="l"/>
              </a:tabLst>
            </a:pPr>
            <a:endParaRPr lang="en-US" sz="2000"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lphaLcParenR"/>
              <a:tabLst>
                <a:tab pos="313221" algn="l"/>
              </a:tabLst>
            </a:pPr>
            <a:r>
              <a:rPr lang="en-US" sz="2000" dirty="0" smtClean="0">
                <a:solidFill>
                  <a:prstClr val="black">
                    <a:lumMod val="85000"/>
                    <a:lumOff val="15000"/>
                  </a:prstClr>
                </a:solidFill>
                <a:cs typeface="Arial" pitchFamily="34" charset="0"/>
              </a:rPr>
              <a:t>Integrated </a:t>
            </a:r>
            <a:r>
              <a:rPr lang="en-US" sz="2000" dirty="0">
                <a:solidFill>
                  <a:prstClr val="black">
                    <a:lumMod val="85000"/>
                    <a:lumOff val="15000"/>
                  </a:prstClr>
                </a:solidFill>
                <a:cs typeface="Arial" pitchFamily="34" charset="0"/>
              </a:rPr>
              <a:t>English literacy and civics education services must include instruction in literacy and English language acquisition and instruction on the rights and responsibilities  of citizenship and civic participation and </a:t>
            </a:r>
            <a:r>
              <a:rPr lang="en-US" sz="2000" b="1" u="sng" dirty="0">
                <a:solidFill>
                  <a:prstClr val="black">
                    <a:lumMod val="85000"/>
                    <a:lumOff val="15000"/>
                  </a:prstClr>
                </a:solidFill>
                <a:cs typeface="Arial" pitchFamily="34" charset="0"/>
              </a:rPr>
              <a:t>may include </a:t>
            </a:r>
            <a:r>
              <a:rPr lang="en-US" sz="2000" dirty="0">
                <a:solidFill>
                  <a:prstClr val="black">
                    <a:lumMod val="85000"/>
                    <a:lumOff val="15000"/>
                  </a:prstClr>
                </a:solidFill>
                <a:cs typeface="Arial" pitchFamily="34" charset="0"/>
              </a:rPr>
              <a:t>workforce training.</a:t>
            </a:r>
          </a:p>
          <a:p>
            <a:pPr marR="11206">
              <a:lnSpc>
                <a:spcPct val="114000"/>
              </a:lnSpc>
              <a:buClr>
                <a:prstClr val="black">
                  <a:lumMod val="85000"/>
                  <a:lumOff val="15000"/>
                </a:prstClr>
              </a:buClr>
              <a:tabLst>
                <a:tab pos="313221" algn="l"/>
              </a:tabLst>
            </a:pPr>
            <a:endParaRPr sz="2000" dirty="0">
              <a:solidFill>
                <a:prstClr val="black">
                  <a:lumMod val="85000"/>
                  <a:lumOff val="15000"/>
                </a:prstClr>
              </a:solidFill>
              <a:cs typeface="Arial" pitchFamily="34" charset="0"/>
            </a:endParaRPr>
          </a:p>
        </p:txBody>
      </p:sp>
    </p:spTree>
    <p:extLst>
      <p:ext uri="{BB962C8B-B14F-4D97-AF65-F5344CB8AC3E}">
        <p14:creationId xmlns:p14="http://schemas.microsoft.com/office/powerpoint/2010/main" val="343418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7482" y="370702"/>
            <a:ext cx="5029199" cy="691979"/>
          </a:xfrm>
          <a:prstGeom prst="rect">
            <a:avLst/>
          </a:prstGeom>
        </p:spPr>
        <p:txBody>
          <a:bodyPr vert="horz" wrap="square" lIns="0" tIns="0" rIns="0" bIns="0" rtlCol="0" anchor="ctr">
            <a:noAutofit/>
          </a:bodyPr>
          <a:lstStyle/>
          <a:p>
            <a:pPr marL="10646" marR="11206">
              <a:lnSpc>
                <a:spcPts val="3781"/>
              </a:lnSpc>
            </a:pPr>
            <a:r>
              <a:rPr dirty="0">
                <a:solidFill>
                  <a:prstClr val="black">
                    <a:lumMod val="85000"/>
                    <a:lumOff val="15000"/>
                  </a:prstClr>
                </a:solidFill>
                <a:latin typeface="+mn-lt"/>
                <a:ea typeface="+mn-ea"/>
              </a:rPr>
              <a:t>Key Concepts</a:t>
            </a:r>
          </a:p>
        </p:txBody>
      </p:sp>
      <p:sp>
        <p:nvSpPr>
          <p:cNvPr id="5" name="object 5"/>
          <p:cNvSpPr txBox="1">
            <a:spLocks noGrp="1"/>
          </p:cNvSpPr>
          <p:nvPr>
            <p:ph type="sldNum" sz="quarter" idx="4294967295"/>
          </p:nvPr>
        </p:nvSpPr>
        <p:spPr>
          <a:xfrm>
            <a:off x="8512513" y="6453426"/>
            <a:ext cx="219595"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23</a:t>
            </a:fld>
            <a:endParaRPr dirty="0">
              <a:solidFill>
                <a:prstClr val="black">
                  <a:tint val="75000"/>
                </a:prstClr>
              </a:solidFill>
            </a:endParaRPr>
          </a:p>
        </p:txBody>
      </p:sp>
      <p:sp>
        <p:nvSpPr>
          <p:cNvPr id="3" name="object 3"/>
          <p:cNvSpPr txBox="1"/>
          <p:nvPr/>
        </p:nvSpPr>
        <p:spPr>
          <a:xfrm>
            <a:off x="803494" y="1367480"/>
            <a:ext cx="7928614" cy="4399526"/>
          </a:xfrm>
          <a:prstGeom prst="rect">
            <a:avLst/>
          </a:prstGeom>
        </p:spPr>
        <p:txBody>
          <a:bodyPr vert="horz" wrap="square" lIns="0" tIns="0" rIns="0" bIns="0" rtlCol="0">
            <a:noAutofit/>
          </a:bodyPr>
          <a:lstStyle/>
          <a:p>
            <a:pPr marL="457200" marR="102539"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The regulations in parts 462 and 463 do not cover the entire statute.</a:t>
            </a:r>
          </a:p>
          <a:p>
            <a:pPr marL="457200" marR="706008"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The “that leads to …” requirement for an ELA program applies to the program—not the participants.</a:t>
            </a:r>
          </a:p>
          <a:p>
            <a:pPr marL="457200" marR="188269"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ELA programs have three options for meeting the requirement.</a:t>
            </a:r>
          </a:p>
          <a:p>
            <a:pPr marL="457200" marR="11206"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Participants who do not have credential attainment or workforce related goals can still participate.</a:t>
            </a:r>
          </a:p>
          <a:p>
            <a:pPr marL="457200" marR="532868"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IELCE services include three distinct activities: literacy, ELA, and civics education.</a:t>
            </a:r>
          </a:p>
        </p:txBody>
      </p:sp>
    </p:spTree>
    <p:extLst>
      <p:ext uri="{BB962C8B-B14F-4D97-AF65-F5344CB8AC3E}">
        <p14:creationId xmlns:p14="http://schemas.microsoft.com/office/powerpoint/2010/main" val="3915603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15304" y="301757"/>
            <a:ext cx="5029199" cy="732549"/>
          </a:xfrm>
          <a:prstGeom prst="rect">
            <a:avLst/>
          </a:prstGeom>
        </p:spPr>
        <p:txBody>
          <a:bodyPr vert="horz" wrap="square" lIns="0" tIns="43702" rIns="0" bIns="0" rtlCol="0" anchor="ctr">
            <a:noAutofit/>
          </a:bodyPr>
          <a:lstStyle/>
          <a:p>
            <a:pPr marL="10646" marR="11206" algn="ctr">
              <a:lnSpc>
                <a:spcPts val="3781"/>
              </a:lnSpc>
            </a:pPr>
            <a:r>
              <a:rPr dirty="0">
                <a:solidFill>
                  <a:prstClr val="black">
                    <a:lumMod val="85000"/>
                    <a:lumOff val="15000"/>
                  </a:prstClr>
                </a:solidFill>
                <a:latin typeface="+mn-lt"/>
                <a:ea typeface="+mn-ea"/>
              </a:rPr>
              <a:t>Resources</a:t>
            </a:r>
          </a:p>
        </p:txBody>
      </p:sp>
      <p:sp>
        <p:nvSpPr>
          <p:cNvPr id="4" name="object 4"/>
          <p:cNvSpPr txBox="1"/>
          <p:nvPr/>
        </p:nvSpPr>
        <p:spPr>
          <a:xfrm>
            <a:off x="1010772" y="1647265"/>
            <a:ext cx="1768849" cy="331694"/>
          </a:xfrm>
          <a:prstGeom prst="rect">
            <a:avLst/>
          </a:prstGeom>
        </p:spPr>
        <p:txBody>
          <a:bodyPr vert="horz" wrap="square" lIns="0" tIns="0" rIns="0" bIns="0" rtlCol="0">
            <a:noAutofit/>
          </a:bodyPr>
          <a:lstStyle/>
          <a:p>
            <a:pPr marL="11206"/>
            <a:r>
              <a:rPr sz="2118" b="1" spc="-4" dirty="0">
                <a:latin typeface="Arial"/>
                <a:cs typeface="Arial"/>
              </a:rPr>
              <a:t>Comin</a:t>
            </a:r>
            <a:r>
              <a:rPr sz="2118" b="1" dirty="0">
                <a:latin typeface="Arial"/>
                <a:cs typeface="Arial"/>
              </a:rPr>
              <a:t>g</a:t>
            </a:r>
            <a:r>
              <a:rPr sz="2118" b="1" spc="-9" dirty="0">
                <a:latin typeface="Arial"/>
                <a:cs typeface="Arial"/>
              </a:rPr>
              <a:t> </a:t>
            </a:r>
            <a:r>
              <a:rPr sz="2118" b="1" spc="-4" dirty="0">
                <a:latin typeface="Arial"/>
                <a:cs typeface="Arial"/>
              </a:rPr>
              <a:t>Soon</a:t>
            </a:r>
            <a:endParaRPr sz="2118" dirty="0">
              <a:latin typeface="Arial"/>
              <a:cs typeface="Arial"/>
            </a:endParaRPr>
          </a:p>
        </p:txBody>
      </p:sp>
      <p:sp>
        <p:nvSpPr>
          <p:cNvPr id="5" name="object 5"/>
          <p:cNvSpPr/>
          <p:nvPr/>
        </p:nvSpPr>
        <p:spPr>
          <a:xfrm>
            <a:off x="804133" y="2081604"/>
            <a:ext cx="3501614" cy="3730214"/>
          </a:xfrm>
          <a:prstGeom prst="rect">
            <a:avLst/>
          </a:prstGeom>
          <a:blipFill>
            <a:blip r:embed="rId2" cstate="print"/>
            <a:stretch>
              <a:fillRect/>
            </a:stretch>
          </a:blipFill>
        </p:spPr>
        <p:txBody>
          <a:bodyPr wrap="square" lIns="0" tIns="0" rIns="0" bIns="0" rtlCol="0">
            <a:noAutofit/>
          </a:bodyPr>
          <a:lstStyle/>
          <a:p>
            <a:endParaRPr sz="1588">
              <a:solidFill>
                <a:prstClr val="black"/>
              </a:solidFill>
            </a:endParaRPr>
          </a:p>
        </p:txBody>
      </p:sp>
      <p:sp>
        <p:nvSpPr>
          <p:cNvPr id="6" name="object 6"/>
          <p:cNvSpPr txBox="1"/>
          <p:nvPr/>
        </p:nvSpPr>
        <p:spPr>
          <a:xfrm>
            <a:off x="876301" y="2129340"/>
            <a:ext cx="3429446" cy="3682477"/>
          </a:xfrm>
          <a:prstGeom prst="rect">
            <a:avLst/>
          </a:prstGeom>
        </p:spPr>
        <p:txBody>
          <a:bodyPr vert="horz" wrap="square" lIns="0" tIns="0" rIns="0" bIns="0" rtlCol="0">
            <a:noAutofit/>
          </a:bodyPr>
          <a:lstStyle/>
          <a:p>
            <a:pPr marL="457200" marR="102539" indent="-457200">
              <a:lnSpc>
                <a:spcPct val="114000"/>
              </a:lnSpc>
              <a:spcBef>
                <a:spcPts val="600"/>
              </a:spcBef>
              <a:buClr>
                <a:schemeClr val="tx1">
                  <a:lumMod val="85000"/>
                  <a:lumOff val="15000"/>
                </a:schemeClr>
              </a:buClr>
              <a:buSzPct val="103571"/>
              <a:buFont typeface="Wingdings" pitchFamily="2" charset="2"/>
              <a:buChar char="§"/>
              <a:tabLst>
                <a:tab pos="313221" algn="l"/>
              </a:tabLst>
            </a:pPr>
            <a:r>
              <a:rPr sz="2400" dirty="0">
                <a:solidFill>
                  <a:schemeClr val="tx1">
                    <a:lumMod val="85000"/>
                    <a:lumOff val="15000"/>
                  </a:schemeClr>
                </a:solidFill>
                <a:cs typeface="Arial" pitchFamily="34" charset="0"/>
              </a:rPr>
              <a:t>Connecting English Language Learners with Career Pathways</a:t>
            </a:r>
          </a:p>
          <a:p>
            <a:pPr marL="457200" marR="102539" indent="-457200">
              <a:lnSpc>
                <a:spcPct val="114000"/>
              </a:lnSpc>
              <a:spcBef>
                <a:spcPts val="600"/>
              </a:spcBef>
              <a:buClr>
                <a:schemeClr val="tx1">
                  <a:lumMod val="85000"/>
                  <a:lumOff val="15000"/>
                </a:schemeClr>
              </a:buClr>
              <a:buSzPct val="103571"/>
              <a:buFont typeface="Wingdings" pitchFamily="2" charset="2"/>
              <a:buChar char="§"/>
              <a:tabLst>
                <a:tab pos="313221" algn="l"/>
              </a:tabLst>
            </a:pPr>
            <a:endParaRPr lang="en-US" sz="2400" dirty="0">
              <a:solidFill>
                <a:schemeClr val="tx1">
                  <a:lumMod val="85000"/>
                  <a:lumOff val="15000"/>
                </a:schemeClr>
              </a:solidFill>
              <a:cs typeface="Arial" pitchFamily="34" charset="0"/>
            </a:endParaRPr>
          </a:p>
          <a:p>
            <a:pPr marL="457200" marR="102539" indent="-457200">
              <a:lnSpc>
                <a:spcPct val="114000"/>
              </a:lnSpc>
              <a:spcBef>
                <a:spcPts val="600"/>
              </a:spcBef>
              <a:buClr>
                <a:schemeClr val="tx1">
                  <a:lumMod val="85000"/>
                  <a:lumOff val="15000"/>
                </a:schemeClr>
              </a:buClr>
              <a:buSzPct val="103571"/>
              <a:buFont typeface="Wingdings" pitchFamily="2" charset="2"/>
              <a:buChar char="§"/>
              <a:tabLst>
                <a:tab pos="313221" algn="l"/>
              </a:tabLst>
            </a:pPr>
            <a:r>
              <a:rPr sz="2400" dirty="0">
                <a:solidFill>
                  <a:schemeClr val="tx1">
                    <a:lumMod val="85000"/>
                    <a:lumOff val="15000"/>
                  </a:schemeClr>
                </a:solidFill>
                <a:cs typeface="Arial" pitchFamily="34" charset="0"/>
              </a:rPr>
              <a:t>English Language Proficiency Standards for Adult Education</a:t>
            </a:r>
          </a:p>
        </p:txBody>
      </p:sp>
      <p:sp>
        <p:nvSpPr>
          <p:cNvPr id="7" name="object 7"/>
          <p:cNvSpPr txBox="1"/>
          <p:nvPr/>
        </p:nvSpPr>
        <p:spPr>
          <a:xfrm>
            <a:off x="4641476" y="1647265"/>
            <a:ext cx="1276350" cy="320488"/>
          </a:xfrm>
          <a:prstGeom prst="rect">
            <a:avLst/>
          </a:prstGeom>
        </p:spPr>
        <p:txBody>
          <a:bodyPr vert="horz" wrap="square" lIns="0" tIns="0" rIns="0" bIns="0" rtlCol="0">
            <a:noAutofit/>
          </a:bodyPr>
          <a:lstStyle/>
          <a:p>
            <a:pPr marL="11206">
              <a:lnSpc>
                <a:spcPts val="2519"/>
              </a:lnSpc>
            </a:pPr>
            <a:r>
              <a:rPr sz="2118" b="1" spc="-4" dirty="0">
                <a:latin typeface="Arial"/>
                <a:cs typeface="Arial"/>
              </a:rPr>
              <a:t>O</a:t>
            </a:r>
            <a:r>
              <a:rPr sz="2118" b="1" dirty="0">
                <a:latin typeface="Arial"/>
                <a:cs typeface="Arial"/>
              </a:rPr>
              <a:t>n</a:t>
            </a:r>
            <a:r>
              <a:rPr sz="2118" b="1" spc="-9" dirty="0">
                <a:latin typeface="Arial"/>
                <a:cs typeface="Arial"/>
              </a:rPr>
              <a:t> </a:t>
            </a:r>
            <a:r>
              <a:rPr sz="2118" b="1" spc="-4" dirty="0">
                <a:latin typeface="Arial"/>
                <a:cs typeface="Arial"/>
              </a:rPr>
              <a:t>LINCS</a:t>
            </a:r>
            <a:endParaRPr sz="2118" dirty="0">
              <a:latin typeface="Arial"/>
              <a:cs typeface="Arial"/>
            </a:endParaRPr>
          </a:p>
        </p:txBody>
      </p:sp>
      <p:sp>
        <p:nvSpPr>
          <p:cNvPr id="9" name="object 9"/>
          <p:cNvSpPr/>
          <p:nvPr/>
        </p:nvSpPr>
        <p:spPr>
          <a:xfrm>
            <a:off x="4639237" y="2084295"/>
            <a:ext cx="3442447" cy="2421814"/>
          </a:xfrm>
          <a:prstGeom prst="rect">
            <a:avLst/>
          </a:prstGeom>
          <a:blipFill>
            <a:blip r:embed="rId3" cstate="print"/>
            <a:stretch>
              <a:fillRect/>
            </a:stretch>
          </a:blipFill>
        </p:spPr>
        <p:txBody>
          <a:bodyPr wrap="square" lIns="0" tIns="0" rIns="0" bIns="0" rtlCol="0">
            <a:noAutofit/>
          </a:bodyPr>
          <a:lstStyle/>
          <a:p>
            <a:endParaRPr sz="1588">
              <a:solidFill>
                <a:prstClr val="black"/>
              </a:solidFill>
            </a:endParaRPr>
          </a:p>
        </p:txBody>
      </p:sp>
      <p:sp>
        <p:nvSpPr>
          <p:cNvPr id="10" name="object 10"/>
          <p:cNvSpPr/>
          <p:nvPr/>
        </p:nvSpPr>
        <p:spPr>
          <a:xfrm>
            <a:off x="4631166" y="2076225"/>
            <a:ext cx="3459256" cy="2438624"/>
          </a:xfrm>
          <a:custGeom>
            <a:avLst/>
            <a:gdLst/>
            <a:ahLst/>
            <a:cxnLst/>
            <a:rect l="l" t="t" r="r" b="b"/>
            <a:pathLst>
              <a:path w="3920490" h="2763774">
                <a:moveTo>
                  <a:pt x="3920490" y="2763774"/>
                </a:moveTo>
                <a:lnTo>
                  <a:pt x="3920490" y="0"/>
                </a:lnTo>
                <a:lnTo>
                  <a:pt x="0" y="0"/>
                </a:lnTo>
                <a:lnTo>
                  <a:pt x="0" y="2763774"/>
                </a:lnTo>
                <a:lnTo>
                  <a:pt x="4572" y="2763774"/>
                </a:lnTo>
                <a:lnTo>
                  <a:pt x="4572" y="9144"/>
                </a:lnTo>
                <a:lnTo>
                  <a:pt x="9144" y="4572"/>
                </a:lnTo>
                <a:lnTo>
                  <a:pt x="9143" y="9144"/>
                </a:lnTo>
                <a:lnTo>
                  <a:pt x="3910584" y="9144"/>
                </a:lnTo>
                <a:lnTo>
                  <a:pt x="3910584" y="4572"/>
                </a:lnTo>
                <a:lnTo>
                  <a:pt x="3915918" y="9144"/>
                </a:lnTo>
                <a:lnTo>
                  <a:pt x="3915918" y="2763774"/>
                </a:lnTo>
                <a:lnTo>
                  <a:pt x="3920490" y="2763774"/>
                </a:lnTo>
                <a:close/>
              </a:path>
              <a:path w="3920490" h="2763774">
                <a:moveTo>
                  <a:pt x="9143" y="9144"/>
                </a:moveTo>
                <a:lnTo>
                  <a:pt x="9144" y="4572"/>
                </a:lnTo>
                <a:lnTo>
                  <a:pt x="4572" y="9144"/>
                </a:lnTo>
                <a:lnTo>
                  <a:pt x="9143" y="9144"/>
                </a:lnTo>
                <a:close/>
              </a:path>
              <a:path w="3920490" h="2763774">
                <a:moveTo>
                  <a:pt x="9143" y="2753868"/>
                </a:moveTo>
                <a:lnTo>
                  <a:pt x="9143" y="9144"/>
                </a:lnTo>
                <a:lnTo>
                  <a:pt x="4572" y="9144"/>
                </a:lnTo>
                <a:lnTo>
                  <a:pt x="4572" y="2753868"/>
                </a:lnTo>
                <a:lnTo>
                  <a:pt x="9143" y="2753868"/>
                </a:lnTo>
                <a:close/>
              </a:path>
              <a:path w="3920490" h="2763774">
                <a:moveTo>
                  <a:pt x="3915918" y="2753868"/>
                </a:moveTo>
                <a:lnTo>
                  <a:pt x="4572" y="2753868"/>
                </a:lnTo>
                <a:lnTo>
                  <a:pt x="9144" y="2758440"/>
                </a:lnTo>
                <a:lnTo>
                  <a:pt x="9143" y="2763774"/>
                </a:lnTo>
                <a:lnTo>
                  <a:pt x="3910584" y="2763774"/>
                </a:lnTo>
                <a:lnTo>
                  <a:pt x="3910584" y="2758440"/>
                </a:lnTo>
                <a:lnTo>
                  <a:pt x="3915918" y="2753868"/>
                </a:lnTo>
                <a:close/>
              </a:path>
              <a:path w="3920490" h="2763774">
                <a:moveTo>
                  <a:pt x="9143" y="2763774"/>
                </a:moveTo>
                <a:lnTo>
                  <a:pt x="9144" y="2758440"/>
                </a:lnTo>
                <a:lnTo>
                  <a:pt x="4572" y="2753868"/>
                </a:lnTo>
                <a:lnTo>
                  <a:pt x="4572" y="2763774"/>
                </a:lnTo>
                <a:lnTo>
                  <a:pt x="9143" y="2763774"/>
                </a:lnTo>
                <a:close/>
              </a:path>
              <a:path w="3920490" h="2763774">
                <a:moveTo>
                  <a:pt x="3915918" y="9144"/>
                </a:moveTo>
                <a:lnTo>
                  <a:pt x="3910584" y="4572"/>
                </a:lnTo>
                <a:lnTo>
                  <a:pt x="3910584" y="9144"/>
                </a:lnTo>
                <a:lnTo>
                  <a:pt x="3915918" y="9144"/>
                </a:lnTo>
                <a:close/>
              </a:path>
              <a:path w="3920490" h="2763774">
                <a:moveTo>
                  <a:pt x="3915918" y="2753868"/>
                </a:moveTo>
                <a:lnTo>
                  <a:pt x="3915918" y="9144"/>
                </a:lnTo>
                <a:lnTo>
                  <a:pt x="3910584" y="9144"/>
                </a:lnTo>
                <a:lnTo>
                  <a:pt x="3910584" y="2753868"/>
                </a:lnTo>
                <a:lnTo>
                  <a:pt x="3915918" y="2753868"/>
                </a:lnTo>
                <a:close/>
              </a:path>
              <a:path w="3920490" h="2763774">
                <a:moveTo>
                  <a:pt x="3915918" y="2763774"/>
                </a:moveTo>
                <a:lnTo>
                  <a:pt x="3915918" y="2753868"/>
                </a:lnTo>
                <a:lnTo>
                  <a:pt x="3910584" y="2758440"/>
                </a:lnTo>
                <a:lnTo>
                  <a:pt x="3910584" y="2763774"/>
                </a:lnTo>
                <a:lnTo>
                  <a:pt x="3915918" y="2763774"/>
                </a:lnTo>
                <a:close/>
              </a:path>
            </a:pathLst>
          </a:custGeom>
          <a:solidFill>
            <a:srgbClr val="000000"/>
          </a:solidFill>
        </p:spPr>
        <p:txBody>
          <a:bodyPr wrap="square" lIns="0" tIns="0" rIns="0" bIns="0" rtlCol="0">
            <a:noAutofit/>
          </a:bodyPr>
          <a:lstStyle/>
          <a:p>
            <a:endParaRPr sz="1588">
              <a:solidFill>
                <a:prstClr val="black"/>
              </a:solidFill>
            </a:endParaRPr>
          </a:p>
        </p:txBody>
      </p:sp>
      <p:sp>
        <p:nvSpPr>
          <p:cNvPr id="11" name="object 11"/>
          <p:cNvSpPr txBox="1"/>
          <p:nvPr/>
        </p:nvSpPr>
        <p:spPr>
          <a:xfrm>
            <a:off x="4708714" y="4733143"/>
            <a:ext cx="3388099" cy="291353"/>
          </a:xfrm>
          <a:prstGeom prst="rect">
            <a:avLst/>
          </a:prstGeom>
        </p:spPr>
        <p:txBody>
          <a:bodyPr vert="horz" wrap="square" lIns="0" tIns="0" rIns="0" bIns="0" rtlCol="0">
            <a:noAutofit/>
          </a:bodyPr>
          <a:lstStyle/>
          <a:p>
            <a:pPr marL="11206"/>
            <a:r>
              <a:rPr sz="1765" u="heavy" spc="-31" dirty="0">
                <a:solidFill>
                  <a:srgbClr val="0000FF"/>
                </a:solidFill>
                <a:cs typeface="Calibri"/>
              </a:rPr>
              <a:t>h</a:t>
            </a:r>
            <a:r>
              <a:rPr sz="1765" u="heavy" spc="-35" dirty="0">
                <a:solidFill>
                  <a:srgbClr val="0000FF"/>
                </a:solidFill>
                <a:cs typeface="Calibri"/>
              </a:rPr>
              <a:t>t</a:t>
            </a:r>
            <a:r>
              <a:rPr sz="1765" u="heavy" spc="-9" dirty="0">
                <a:solidFill>
                  <a:srgbClr val="0000FF"/>
                </a:solidFill>
                <a:cs typeface="Calibri"/>
              </a:rPr>
              <a:t>t</a:t>
            </a:r>
            <a:r>
              <a:rPr sz="1765" u="heavy" spc="-26" dirty="0">
                <a:solidFill>
                  <a:srgbClr val="0000FF"/>
                </a:solidFill>
                <a:cs typeface="Calibri"/>
              </a:rPr>
              <a:t>p</a:t>
            </a:r>
            <a:r>
              <a:rPr sz="1765" u="heavy" spc="-9" dirty="0">
                <a:solidFill>
                  <a:srgbClr val="0000FF"/>
                </a:solidFill>
                <a:cs typeface="Calibri"/>
              </a:rPr>
              <a:t>s://lincs.ed</a:t>
            </a:r>
            <a:r>
              <a:rPr sz="1765" u="heavy" spc="4" dirty="0">
                <a:solidFill>
                  <a:srgbClr val="0000FF"/>
                </a:solidFill>
                <a:cs typeface="Calibri"/>
              </a:rPr>
              <a:t>.</a:t>
            </a:r>
            <a:r>
              <a:rPr sz="1765" u="heavy" spc="-18" dirty="0">
                <a:solidFill>
                  <a:srgbClr val="0000FF"/>
                </a:solidFill>
                <a:cs typeface="Calibri"/>
              </a:rPr>
              <a:t>g</a:t>
            </a:r>
            <a:r>
              <a:rPr sz="1765" u="heavy" spc="-26" dirty="0">
                <a:solidFill>
                  <a:srgbClr val="0000FF"/>
                </a:solidFill>
                <a:cs typeface="Calibri"/>
              </a:rPr>
              <a:t>o</a:t>
            </a:r>
            <a:r>
              <a:rPr sz="1765" u="heavy" spc="-9" dirty="0">
                <a:solidFill>
                  <a:srgbClr val="0000FF"/>
                </a:solidFill>
                <a:cs typeface="Calibri"/>
              </a:rPr>
              <a:t>v/p</a:t>
            </a:r>
            <a:r>
              <a:rPr sz="1765" u="heavy" spc="-40" dirty="0">
                <a:solidFill>
                  <a:srgbClr val="0000FF"/>
                </a:solidFill>
                <a:cs typeface="Calibri"/>
              </a:rPr>
              <a:t>r</a:t>
            </a:r>
            <a:r>
              <a:rPr sz="1765" u="heavy" spc="-9" dirty="0">
                <a:solidFill>
                  <a:srgbClr val="0000FF"/>
                </a:solidFill>
                <a:cs typeface="Calibri"/>
              </a:rPr>
              <a:t>og</a:t>
            </a:r>
            <a:r>
              <a:rPr sz="1765" u="heavy" spc="-49" dirty="0">
                <a:solidFill>
                  <a:srgbClr val="0000FF"/>
                </a:solidFill>
                <a:cs typeface="Calibri"/>
              </a:rPr>
              <a:t>r</a:t>
            </a:r>
            <a:r>
              <a:rPr sz="1765" u="heavy" spc="-9" dirty="0">
                <a:solidFill>
                  <a:srgbClr val="0000FF"/>
                </a:solidFill>
                <a:cs typeface="Calibri"/>
              </a:rPr>
              <a:t>a</a:t>
            </a:r>
            <a:r>
              <a:rPr sz="1765" u="heavy" spc="-13" dirty="0">
                <a:solidFill>
                  <a:srgbClr val="0000FF"/>
                </a:solidFill>
                <a:cs typeface="Calibri"/>
              </a:rPr>
              <a:t>ms</a:t>
            </a:r>
            <a:r>
              <a:rPr sz="1765" u="heavy" spc="-40" dirty="0">
                <a:solidFill>
                  <a:srgbClr val="0000FF"/>
                </a:solidFill>
                <a:cs typeface="Calibri"/>
              </a:rPr>
              <a:t>/</a:t>
            </a:r>
            <a:r>
              <a:rPr sz="1765" u="heavy" spc="-4" dirty="0">
                <a:solidFill>
                  <a:srgbClr val="0000FF"/>
                </a:solidFill>
                <a:cs typeface="Calibri"/>
              </a:rPr>
              <a:t>e</a:t>
            </a:r>
            <a:r>
              <a:rPr sz="1765" u="heavy" spc="-9" dirty="0">
                <a:solidFill>
                  <a:srgbClr val="0000FF"/>
                </a:solidFill>
                <a:cs typeface="Calibri"/>
              </a:rPr>
              <a:t>slp</a:t>
            </a:r>
            <a:r>
              <a:rPr sz="1765" u="heavy" spc="-40" dirty="0">
                <a:solidFill>
                  <a:srgbClr val="0000FF"/>
                </a:solidFill>
                <a:cs typeface="Calibri"/>
              </a:rPr>
              <a:t>r</a:t>
            </a:r>
            <a:r>
              <a:rPr sz="1765" u="heavy" spc="-13" dirty="0">
                <a:solidFill>
                  <a:srgbClr val="0000FF"/>
                </a:solidFill>
                <a:cs typeface="Calibri"/>
              </a:rPr>
              <a:t>o</a:t>
            </a:r>
            <a:endParaRPr sz="1765">
              <a:solidFill>
                <a:prstClr val="black"/>
              </a:solidFill>
              <a:cs typeface="Calibri"/>
            </a:endParaRPr>
          </a:p>
        </p:txBody>
      </p:sp>
      <p:sp>
        <p:nvSpPr>
          <p:cNvPr id="14" name="object 14"/>
          <p:cNvSpPr txBox="1">
            <a:spLocks noGrp="1"/>
          </p:cNvSpPr>
          <p:nvPr>
            <p:ph type="sldNum" sz="quarter" idx="4294967295"/>
          </p:nvPr>
        </p:nvSpPr>
        <p:spPr>
          <a:xfrm>
            <a:off x="8566004" y="6502853"/>
            <a:ext cx="219595"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24</a:t>
            </a:fld>
            <a:endParaRPr dirty="0">
              <a:solidFill>
                <a:prstClr val="black">
                  <a:tint val="75000"/>
                </a:prstClr>
              </a:solidFill>
            </a:endParaRPr>
          </a:p>
        </p:txBody>
      </p:sp>
      <p:sp>
        <p:nvSpPr>
          <p:cNvPr id="12" name="object 12"/>
          <p:cNvSpPr txBox="1"/>
          <p:nvPr/>
        </p:nvSpPr>
        <p:spPr>
          <a:xfrm>
            <a:off x="4708712" y="5271025"/>
            <a:ext cx="2949388" cy="291353"/>
          </a:xfrm>
          <a:prstGeom prst="rect">
            <a:avLst/>
          </a:prstGeom>
        </p:spPr>
        <p:txBody>
          <a:bodyPr vert="horz" wrap="square" lIns="0" tIns="0" rIns="0" bIns="0" rtlCol="0">
            <a:noAutofit/>
          </a:bodyPr>
          <a:lstStyle/>
          <a:p>
            <a:pPr marL="11206"/>
            <a:r>
              <a:rPr sz="1765" u="heavy" spc="-31" dirty="0">
                <a:solidFill>
                  <a:srgbClr val="0000FF"/>
                </a:solidFill>
                <a:cs typeface="Calibri"/>
              </a:rPr>
              <a:t>h</a:t>
            </a:r>
            <a:r>
              <a:rPr sz="1765" u="heavy" spc="-35" dirty="0">
                <a:solidFill>
                  <a:srgbClr val="0000FF"/>
                </a:solidFill>
                <a:cs typeface="Calibri"/>
              </a:rPr>
              <a:t>t</a:t>
            </a:r>
            <a:r>
              <a:rPr sz="1765" u="heavy" spc="-9" dirty="0">
                <a:solidFill>
                  <a:srgbClr val="0000FF"/>
                </a:solidFill>
                <a:cs typeface="Calibri"/>
              </a:rPr>
              <a:t>t</a:t>
            </a:r>
            <a:r>
              <a:rPr sz="1765" u="heavy" spc="-26" dirty="0">
                <a:solidFill>
                  <a:srgbClr val="0000FF"/>
                </a:solidFill>
                <a:cs typeface="Calibri"/>
              </a:rPr>
              <a:t>p</a:t>
            </a:r>
            <a:r>
              <a:rPr sz="1765" u="heavy" spc="-9" dirty="0">
                <a:solidFill>
                  <a:srgbClr val="0000FF"/>
                </a:solidFill>
                <a:cs typeface="Calibri"/>
              </a:rPr>
              <a:t>s:/</a:t>
            </a:r>
            <a:r>
              <a:rPr sz="1765" u="heavy" spc="-40" dirty="0">
                <a:solidFill>
                  <a:srgbClr val="0000FF"/>
                </a:solidFill>
                <a:cs typeface="Calibri"/>
              </a:rPr>
              <a:t>/</a:t>
            </a:r>
            <a:r>
              <a:rPr sz="1765" u="heavy" spc="-26" dirty="0">
                <a:solidFill>
                  <a:srgbClr val="0000FF"/>
                </a:solidFill>
                <a:cs typeface="Calibri"/>
              </a:rPr>
              <a:t>c</a:t>
            </a:r>
            <a:r>
              <a:rPr sz="1765" u="heavy" spc="-13" dirty="0">
                <a:solidFill>
                  <a:srgbClr val="0000FF"/>
                </a:solidFill>
                <a:cs typeface="Calibri"/>
              </a:rPr>
              <a:t>ommunit</a:t>
            </a:r>
            <a:r>
              <a:rPr sz="1765" u="heavy" spc="-124" dirty="0">
                <a:solidFill>
                  <a:srgbClr val="0000FF"/>
                </a:solidFill>
                <a:cs typeface="Calibri"/>
              </a:rPr>
              <a:t>y</a:t>
            </a:r>
            <a:r>
              <a:rPr sz="1765" u="heavy" spc="-9" dirty="0">
                <a:solidFill>
                  <a:srgbClr val="0000FF"/>
                </a:solidFill>
                <a:cs typeface="Calibri"/>
              </a:rPr>
              <a:t>.lincs.ed</a:t>
            </a:r>
            <a:r>
              <a:rPr sz="1765" u="heavy" spc="4" dirty="0">
                <a:solidFill>
                  <a:srgbClr val="0000FF"/>
                </a:solidFill>
                <a:cs typeface="Calibri"/>
              </a:rPr>
              <a:t>.</a:t>
            </a:r>
            <a:r>
              <a:rPr sz="1765" u="heavy" spc="-18" dirty="0">
                <a:solidFill>
                  <a:srgbClr val="0000FF"/>
                </a:solidFill>
                <a:cs typeface="Calibri"/>
              </a:rPr>
              <a:t>g</a:t>
            </a:r>
            <a:r>
              <a:rPr sz="1765" u="heavy" spc="-26" dirty="0">
                <a:solidFill>
                  <a:srgbClr val="0000FF"/>
                </a:solidFill>
                <a:cs typeface="Calibri"/>
              </a:rPr>
              <a:t>o</a:t>
            </a:r>
            <a:r>
              <a:rPr sz="1765" u="heavy" spc="-9" dirty="0">
                <a:solidFill>
                  <a:srgbClr val="0000FF"/>
                </a:solidFill>
                <a:cs typeface="Calibri"/>
              </a:rPr>
              <a:t>v/</a:t>
            </a:r>
            <a:endParaRPr sz="1765">
              <a:solidFill>
                <a:prstClr val="black"/>
              </a:solidFill>
              <a:cs typeface="Calibri"/>
            </a:endParaRPr>
          </a:p>
        </p:txBody>
      </p:sp>
    </p:spTree>
    <p:extLst>
      <p:ext uri="{BB962C8B-B14F-4D97-AF65-F5344CB8AC3E}">
        <p14:creationId xmlns:p14="http://schemas.microsoft.com/office/powerpoint/2010/main" val="328925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14697" y="360671"/>
            <a:ext cx="5721532" cy="974690"/>
          </a:xfrm>
          <a:prstGeom prst="rect">
            <a:avLst/>
          </a:prstGeom>
        </p:spPr>
        <p:txBody>
          <a:bodyPr vert="horz" wrap="square" lIns="0" tIns="0" rIns="0" bIns="0" rtlCol="0">
            <a:spAutoFit/>
          </a:bodyPr>
          <a:lstStyle/>
          <a:p>
            <a:pPr marL="10646" marR="11206" algn="ctr">
              <a:lnSpc>
                <a:spcPts val="3781"/>
              </a:lnSpc>
              <a:spcBef>
                <a:spcPct val="0"/>
              </a:spcBef>
            </a:pPr>
            <a:r>
              <a:rPr sz="3600" dirty="0">
                <a:solidFill>
                  <a:prstClr val="black">
                    <a:lumMod val="85000"/>
                    <a:lumOff val="15000"/>
                  </a:prstClr>
                </a:solidFill>
                <a:cs typeface="Arial" pitchFamily="34" charset="0"/>
              </a:rPr>
              <a:t>Workforce Preparation </a:t>
            </a:r>
            <a:r>
              <a:rPr sz="3600" dirty="0" smtClean="0">
                <a:solidFill>
                  <a:prstClr val="black">
                    <a:lumMod val="85000"/>
                    <a:lumOff val="15000"/>
                  </a:prstClr>
                </a:solidFill>
                <a:cs typeface="Arial" pitchFamily="34" charset="0"/>
              </a:rPr>
              <a:t>Activities</a:t>
            </a:r>
            <a:endParaRPr sz="3600" dirty="0">
              <a:solidFill>
                <a:prstClr val="black">
                  <a:lumMod val="85000"/>
                  <a:lumOff val="15000"/>
                </a:prstClr>
              </a:solidFill>
              <a:cs typeface="Arial" pitchFamily="34" charset="0"/>
            </a:endParaRPr>
          </a:p>
        </p:txBody>
      </p:sp>
      <p:sp>
        <p:nvSpPr>
          <p:cNvPr id="7" name="object 7"/>
          <p:cNvSpPr txBox="1">
            <a:spLocks noGrp="1"/>
          </p:cNvSpPr>
          <p:nvPr>
            <p:ph type="sldNum" sz="quarter" idx="4294967295"/>
          </p:nvPr>
        </p:nvSpPr>
        <p:spPr>
          <a:xfrm>
            <a:off x="8524346" y="6441561"/>
            <a:ext cx="219635" cy="184666"/>
          </a:xfrm>
          <a:prstGeom prst="rect">
            <a:avLst/>
          </a:prstGeom>
        </p:spPr>
        <p:txBody>
          <a:bodyPr vert="horz" wrap="square" lIns="0" tIns="0" rIns="0" bIns="0" rtlCol="0">
            <a:spAutoFit/>
          </a:bodyPr>
          <a:lstStyle/>
          <a:p>
            <a:pPr algn="r"/>
            <a:fld id="{81D60167-4931-47E6-BA6A-407CBD079E47}" type="slidenum">
              <a:rPr sz="1200" dirty="0">
                <a:solidFill>
                  <a:prstClr val="black">
                    <a:tint val="75000"/>
                  </a:prstClr>
                </a:solidFill>
              </a:rPr>
              <a:pPr algn="r"/>
              <a:t>25</a:t>
            </a:fld>
            <a:endParaRPr sz="1200" dirty="0">
              <a:solidFill>
                <a:prstClr val="black">
                  <a:tint val="75000"/>
                </a:prstClr>
              </a:solidFill>
            </a:endParaRPr>
          </a:p>
        </p:txBody>
      </p:sp>
      <p:sp>
        <p:nvSpPr>
          <p:cNvPr id="5" name="object 5"/>
          <p:cNvSpPr txBox="1"/>
          <p:nvPr/>
        </p:nvSpPr>
        <p:spPr>
          <a:xfrm>
            <a:off x="757645" y="1405030"/>
            <a:ext cx="7688323" cy="4846455"/>
          </a:xfrm>
          <a:prstGeom prst="rect">
            <a:avLst/>
          </a:prstGeom>
        </p:spPr>
        <p:txBody>
          <a:bodyPr vert="horz" wrap="square" lIns="0" tIns="0" rIns="0" bIns="0" rtlCol="0">
            <a:spAutoFit/>
          </a:bodyPr>
          <a:lstStyle/>
          <a:p>
            <a:pPr marL="11206" marR="4483">
              <a:lnSpc>
                <a:spcPct val="120000"/>
              </a:lnSpc>
            </a:pPr>
            <a:r>
              <a:rPr sz="2200" spc="-9" dirty="0">
                <a:cs typeface="Arial"/>
              </a:rPr>
              <a:t>Activities, programs, or services </a:t>
            </a:r>
            <a:r>
              <a:rPr sz="2200" spc="-13" dirty="0">
                <a:cs typeface="Arial"/>
              </a:rPr>
              <a:t>designed</a:t>
            </a:r>
            <a:r>
              <a:rPr sz="2200" spc="9" dirty="0">
                <a:cs typeface="Arial"/>
              </a:rPr>
              <a:t> </a:t>
            </a:r>
            <a:r>
              <a:rPr sz="2200" spc="-9" dirty="0">
                <a:cs typeface="Arial"/>
              </a:rPr>
              <a:t>to</a:t>
            </a:r>
            <a:r>
              <a:rPr sz="2200" spc="9" dirty="0">
                <a:cs typeface="Arial"/>
              </a:rPr>
              <a:t> </a:t>
            </a:r>
            <a:r>
              <a:rPr sz="2200" spc="-13" dirty="0">
                <a:solidFill>
                  <a:srgbClr val="FF0000"/>
                </a:solidFill>
                <a:cs typeface="Arial"/>
              </a:rPr>
              <a:t>help</a:t>
            </a:r>
            <a:r>
              <a:rPr sz="2200" dirty="0">
                <a:solidFill>
                  <a:srgbClr val="FF0000"/>
                </a:solidFill>
                <a:cs typeface="Arial"/>
              </a:rPr>
              <a:t> </a:t>
            </a:r>
            <a:r>
              <a:rPr sz="2200" spc="-18" dirty="0">
                <a:solidFill>
                  <a:srgbClr val="FF0000"/>
                </a:solidFill>
                <a:cs typeface="Arial"/>
              </a:rPr>
              <a:t>a</a:t>
            </a:r>
            <a:r>
              <a:rPr sz="2200" spc="-13" dirty="0">
                <a:solidFill>
                  <a:srgbClr val="FF0000"/>
                </a:solidFill>
                <a:cs typeface="Arial"/>
              </a:rPr>
              <a:t>n</a:t>
            </a:r>
            <a:r>
              <a:rPr sz="2200" dirty="0">
                <a:solidFill>
                  <a:srgbClr val="FF0000"/>
                </a:solidFill>
                <a:cs typeface="Arial"/>
              </a:rPr>
              <a:t> </a:t>
            </a:r>
            <a:r>
              <a:rPr sz="2200" spc="-13" dirty="0">
                <a:solidFill>
                  <a:srgbClr val="FF0000"/>
                </a:solidFill>
                <a:cs typeface="Arial"/>
              </a:rPr>
              <a:t>individua</a:t>
            </a:r>
            <a:r>
              <a:rPr sz="2200" spc="-4" dirty="0">
                <a:solidFill>
                  <a:srgbClr val="FF0000"/>
                </a:solidFill>
                <a:cs typeface="Arial"/>
              </a:rPr>
              <a:t>l</a:t>
            </a:r>
            <a:r>
              <a:rPr sz="2200" spc="22" dirty="0">
                <a:solidFill>
                  <a:srgbClr val="FF0000"/>
                </a:solidFill>
                <a:cs typeface="Arial"/>
              </a:rPr>
              <a:t> </a:t>
            </a:r>
            <a:r>
              <a:rPr sz="2200" spc="-13" dirty="0">
                <a:solidFill>
                  <a:srgbClr val="FF0000"/>
                </a:solidFill>
                <a:cs typeface="Arial"/>
              </a:rPr>
              <a:t>acquire a</a:t>
            </a:r>
            <a:r>
              <a:rPr sz="2200" spc="-4" dirty="0">
                <a:solidFill>
                  <a:srgbClr val="FF0000"/>
                </a:solidFill>
                <a:cs typeface="Arial"/>
              </a:rPr>
              <a:t> </a:t>
            </a:r>
            <a:r>
              <a:rPr sz="2200" spc="-9" dirty="0">
                <a:solidFill>
                  <a:srgbClr val="FF0000"/>
                </a:solidFill>
                <a:cs typeface="Arial"/>
              </a:rPr>
              <a:t>combination</a:t>
            </a:r>
            <a:r>
              <a:rPr sz="2200" spc="13" dirty="0">
                <a:solidFill>
                  <a:srgbClr val="FF0000"/>
                </a:solidFill>
                <a:cs typeface="Arial"/>
              </a:rPr>
              <a:t> </a:t>
            </a:r>
            <a:r>
              <a:rPr sz="2200" spc="-9" dirty="0">
                <a:solidFill>
                  <a:srgbClr val="FF0000"/>
                </a:solidFill>
                <a:cs typeface="Arial"/>
              </a:rPr>
              <a:t>of</a:t>
            </a:r>
            <a:r>
              <a:rPr sz="2200" spc="-13" dirty="0">
                <a:solidFill>
                  <a:srgbClr val="FF0000"/>
                </a:solidFill>
                <a:cs typeface="Arial"/>
              </a:rPr>
              <a:t> </a:t>
            </a:r>
            <a:r>
              <a:rPr sz="2200" spc="-9" dirty="0">
                <a:solidFill>
                  <a:srgbClr val="FF0000"/>
                </a:solidFill>
                <a:cs typeface="Arial"/>
              </a:rPr>
              <a:t>basic</a:t>
            </a:r>
            <a:r>
              <a:rPr sz="2200" spc="-4" dirty="0">
                <a:solidFill>
                  <a:srgbClr val="FF0000"/>
                </a:solidFill>
                <a:cs typeface="Arial"/>
              </a:rPr>
              <a:t> </a:t>
            </a:r>
            <a:r>
              <a:rPr sz="2200" spc="-13" dirty="0">
                <a:solidFill>
                  <a:srgbClr val="FF0000"/>
                </a:solidFill>
                <a:cs typeface="Arial"/>
              </a:rPr>
              <a:t>academic</a:t>
            </a:r>
            <a:r>
              <a:rPr sz="2200" spc="4" dirty="0">
                <a:solidFill>
                  <a:srgbClr val="FF0000"/>
                </a:solidFill>
                <a:cs typeface="Arial"/>
              </a:rPr>
              <a:t> </a:t>
            </a:r>
            <a:r>
              <a:rPr sz="2200" spc="-9" dirty="0">
                <a:solidFill>
                  <a:srgbClr val="FF0000"/>
                </a:solidFill>
                <a:cs typeface="Arial"/>
              </a:rPr>
              <a:t>skills,</a:t>
            </a:r>
            <a:r>
              <a:rPr sz="2200" spc="-4" dirty="0">
                <a:solidFill>
                  <a:srgbClr val="FF0000"/>
                </a:solidFill>
                <a:cs typeface="Arial"/>
              </a:rPr>
              <a:t> </a:t>
            </a:r>
            <a:r>
              <a:rPr sz="2200" spc="-9" dirty="0">
                <a:solidFill>
                  <a:srgbClr val="FF0000"/>
                </a:solidFill>
                <a:cs typeface="Arial"/>
              </a:rPr>
              <a:t>critical</a:t>
            </a:r>
            <a:r>
              <a:rPr sz="2200" spc="-4" dirty="0">
                <a:solidFill>
                  <a:srgbClr val="FF0000"/>
                </a:solidFill>
                <a:cs typeface="Arial"/>
              </a:rPr>
              <a:t> </a:t>
            </a:r>
            <a:r>
              <a:rPr sz="2200" spc="-9" dirty="0">
                <a:solidFill>
                  <a:srgbClr val="FF0000"/>
                </a:solidFill>
                <a:cs typeface="Arial"/>
              </a:rPr>
              <a:t>thinking</a:t>
            </a:r>
            <a:r>
              <a:rPr sz="2200" spc="4" dirty="0">
                <a:solidFill>
                  <a:srgbClr val="FF0000"/>
                </a:solidFill>
                <a:cs typeface="Arial"/>
              </a:rPr>
              <a:t> </a:t>
            </a:r>
            <a:r>
              <a:rPr sz="2200" spc="-9" dirty="0">
                <a:solidFill>
                  <a:srgbClr val="FF0000"/>
                </a:solidFill>
                <a:cs typeface="Arial"/>
              </a:rPr>
              <a:t>skills,</a:t>
            </a:r>
            <a:r>
              <a:rPr sz="2200" spc="-4" dirty="0">
                <a:solidFill>
                  <a:srgbClr val="FF0000"/>
                </a:solidFill>
                <a:cs typeface="Arial"/>
              </a:rPr>
              <a:t> </a:t>
            </a:r>
            <a:r>
              <a:rPr sz="2200" spc="-9" dirty="0">
                <a:solidFill>
                  <a:srgbClr val="FF0000"/>
                </a:solidFill>
                <a:cs typeface="Arial"/>
              </a:rPr>
              <a:t>digital literacy</a:t>
            </a:r>
            <a:r>
              <a:rPr sz="2200" dirty="0">
                <a:solidFill>
                  <a:srgbClr val="FF0000"/>
                </a:solidFill>
                <a:cs typeface="Arial"/>
              </a:rPr>
              <a:t> </a:t>
            </a:r>
            <a:r>
              <a:rPr sz="2200" spc="-9" dirty="0">
                <a:solidFill>
                  <a:srgbClr val="FF0000"/>
                </a:solidFill>
                <a:cs typeface="Arial"/>
              </a:rPr>
              <a:t>skills,</a:t>
            </a:r>
            <a:r>
              <a:rPr sz="2200" dirty="0">
                <a:solidFill>
                  <a:srgbClr val="FF0000"/>
                </a:solidFill>
                <a:cs typeface="Arial"/>
              </a:rPr>
              <a:t> </a:t>
            </a:r>
            <a:r>
              <a:rPr sz="2200" spc="-13" dirty="0">
                <a:solidFill>
                  <a:srgbClr val="FF0000"/>
                </a:solidFill>
                <a:cs typeface="Arial"/>
              </a:rPr>
              <a:t>and</a:t>
            </a:r>
            <a:r>
              <a:rPr sz="2200" dirty="0">
                <a:solidFill>
                  <a:srgbClr val="FF0000"/>
                </a:solidFill>
                <a:cs typeface="Arial"/>
              </a:rPr>
              <a:t> </a:t>
            </a:r>
            <a:r>
              <a:rPr sz="2200" spc="-13" dirty="0">
                <a:solidFill>
                  <a:srgbClr val="FF0000"/>
                </a:solidFill>
                <a:cs typeface="Arial"/>
              </a:rPr>
              <a:t>self-management</a:t>
            </a:r>
            <a:r>
              <a:rPr sz="2200" dirty="0">
                <a:solidFill>
                  <a:srgbClr val="FF0000"/>
                </a:solidFill>
                <a:cs typeface="Arial"/>
              </a:rPr>
              <a:t> </a:t>
            </a:r>
            <a:r>
              <a:rPr sz="2200" spc="-9" dirty="0">
                <a:solidFill>
                  <a:srgbClr val="FF0000"/>
                </a:solidFill>
                <a:cs typeface="Arial"/>
              </a:rPr>
              <a:t>skill</a:t>
            </a:r>
            <a:r>
              <a:rPr sz="2200" spc="-18" dirty="0">
                <a:solidFill>
                  <a:srgbClr val="FF0000"/>
                </a:solidFill>
                <a:cs typeface="Arial"/>
              </a:rPr>
              <a:t>s</a:t>
            </a:r>
            <a:r>
              <a:rPr sz="2200" spc="-9" dirty="0">
                <a:cs typeface="Arial"/>
              </a:rPr>
              <a:t>,</a:t>
            </a:r>
            <a:r>
              <a:rPr sz="2200" spc="-4" dirty="0">
                <a:cs typeface="Arial"/>
              </a:rPr>
              <a:t> </a:t>
            </a:r>
            <a:r>
              <a:rPr sz="2200" spc="-9" dirty="0">
                <a:cs typeface="Arial"/>
              </a:rPr>
              <a:t>including</a:t>
            </a:r>
            <a:r>
              <a:rPr sz="2200" spc="22" dirty="0">
                <a:cs typeface="Arial"/>
              </a:rPr>
              <a:t> </a:t>
            </a:r>
            <a:r>
              <a:rPr sz="2200" spc="-13" dirty="0">
                <a:cs typeface="Arial"/>
              </a:rPr>
              <a:t>competencies</a:t>
            </a:r>
            <a:r>
              <a:rPr sz="2200" spc="-4" dirty="0">
                <a:cs typeface="Arial"/>
              </a:rPr>
              <a:t> </a:t>
            </a:r>
            <a:r>
              <a:rPr sz="2200" spc="-9" dirty="0">
                <a:cs typeface="Arial"/>
              </a:rPr>
              <a:t>in:</a:t>
            </a:r>
            <a:endParaRPr sz="2200" dirty="0">
              <a:cs typeface="Arial"/>
            </a:endParaRPr>
          </a:p>
          <a:p>
            <a:pPr marL="366452" indent="-252146">
              <a:spcBef>
                <a:spcPts val="847"/>
              </a:spcBef>
              <a:buFont typeface="Arial"/>
              <a:buChar char="•"/>
              <a:tabLst>
                <a:tab pos="367012" algn="l"/>
              </a:tabLst>
            </a:pPr>
            <a:r>
              <a:rPr sz="2000" spc="-9" dirty="0">
                <a:cs typeface="Arial"/>
              </a:rPr>
              <a:t>Utilizing</a:t>
            </a:r>
            <a:r>
              <a:rPr sz="2000" spc="22" dirty="0">
                <a:cs typeface="Arial"/>
              </a:rPr>
              <a:t> </a:t>
            </a:r>
            <a:r>
              <a:rPr sz="2000" spc="-9" dirty="0">
                <a:cs typeface="Arial"/>
              </a:rPr>
              <a:t>resources;</a:t>
            </a:r>
            <a:endParaRPr sz="2000" dirty="0">
              <a:cs typeface="Arial"/>
            </a:endParaRPr>
          </a:p>
          <a:p>
            <a:pPr marL="366452" indent="-252146">
              <a:spcBef>
                <a:spcPts val="847"/>
              </a:spcBef>
              <a:buFont typeface="Arial"/>
              <a:buChar char="•"/>
              <a:tabLst>
                <a:tab pos="367012" algn="l"/>
              </a:tabLst>
            </a:pPr>
            <a:r>
              <a:rPr sz="2000" spc="-13" dirty="0">
                <a:cs typeface="Arial"/>
              </a:rPr>
              <a:t>Using</a:t>
            </a:r>
            <a:r>
              <a:rPr sz="2000" spc="9" dirty="0">
                <a:cs typeface="Arial"/>
              </a:rPr>
              <a:t> </a:t>
            </a:r>
            <a:r>
              <a:rPr sz="2000" spc="-13" dirty="0">
                <a:cs typeface="Arial"/>
              </a:rPr>
              <a:t>information;</a:t>
            </a:r>
            <a:endParaRPr sz="2000" dirty="0">
              <a:cs typeface="Arial"/>
            </a:endParaRPr>
          </a:p>
          <a:p>
            <a:pPr marL="366452" indent="-252146">
              <a:spcBef>
                <a:spcPts val="847"/>
              </a:spcBef>
              <a:buFont typeface="Arial"/>
              <a:buChar char="•"/>
              <a:tabLst>
                <a:tab pos="367012" algn="l"/>
              </a:tabLst>
            </a:pPr>
            <a:r>
              <a:rPr sz="2000" spc="-53" dirty="0">
                <a:cs typeface="Arial"/>
              </a:rPr>
              <a:t>W</a:t>
            </a:r>
            <a:r>
              <a:rPr sz="2000" spc="-18" dirty="0">
                <a:cs typeface="Arial"/>
              </a:rPr>
              <a:t>o</a:t>
            </a:r>
            <a:r>
              <a:rPr sz="2000" spc="-9" dirty="0">
                <a:cs typeface="Arial"/>
              </a:rPr>
              <a:t>rking</a:t>
            </a:r>
            <a:r>
              <a:rPr sz="2000" spc="4" dirty="0">
                <a:cs typeface="Arial"/>
              </a:rPr>
              <a:t> </a:t>
            </a:r>
            <a:r>
              <a:rPr sz="2000" spc="-9" dirty="0">
                <a:cs typeface="Arial"/>
              </a:rPr>
              <a:t>with</a:t>
            </a:r>
            <a:r>
              <a:rPr sz="2000" spc="4" dirty="0">
                <a:cs typeface="Arial"/>
              </a:rPr>
              <a:t> </a:t>
            </a:r>
            <a:r>
              <a:rPr sz="2000" spc="-9" dirty="0">
                <a:cs typeface="Arial"/>
              </a:rPr>
              <a:t>others;</a:t>
            </a:r>
            <a:endParaRPr sz="2000" dirty="0">
              <a:cs typeface="Arial"/>
            </a:endParaRPr>
          </a:p>
          <a:p>
            <a:pPr marL="366452" indent="-252146">
              <a:spcBef>
                <a:spcPts val="847"/>
              </a:spcBef>
              <a:buFont typeface="Arial"/>
              <a:buChar char="•"/>
              <a:tabLst>
                <a:tab pos="367012" algn="l"/>
              </a:tabLst>
            </a:pPr>
            <a:r>
              <a:rPr sz="2000" spc="-9" dirty="0">
                <a:cs typeface="Arial"/>
              </a:rPr>
              <a:t>Understanding</a:t>
            </a:r>
            <a:r>
              <a:rPr sz="2000" spc="9" dirty="0">
                <a:cs typeface="Arial"/>
              </a:rPr>
              <a:t> </a:t>
            </a:r>
            <a:r>
              <a:rPr sz="2000" spc="-9" dirty="0">
                <a:cs typeface="Arial"/>
              </a:rPr>
              <a:t>systems;</a:t>
            </a:r>
            <a:endParaRPr sz="2000" dirty="0">
              <a:cs typeface="Arial"/>
            </a:endParaRPr>
          </a:p>
          <a:p>
            <a:pPr marL="366452" marR="360849" indent="-252146">
              <a:lnSpc>
                <a:spcPct val="120000"/>
              </a:lnSpc>
              <a:spcBef>
                <a:spcPts val="424"/>
              </a:spcBef>
              <a:buFont typeface="Arial"/>
              <a:buChar char="•"/>
              <a:tabLst>
                <a:tab pos="367012" algn="l"/>
              </a:tabLst>
            </a:pPr>
            <a:r>
              <a:rPr sz="2000" spc="-9" dirty="0">
                <a:cs typeface="Arial"/>
              </a:rPr>
              <a:t>Skills</a:t>
            </a:r>
            <a:r>
              <a:rPr sz="2000" spc="9" dirty="0">
                <a:cs typeface="Arial"/>
              </a:rPr>
              <a:t> </a:t>
            </a:r>
            <a:r>
              <a:rPr sz="2000" spc="-13" dirty="0">
                <a:cs typeface="Arial"/>
              </a:rPr>
              <a:t>necessary</a:t>
            </a:r>
            <a:r>
              <a:rPr sz="2000" spc="-9" dirty="0">
                <a:cs typeface="Arial"/>
              </a:rPr>
              <a:t> for successful transition into </a:t>
            </a:r>
            <a:r>
              <a:rPr sz="2000" spc="-13" dirty="0">
                <a:cs typeface="Arial"/>
              </a:rPr>
              <a:t>and</a:t>
            </a:r>
            <a:r>
              <a:rPr sz="2000" dirty="0">
                <a:cs typeface="Arial"/>
              </a:rPr>
              <a:t> </a:t>
            </a:r>
            <a:r>
              <a:rPr sz="2000" spc="-9" dirty="0">
                <a:cs typeface="Arial"/>
              </a:rPr>
              <a:t>completion</a:t>
            </a:r>
            <a:r>
              <a:rPr sz="2000" spc="4" dirty="0">
                <a:cs typeface="Arial"/>
              </a:rPr>
              <a:t> </a:t>
            </a:r>
            <a:r>
              <a:rPr sz="2000" spc="-9" dirty="0">
                <a:cs typeface="Arial"/>
              </a:rPr>
              <a:t>of </a:t>
            </a:r>
            <a:r>
              <a:rPr sz="2000" spc="-13" dirty="0">
                <a:cs typeface="Arial"/>
              </a:rPr>
              <a:t>postsecondar</a:t>
            </a:r>
            <a:r>
              <a:rPr sz="2000" spc="-9" dirty="0">
                <a:cs typeface="Arial"/>
              </a:rPr>
              <a:t>y </a:t>
            </a:r>
            <a:r>
              <a:rPr sz="2000" spc="-13" dirty="0">
                <a:cs typeface="Arial"/>
              </a:rPr>
              <a:t>education</a:t>
            </a:r>
            <a:r>
              <a:rPr sz="2000" spc="4" dirty="0">
                <a:cs typeface="Arial"/>
              </a:rPr>
              <a:t> </a:t>
            </a:r>
            <a:r>
              <a:rPr sz="2000" spc="-18" dirty="0">
                <a:cs typeface="Arial"/>
              </a:rPr>
              <a:t>o</a:t>
            </a:r>
            <a:r>
              <a:rPr sz="2000" spc="-9" dirty="0">
                <a:cs typeface="Arial"/>
              </a:rPr>
              <a:t>r </a:t>
            </a:r>
            <a:r>
              <a:rPr sz="2000" spc="-13" dirty="0">
                <a:cs typeface="Arial"/>
              </a:rPr>
              <a:t>training</a:t>
            </a:r>
            <a:r>
              <a:rPr sz="2000" spc="-9" dirty="0">
                <a:cs typeface="Arial"/>
              </a:rPr>
              <a:t>, </a:t>
            </a:r>
            <a:r>
              <a:rPr sz="2000" spc="-18" dirty="0">
                <a:cs typeface="Arial"/>
              </a:rPr>
              <a:t>o</a:t>
            </a:r>
            <a:r>
              <a:rPr sz="2000" spc="-9" dirty="0">
                <a:cs typeface="Arial"/>
              </a:rPr>
              <a:t>r </a:t>
            </a:r>
            <a:r>
              <a:rPr sz="2000" spc="-18" dirty="0">
                <a:cs typeface="Arial"/>
              </a:rPr>
              <a:t>employment</a:t>
            </a:r>
            <a:r>
              <a:rPr sz="2000" spc="-9" dirty="0">
                <a:cs typeface="Arial"/>
              </a:rPr>
              <a:t>; </a:t>
            </a:r>
            <a:r>
              <a:rPr sz="2000" spc="-18" dirty="0">
                <a:cs typeface="Arial"/>
              </a:rPr>
              <a:t>and</a:t>
            </a:r>
            <a:endParaRPr sz="2000" dirty="0">
              <a:cs typeface="Arial"/>
            </a:endParaRPr>
          </a:p>
          <a:p>
            <a:pPr marL="366452" marR="147926" indent="-252146">
              <a:lnSpc>
                <a:spcPct val="120000"/>
              </a:lnSpc>
              <a:spcBef>
                <a:spcPts val="424"/>
              </a:spcBef>
              <a:buFont typeface="Arial"/>
              <a:buChar char="•"/>
              <a:tabLst>
                <a:tab pos="367012" algn="l"/>
              </a:tabLst>
            </a:pPr>
            <a:r>
              <a:rPr sz="2000" spc="-9" dirty="0">
                <a:solidFill>
                  <a:srgbClr val="FF0000"/>
                </a:solidFill>
                <a:cs typeface="Arial"/>
              </a:rPr>
              <a:t>Other</a:t>
            </a:r>
            <a:r>
              <a:rPr sz="2000" spc="-18" dirty="0">
                <a:solidFill>
                  <a:srgbClr val="FF0000"/>
                </a:solidFill>
                <a:cs typeface="Arial"/>
              </a:rPr>
              <a:t> </a:t>
            </a:r>
            <a:r>
              <a:rPr sz="2000" spc="-9" dirty="0">
                <a:solidFill>
                  <a:srgbClr val="FF0000"/>
                </a:solidFill>
                <a:cs typeface="Arial"/>
              </a:rPr>
              <a:t>employability</a:t>
            </a:r>
            <a:r>
              <a:rPr sz="2000" spc="13" dirty="0">
                <a:solidFill>
                  <a:srgbClr val="FF0000"/>
                </a:solidFill>
                <a:cs typeface="Arial"/>
              </a:rPr>
              <a:t> </a:t>
            </a:r>
            <a:r>
              <a:rPr sz="2000" spc="-9" dirty="0">
                <a:solidFill>
                  <a:srgbClr val="FF0000"/>
                </a:solidFill>
                <a:cs typeface="Arial"/>
              </a:rPr>
              <a:t>skills</a:t>
            </a:r>
            <a:r>
              <a:rPr sz="2000" dirty="0">
                <a:solidFill>
                  <a:srgbClr val="FF0000"/>
                </a:solidFill>
                <a:cs typeface="Arial"/>
              </a:rPr>
              <a:t> </a:t>
            </a:r>
            <a:r>
              <a:rPr sz="2000" spc="-9" dirty="0">
                <a:solidFill>
                  <a:srgbClr val="FF0000"/>
                </a:solidFill>
                <a:cs typeface="Arial"/>
              </a:rPr>
              <a:t>that</a:t>
            </a:r>
            <a:r>
              <a:rPr sz="2000" spc="-18" dirty="0">
                <a:solidFill>
                  <a:srgbClr val="FF0000"/>
                </a:solidFill>
                <a:cs typeface="Arial"/>
              </a:rPr>
              <a:t> </a:t>
            </a:r>
            <a:r>
              <a:rPr sz="2000" spc="-9" dirty="0">
                <a:solidFill>
                  <a:srgbClr val="FF0000"/>
                </a:solidFill>
                <a:cs typeface="Arial"/>
              </a:rPr>
              <a:t>increase</a:t>
            </a:r>
            <a:r>
              <a:rPr sz="2000" dirty="0">
                <a:solidFill>
                  <a:srgbClr val="FF0000"/>
                </a:solidFill>
                <a:cs typeface="Arial"/>
              </a:rPr>
              <a:t> </a:t>
            </a:r>
            <a:r>
              <a:rPr sz="2000" spc="-13" dirty="0">
                <a:solidFill>
                  <a:srgbClr val="FF0000"/>
                </a:solidFill>
                <a:cs typeface="Arial"/>
              </a:rPr>
              <a:t>an</a:t>
            </a:r>
            <a:r>
              <a:rPr sz="2000" dirty="0">
                <a:solidFill>
                  <a:srgbClr val="FF0000"/>
                </a:solidFill>
                <a:cs typeface="Arial"/>
              </a:rPr>
              <a:t> </a:t>
            </a:r>
            <a:r>
              <a:rPr sz="2000" spc="-9" dirty="0">
                <a:solidFill>
                  <a:srgbClr val="FF0000"/>
                </a:solidFill>
                <a:cs typeface="Arial"/>
              </a:rPr>
              <a:t>individual</a:t>
            </a:r>
            <a:r>
              <a:rPr sz="2000" spc="-40" dirty="0">
                <a:solidFill>
                  <a:srgbClr val="FF0000"/>
                </a:solidFill>
                <a:cs typeface="Arial"/>
              </a:rPr>
              <a:t>’</a:t>
            </a:r>
            <a:r>
              <a:rPr sz="2000" spc="-9" dirty="0">
                <a:solidFill>
                  <a:srgbClr val="FF0000"/>
                </a:solidFill>
                <a:cs typeface="Arial"/>
              </a:rPr>
              <a:t>s</a:t>
            </a:r>
            <a:r>
              <a:rPr sz="2000" spc="18" dirty="0">
                <a:solidFill>
                  <a:srgbClr val="FF0000"/>
                </a:solidFill>
                <a:cs typeface="Arial"/>
              </a:rPr>
              <a:t> </a:t>
            </a:r>
            <a:r>
              <a:rPr sz="2000" spc="-9" dirty="0">
                <a:solidFill>
                  <a:srgbClr val="FF0000"/>
                </a:solidFill>
                <a:cs typeface="Arial"/>
              </a:rPr>
              <a:t>preparation for</a:t>
            </a:r>
            <a:r>
              <a:rPr sz="2000" spc="-13" dirty="0">
                <a:solidFill>
                  <a:srgbClr val="FF0000"/>
                </a:solidFill>
                <a:cs typeface="Arial"/>
              </a:rPr>
              <a:t> </a:t>
            </a:r>
            <a:r>
              <a:rPr sz="2000" spc="-9" dirty="0">
                <a:solidFill>
                  <a:srgbClr val="FF0000"/>
                </a:solidFill>
                <a:cs typeface="Arial"/>
              </a:rPr>
              <a:t>the</a:t>
            </a:r>
            <a:r>
              <a:rPr sz="2000" spc="-13" dirty="0">
                <a:solidFill>
                  <a:srgbClr val="FF0000"/>
                </a:solidFill>
                <a:cs typeface="Arial"/>
              </a:rPr>
              <a:t> </a:t>
            </a:r>
            <a:r>
              <a:rPr sz="2000" spc="-9" dirty="0">
                <a:solidFill>
                  <a:srgbClr val="FF0000"/>
                </a:solidFill>
                <a:cs typeface="Arial"/>
              </a:rPr>
              <a:t>workforce</a:t>
            </a:r>
            <a:r>
              <a:rPr sz="2000" spc="-9" dirty="0">
                <a:cs typeface="Arial"/>
              </a:rPr>
              <a:t>.</a:t>
            </a:r>
            <a:endParaRPr sz="2000" dirty="0">
              <a:cs typeface="Arial"/>
            </a:endParaRPr>
          </a:p>
        </p:txBody>
      </p:sp>
    </p:spTree>
    <p:extLst>
      <p:ext uri="{BB962C8B-B14F-4D97-AF65-F5344CB8AC3E}">
        <p14:creationId xmlns:p14="http://schemas.microsoft.com/office/powerpoint/2010/main" val="191319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9178" y="259136"/>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402427" y="6380602"/>
            <a:ext cx="219635" cy="184666"/>
          </a:xfrm>
          <a:prstGeom prst="rect">
            <a:avLst/>
          </a:prstGeom>
        </p:spPr>
        <p:txBody>
          <a:bodyPr vert="horz" wrap="square" lIns="0" tIns="0" rIns="0" bIns="0" rtlCol="0">
            <a:spAutoFit/>
          </a:bodyPr>
          <a:lstStyle/>
          <a:p>
            <a:pPr algn="r"/>
            <a:fld id="{81D60167-4931-47E6-BA6A-407CBD079E47}" type="slidenum">
              <a:rPr sz="1200" dirty="0">
                <a:solidFill>
                  <a:prstClr val="black">
                    <a:tint val="75000"/>
                  </a:prstClr>
                </a:solidFill>
              </a:rPr>
              <a:pPr algn="r"/>
              <a:t>26</a:t>
            </a:fld>
            <a:endParaRPr sz="1200" dirty="0">
              <a:solidFill>
                <a:prstClr val="black">
                  <a:tint val="75000"/>
                </a:prstClr>
              </a:solidFill>
            </a:endParaRPr>
          </a:p>
        </p:txBody>
      </p:sp>
      <p:sp>
        <p:nvSpPr>
          <p:cNvPr id="3" name="object 3"/>
          <p:cNvSpPr txBox="1"/>
          <p:nvPr/>
        </p:nvSpPr>
        <p:spPr>
          <a:xfrm>
            <a:off x="1244749" y="1983926"/>
            <a:ext cx="6788523" cy="2607637"/>
          </a:xfrm>
          <a:prstGeom prst="rect">
            <a:avLst/>
          </a:prstGeom>
        </p:spPr>
        <p:txBody>
          <a:bodyPr vert="horz" wrap="square" lIns="0" tIns="0" rIns="0" bIns="0" rtlCol="0">
            <a:spAutoFit/>
          </a:bodyPr>
          <a:lstStyle/>
          <a:p>
            <a:pPr marL="11206" marR="4483"/>
            <a:r>
              <a:rPr sz="2824" i="1" spc="-18" dirty="0">
                <a:cs typeface="Arial"/>
              </a:rPr>
              <a:t>“Within</a:t>
            </a:r>
            <a:r>
              <a:rPr sz="2824" i="1" dirty="0">
                <a:cs typeface="Arial"/>
              </a:rPr>
              <a:t> </a:t>
            </a:r>
            <a:r>
              <a:rPr sz="2824" i="1" spc="-18" dirty="0">
                <a:cs typeface="Arial"/>
              </a:rPr>
              <a:t>the</a:t>
            </a:r>
            <a:r>
              <a:rPr sz="2824" i="1" dirty="0">
                <a:cs typeface="Arial"/>
              </a:rPr>
              <a:t> </a:t>
            </a:r>
            <a:r>
              <a:rPr sz="2824" i="1" spc="-26" dirty="0">
                <a:cs typeface="Arial"/>
              </a:rPr>
              <a:t>NR</a:t>
            </a:r>
            <a:r>
              <a:rPr sz="2824" i="1" spc="-22" dirty="0">
                <a:cs typeface="Arial"/>
              </a:rPr>
              <a:t>S</a:t>
            </a:r>
            <a:r>
              <a:rPr sz="2824" i="1" dirty="0">
                <a:cs typeface="Arial"/>
              </a:rPr>
              <a:t> </a:t>
            </a:r>
            <a:r>
              <a:rPr sz="2824" i="1" spc="-18" dirty="0">
                <a:cs typeface="Arial"/>
              </a:rPr>
              <a:t>fo</a:t>
            </a:r>
            <a:r>
              <a:rPr sz="2824" i="1" spc="-13" dirty="0">
                <a:cs typeface="Arial"/>
              </a:rPr>
              <a:t>r</a:t>
            </a:r>
            <a:r>
              <a:rPr sz="2824" i="1" dirty="0">
                <a:cs typeface="Arial"/>
              </a:rPr>
              <a:t> </a:t>
            </a:r>
            <a:r>
              <a:rPr sz="2824" i="1" spc="-22" dirty="0">
                <a:cs typeface="Arial"/>
              </a:rPr>
              <a:t>adul</a:t>
            </a:r>
            <a:r>
              <a:rPr sz="2824" i="1" spc="-9" dirty="0">
                <a:cs typeface="Arial"/>
              </a:rPr>
              <a:t>t</a:t>
            </a:r>
            <a:r>
              <a:rPr sz="2824" i="1" dirty="0">
                <a:cs typeface="Arial"/>
              </a:rPr>
              <a:t> </a:t>
            </a:r>
            <a:r>
              <a:rPr sz="2824" i="1" spc="-18" dirty="0">
                <a:cs typeface="Arial"/>
              </a:rPr>
              <a:t>education, educationa</a:t>
            </a:r>
            <a:r>
              <a:rPr sz="2824" i="1" spc="-9" dirty="0">
                <a:cs typeface="Arial"/>
              </a:rPr>
              <a:t>l</a:t>
            </a:r>
            <a:r>
              <a:rPr sz="2824" i="1" spc="-4" dirty="0">
                <a:cs typeface="Arial"/>
              </a:rPr>
              <a:t> </a:t>
            </a:r>
            <a:r>
              <a:rPr sz="2824" i="1" spc="-18" dirty="0">
                <a:cs typeface="Arial"/>
              </a:rPr>
              <a:t>functioning</a:t>
            </a:r>
            <a:r>
              <a:rPr sz="2824" i="1" spc="-4" dirty="0">
                <a:cs typeface="Arial"/>
              </a:rPr>
              <a:t> </a:t>
            </a:r>
            <a:r>
              <a:rPr sz="2824" i="1" spc="-18" dirty="0">
                <a:cs typeface="Arial"/>
              </a:rPr>
              <a:t>leve</a:t>
            </a:r>
            <a:r>
              <a:rPr sz="2824" i="1" spc="-9" dirty="0">
                <a:cs typeface="Arial"/>
              </a:rPr>
              <a:t>l</a:t>
            </a:r>
            <a:r>
              <a:rPr sz="2824" i="1" spc="-4" dirty="0">
                <a:cs typeface="Arial"/>
              </a:rPr>
              <a:t> </a:t>
            </a:r>
            <a:r>
              <a:rPr sz="2824" i="1" spc="-18" dirty="0">
                <a:cs typeface="Arial"/>
              </a:rPr>
              <a:t>descriptors</a:t>
            </a:r>
            <a:r>
              <a:rPr sz="2824" i="1" spc="-22" dirty="0">
                <a:cs typeface="Arial"/>
              </a:rPr>
              <a:t> wer</a:t>
            </a:r>
            <a:r>
              <a:rPr sz="2824" i="1" spc="-18" dirty="0">
                <a:cs typeface="Arial"/>
              </a:rPr>
              <a:t>e</a:t>
            </a:r>
            <a:r>
              <a:rPr sz="2824" i="1" spc="-4" dirty="0">
                <a:cs typeface="Arial"/>
              </a:rPr>
              <a:t> </a:t>
            </a:r>
            <a:r>
              <a:rPr sz="2824" i="1" spc="-18" dirty="0">
                <a:cs typeface="Arial"/>
              </a:rPr>
              <a:t>recently</a:t>
            </a:r>
            <a:r>
              <a:rPr sz="2824" i="1" spc="-4" dirty="0">
                <a:cs typeface="Arial"/>
              </a:rPr>
              <a:t> </a:t>
            </a:r>
            <a:r>
              <a:rPr sz="2824" i="1" spc="-18" dirty="0">
                <a:cs typeface="Arial"/>
              </a:rPr>
              <a:t>revised</a:t>
            </a:r>
            <a:r>
              <a:rPr sz="2824" i="1" spc="-4" dirty="0">
                <a:cs typeface="Arial"/>
              </a:rPr>
              <a:t> </a:t>
            </a:r>
            <a:r>
              <a:rPr sz="2824" i="1" spc="-13" dirty="0">
                <a:cs typeface="Arial"/>
              </a:rPr>
              <a:t>t</a:t>
            </a:r>
            <a:r>
              <a:rPr sz="2824" i="1" spc="-18" dirty="0">
                <a:cs typeface="Arial"/>
              </a:rPr>
              <a:t>o</a:t>
            </a:r>
            <a:r>
              <a:rPr sz="2824" i="1" spc="-4" dirty="0">
                <a:cs typeface="Arial"/>
              </a:rPr>
              <a:t> </a:t>
            </a:r>
            <a:r>
              <a:rPr sz="2824" i="1" spc="-18" dirty="0">
                <a:cs typeface="Arial"/>
              </a:rPr>
              <a:t>align</a:t>
            </a:r>
            <a:r>
              <a:rPr sz="2824" i="1" spc="-4" dirty="0">
                <a:cs typeface="Arial"/>
              </a:rPr>
              <a:t> </a:t>
            </a:r>
            <a:r>
              <a:rPr sz="2824" i="1" spc="-18" dirty="0">
                <a:cs typeface="Arial"/>
              </a:rPr>
              <a:t>with</a:t>
            </a:r>
            <a:r>
              <a:rPr sz="2824" i="1" spc="-4" dirty="0">
                <a:cs typeface="Arial"/>
              </a:rPr>
              <a:t> </a:t>
            </a:r>
            <a:r>
              <a:rPr sz="2824" i="1" spc="-18" dirty="0">
                <a:cs typeface="Arial"/>
              </a:rPr>
              <a:t>rigorous college</a:t>
            </a:r>
            <a:r>
              <a:rPr sz="2824" i="1" spc="-9" dirty="0">
                <a:cs typeface="Arial"/>
              </a:rPr>
              <a:t> </a:t>
            </a:r>
            <a:r>
              <a:rPr sz="2824" i="1" spc="-22" dirty="0">
                <a:cs typeface="Arial"/>
              </a:rPr>
              <a:t>an</a:t>
            </a:r>
            <a:r>
              <a:rPr sz="2824" i="1" spc="-18" dirty="0">
                <a:cs typeface="Arial"/>
              </a:rPr>
              <a:t>d</a:t>
            </a:r>
            <a:r>
              <a:rPr sz="2824" i="1" spc="-9" dirty="0">
                <a:cs typeface="Arial"/>
              </a:rPr>
              <a:t> </a:t>
            </a:r>
            <a:r>
              <a:rPr sz="2824" i="1" spc="-22" dirty="0">
                <a:cs typeface="Arial"/>
              </a:rPr>
              <a:t>caree</a:t>
            </a:r>
            <a:r>
              <a:rPr sz="2824" i="1" spc="-13" dirty="0">
                <a:cs typeface="Arial"/>
              </a:rPr>
              <a:t>r</a:t>
            </a:r>
            <a:r>
              <a:rPr sz="2824" i="1" spc="-9" dirty="0">
                <a:cs typeface="Arial"/>
              </a:rPr>
              <a:t> </a:t>
            </a:r>
            <a:r>
              <a:rPr sz="2824" i="1" spc="-22" dirty="0">
                <a:cs typeface="Arial"/>
              </a:rPr>
              <a:t>readines</a:t>
            </a:r>
            <a:r>
              <a:rPr sz="2824" i="1" spc="-18" dirty="0">
                <a:cs typeface="Arial"/>
              </a:rPr>
              <a:t>s</a:t>
            </a:r>
            <a:r>
              <a:rPr sz="2824" i="1" spc="-9" dirty="0">
                <a:cs typeface="Arial"/>
              </a:rPr>
              <a:t> </a:t>
            </a:r>
            <a:r>
              <a:rPr sz="2824" i="1" spc="-18" dirty="0">
                <a:cs typeface="Arial"/>
              </a:rPr>
              <a:t>standards, which</a:t>
            </a:r>
            <a:r>
              <a:rPr sz="2824" i="1" spc="-4" dirty="0">
                <a:cs typeface="Arial"/>
              </a:rPr>
              <a:t> </a:t>
            </a:r>
            <a:r>
              <a:rPr sz="2824" i="1" spc="-18" dirty="0">
                <a:cs typeface="Arial"/>
              </a:rPr>
              <a:t>include</a:t>
            </a:r>
            <a:r>
              <a:rPr sz="2824" i="1" spc="-4" dirty="0">
                <a:cs typeface="Arial"/>
              </a:rPr>
              <a:t> </a:t>
            </a:r>
            <a:r>
              <a:rPr sz="2824" i="1" spc="-26" dirty="0">
                <a:cs typeface="Arial"/>
              </a:rPr>
              <a:t>muc</a:t>
            </a:r>
            <a:r>
              <a:rPr sz="2824" i="1" spc="-18" dirty="0">
                <a:cs typeface="Arial"/>
              </a:rPr>
              <a:t>h</a:t>
            </a:r>
            <a:r>
              <a:rPr sz="2824" i="1" spc="-4" dirty="0">
                <a:cs typeface="Arial"/>
              </a:rPr>
              <a:t> </a:t>
            </a:r>
            <a:r>
              <a:rPr sz="2824" i="1" spc="-22" dirty="0">
                <a:cs typeface="Arial"/>
              </a:rPr>
              <a:t>o</a:t>
            </a:r>
            <a:r>
              <a:rPr sz="2824" i="1" spc="-9" dirty="0">
                <a:cs typeface="Arial"/>
              </a:rPr>
              <a:t>f</a:t>
            </a:r>
            <a:r>
              <a:rPr sz="2824" i="1" spc="-4" dirty="0">
                <a:cs typeface="Arial"/>
              </a:rPr>
              <a:t> </a:t>
            </a:r>
            <a:r>
              <a:rPr sz="2824" i="1" spc="-18" dirty="0">
                <a:cs typeface="Arial"/>
              </a:rPr>
              <a:t>the</a:t>
            </a:r>
            <a:r>
              <a:rPr sz="2824" i="1" spc="-4" dirty="0">
                <a:cs typeface="Arial"/>
              </a:rPr>
              <a:t> </a:t>
            </a:r>
            <a:r>
              <a:rPr sz="2824" i="1" spc="-22" dirty="0">
                <a:cs typeface="Arial"/>
              </a:rPr>
              <a:t>knowledg</a:t>
            </a:r>
            <a:r>
              <a:rPr sz="2824" i="1" spc="-18" dirty="0">
                <a:cs typeface="Arial"/>
              </a:rPr>
              <a:t>e</a:t>
            </a:r>
            <a:r>
              <a:rPr sz="2824" i="1" spc="-4" dirty="0">
                <a:cs typeface="Arial"/>
              </a:rPr>
              <a:t> </a:t>
            </a:r>
            <a:r>
              <a:rPr sz="2824" i="1" spc="-22" dirty="0">
                <a:cs typeface="Arial"/>
              </a:rPr>
              <a:t>and</a:t>
            </a:r>
            <a:r>
              <a:rPr sz="2824" i="1" spc="-18" dirty="0">
                <a:cs typeface="Arial"/>
              </a:rPr>
              <a:t> skills</a:t>
            </a:r>
            <a:r>
              <a:rPr sz="2824" i="1" spc="-4" dirty="0">
                <a:cs typeface="Arial"/>
              </a:rPr>
              <a:t> </a:t>
            </a:r>
            <a:r>
              <a:rPr sz="2824" i="1" spc="-18" dirty="0">
                <a:cs typeface="Arial"/>
              </a:rPr>
              <a:t>listed</a:t>
            </a:r>
            <a:r>
              <a:rPr sz="2824" i="1" spc="-4" dirty="0">
                <a:cs typeface="Arial"/>
              </a:rPr>
              <a:t> </a:t>
            </a:r>
            <a:r>
              <a:rPr sz="2824" i="1" spc="-22" dirty="0">
                <a:cs typeface="Arial"/>
              </a:rPr>
              <a:t>unde</a:t>
            </a:r>
            <a:r>
              <a:rPr sz="2824" i="1" spc="-13" dirty="0">
                <a:cs typeface="Arial"/>
              </a:rPr>
              <a:t>r</a:t>
            </a:r>
            <a:r>
              <a:rPr sz="2824" i="1" spc="-4" dirty="0">
                <a:cs typeface="Arial"/>
              </a:rPr>
              <a:t> </a:t>
            </a:r>
            <a:r>
              <a:rPr sz="2824" i="1" spc="-22" dirty="0">
                <a:cs typeface="Arial"/>
              </a:rPr>
              <a:t>workforc</a:t>
            </a:r>
            <a:r>
              <a:rPr sz="2824" i="1" spc="-18" dirty="0">
                <a:cs typeface="Arial"/>
              </a:rPr>
              <a:t>e</a:t>
            </a:r>
            <a:r>
              <a:rPr sz="2824" i="1" spc="-4" dirty="0">
                <a:cs typeface="Arial"/>
              </a:rPr>
              <a:t> </a:t>
            </a:r>
            <a:r>
              <a:rPr sz="2824" i="1" spc="-18" dirty="0">
                <a:cs typeface="Arial"/>
              </a:rPr>
              <a:t>preparation activities.”</a:t>
            </a:r>
            <a:endParaRPr sz="2824" i="1" dirty="0">
              <a:cs typeface="Arial"/>
            </a:endParaRPr>
          </a:p>
        </p:txBody>
      </p:sp>
    </p:spTree>
    <p:extLst>
      <p:ext uri="{BB962C8B-B14F-4D97-AF65-F5344CB8AC3E}">
        <p14:creationId xmlns:p14="http://schemas.microsoft.com/office/powerpoint/2010/main" val="194601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8121" rIns="0" bIns="0" rtlCol="0" anchor="t">
            <a:spAutoFit/>
          </a:bodyPr>
          <a:lstStyle/>
          <a:p>
            <a:pPr algn="ctr"/>
            <a:r>
              <a:rPr sz="4000" spc="-22" dirty="0">
                <a:solidFill>
                  <a:schemeClr val="tx1"/>
                </a:solidFill>
                <a:cs typeface="Arial"/>
              </a:rPr>
              <a:t>Preamble</a:t>
            </a:r>
            <a:r>
              <a:rPr sz="4000" spc="4" dirty="0">
                <a:solidFill>
                  <a:schemeClr val="tx1"/>
                </a:solidFill>
                <a:cs typeface="Arial"/>
              </a:rPr>
              <a:t> </a:t>
            </a:r>
            <a:r>
              <a:rPr sz="4000" spc="-22" dirty="0">
                <a:solidFill>
                  <a:schemeClr val="tx1"/>
                </a:solidFill>
                <a:cs typeface="Arial"/>
              </a:rPr>
              <a:t>Discussion</a:t>
            </a:r>
          </a:p>
        </p:txBody>
      </p:sp>
      <p:sp>
        <p:nvSpPr>
          <p:cNvPr id="7" name="Text Placeholder 6"/>
          <p:cNvSpPr>
            <a:spLocks noGrp="1"/>
          </p:cNvSpPr>
          <p:nvPr>
            <p:ph type="body" idx="1"/>
          </p:nvPr>
        </p:nvSpPr>
        <p:spPr>
          <a:xfrm>
            <a:off x="780688" y="1474346"/>
            <a:ext cx="3688488" cy="639762"/>
          </a:xfrm>
        </p:spPr>
        <p:txBody>
          <a:bodyPr/>
          <a:lstStyle/>
          <a:p>
            <a:pPr algn="ctr"/>
            <a:r>
              <a:rPr lang="en-US" dirty="0"/>
              <a:t>Employability </a:t>
            </a:r>
            <a:r>
              <a:rPr lang="en-US" dirty="0" smtClean="0"/>
              <a:t>Skills</a:t>
            </a:r>
            <a:endParaRPr lang="en-US" dirty="0"/>
          </a:p>
        </p:txBody>
      </p:sp>
      <p:sp>
        <p:nvSpPr>
          <p:cNvPr id="8" name="Text Placeholder 7"/>
          <p:cNvSpPr>
            <a:spLocks noGrp="1"/>
          </p:cNvSpPr>
          <p:nvPr>
            <p:ph type="body" sz="quarter" idx="3"/>
          </p:nvPr>
        </p:nvSpPr>
        <p:spPr>
          <a:xfrm>
            <a:off x="4645026" y="1475582"/>
            <a:ext cx="4041774" cy="639762"/>
          </a:xfrm>
        </p:spPr>
        <p:txBody>
          <a:bodyPr/>
          <a:lstStyle/>
          <a:p>
            <a:pPr algn="ctr"/>
            <a:r>
              <a:rPr lang="en-US" dirty="0"/>
              <a:t>Coordination with </a:t>
            </a:r>
            <a:r>
              <a:rPr lang="en-US" dirty="0" smtClean="0"/>
              <a:t>Employers</a:t>
            </a:r>
            <a:endParaRPr lang="en-US" dirty="0"/>
          </a:p>
        </p:txBody>
      </p:sp>
      <p:sp>
        <p:nvSpPr>
          <p:cNvPr id="9" name="Content Placeholder 8"/>
          <p:cNvSpPr>
            <a:spLocks noGrp="1"/>
          </p:cNvSpPr>
          <p:nvPr>
            <p:ph sz="quarter" idx="4"/>
          </p:nvPr>
        </p:nvSpPr>
        <p:spPr>
          <a:xfrm>
            <a:off x="4645026" y="2227967"/>
            <a:ext cx="4041775" cy="3951288"/>
          </a:xfrm>
        </p:spPr>
        <p:txBody>
          <a:bodyPr>
            <a:normAutofit fontScale="92500"/>
          </a:bodyPr>
          <a:lstStyle/>
          <a:p>
            <a:pPr marL="0" indent="0">
              <a:buNone/>
            </a:pPr>
            <a:r>
              <a:rPr lang="en-US" i="1" dirty="0"/>
              <a:t>“…new adult education and literacy activities such as workforce preparation activities and integrated education and training offer adult educators new opportunities to enhance and expand engagement efforts with employers so that adult education services meet the needs of job seekers and employers.”</a:t>
            </a: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22413"/>
            <a:fld id="{81D60167-4931-47E6-BA6A-407CBD079E47}" type="slidenum">
              <a:rPr spc="-9" dirty="0"/>
              <a:pPr marL="22413"/>
              <a:t>27</a:t>
            </a:fld>
            <a:endParaRPr spc="-9" dirty="0"/>
          </a:p>
        </p:txBody>
      </p:sp>
      <p:sp>
        <p:nvSpPr>
          <p:cNvPr id="10" name="Content Placeholder 9"/>
          <p:cNvSpPr>
            <a:spLocks noGrp="1"/>
          </p:cNvSpPr>
          <p:nvPr>
            <p:ph sz="half" idx="2"/>
          </p:nvPr>
        </p:nvSpPr>
        <p:spPr>
          <a:xfrm>
            <a:off x="780688" y="2227967"/>
            <a:ext cx="3688488" cy="3703411"/>
          </a:xfrm>
        </p:spPr>
        <p:txBody>
          <a:bodyPr/>
          <a:lstStyle/>
          <a:p>
            <a:pPr marL="0" indent="0">
              <a:buNone/>
            </a:pPr>
            <a:r>
              <a:rPr lang="en-US" sz="2200" i="1" dirty="0"/>
              <a:t>“…it is important to provide learners at all levels with opportunities to master employability skills and encourage eligible providers to incorporate workforce preparation activities into all adult education and literacy activities, as appropriate.”</a:t>
            </a:r>
          </a:p>
          <a:p>
            <a:pPr marL="0" indent="0">
              <a:buNone/>
            </a:pPr>
            <a:endParaRPr lang="en-US" dirty="0"/>
          </a:p>
        </p:txBody>
      </p:sp>
    </p:spTree>
    <p:extLst>
      <p:ext uri="{BB962C8B-B14F-4D97-AF65-F5344CB8AC3E}">
        <p14:creationId xmlns:p14="http://schemas.microsoft.com/office/powerpoint/2010/main" val="223380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680687"/>
          </a:xfrm>
          <a:prstGeom prst="rect">
            <a:avLst/>
          </a:prstGeom>
        </p:spPr>
        <p:txBody>
          <a:bodyPr vert="horz" wrap="square" lIns="0" tIns="64504" rIns="0" bIns="0" rtlCol="0" anchor="t">
            <a:spAutoFit/>
          </a:bodyPr>
          <a:lstStyle/>
          <a:p>
            <a:pPr algn="ctr"/>
            <a:r>
              <a:rPr sz="4000" spc="-22" dirty="0">
                <a:solidFill>
                  <a:schemeClr val="tx1"/>
                </a:solidFill>
                <a:cs typeface="Arial"/>
              </a:rPr>
              <a:t>Resources</a:t>
            </a:r>
          </a:p>
        </p:txBody>
      </p:sp>
      <p:sp>
        <p:nvSpPr>
          <p:cNvPr id="11" name="Text Placeholder 10"/>
          <p:cNvSpPr>
            <a:spLocks noGrp="1"/>
          </p:cNvSpPr>
          <p:nvPr>
            <p:ph type="body" idx="1"/>
          </p:nvPr>
        </p:nvSpPr>
        <p:spPr>
          <a:xfrm>
            <a:off x="604838" y="1384635"/>
            <a:ext cx="4040188" cy="639762"/>
          </a:xfrm>
        </p:spPr>
        <p:txBody>
          <a:bodyPr anchor="ctr"/>
          <a:lstStyle/>
          <a:p>
            <a:pPr algn="ctr"/>
            <a:r>
              <a:rPr lang="en-US" dirty="0"/>
              <a:t>Employability </a:t>
            </a:r>
            <a:r>
              <a:rPr lang="en-US" dirty="0" smtClean="0"/>
              <a:t>Skills</a:t>
            </a:r>
            <a:endParaRPr lang="en-US" dirty="0"/>
          </a:p>
        </p:txBody>
      </p:sp>
      <p:pic>
        <p:nvPicPr>
          <p:cNvPr id="15" name="Content Placeholder 14"/>
          <p:cNvPicPr>
            <a:picLocks noGrp="1" noChangeAspect="1"/>
          </p:cNvPicPr>
          <p:nvPr>
            <p:ph sz="half" idx="2"/>
          </p:nvPr>
        </p:nvPicPr>
        <p:blipFill>
          <a:blip r:embed="rId3"/>
          <a:stretch>
            <a:fillRect/>
          </a:stretch>
        </p:blipFill>
        <p:spPr>
          <a:xfrm>
            <a:off x="1099991" y="2084294"/>
            <a:ext cx="3097036" cy="2786113"/>
          </a:xfrm>
          <a:prstGeom prst="rect">
            <a:avLst/>
          </a:prstGeom>
        </p:spPr>
      </p:pic>
      <p:sp>
        <p:nvSpPr>
          <p:cNvPr id="13" name="Text Placeholder 12"/>
          <p:cNvSpPr>
            <a:spLocks noGrp="1"/>
          </p:cNvSpPr>
          <p:nvPr>
            <p:ph type="body" sz="quarter" idx="3"/>
          </p:nvPr>
        </p:nvSpPr>
        <p:spPr>
          <a:xfrm>
            <a:off x="4645025" y="1384635"/>
            <a:ext cx="4041775" cy="639762"/>
          </a:xfrm>
        </p:spPr>
        <p:txBody>
          <a:bodyPr anchor="ctr"/>
          <a:lstStyle/>
          <a:p>
            <a:pPr algn="ctr"/>
            <a:r>
              <a:rPr lang="en-US" dirty="0"/>
              <a:t>Coordination with </a:t>
            </a:r>
            <a:r>
              <a:rPr lang="en-US" dirty="0" smtClean="0"/>
              <a:t>Employers</a:t>
            </a:r>
            <a:endParaRPr lang="en-US" dirty="0"/>
          </a:p>
        </p:txBody>
      </p:sp>
      <p:pic>
        <p:nvPicPr>
          <p:cNvPr id="16" name="Content Placeholder 15"/>
          <p:cNvPicPr>
            <a:picLocks noGrp="1" noChangeAspect="1"/>
          </p:cNvPicPr>
          <p:nvPr>
            <p:ph sz="quarter" idx="4"/>
          </p:nvPr>
        </p:nvPicPr>
        <p:blipFill>
          <a:blip r:embed="rId4"/>
          <a:stretch>
            <a:fillRect/>
          </a:stretch>
        </p:blipFill>
        <p:spPr>
          <a:xfrm>
            <a:off x="4775947" y="2084293"/>
            <a:ext cx="3676207" cy="2786113"/>
          </a:xfrm>
          <a:prstGeom prst="rect">
            <a:avLst/>
          </a:prstGeom>
        </p:spPr>
      </p:pic>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28</a:t>
            </a:fld>
            <a:endParaRPr sz="1200" spc="-9" dirty="0">
              <a:solidFill>
                <a:schemeClr val="tx1">
                  <a:tint val="75000"/>
                </a:schemeClr>
              </a:solidFill>
            </a:endParaRPr>
          </a:p>
        </p:txBody>
      </p:sp>
      <p:sp>
        <p:nvSpPr>
          <p:cNvPr id="6" name="object 6"/>
          <p:cNvSpPr txBox="1"/>
          <p:nvPr/>
        </p:nvSpPr>
        <p:spPr>
          <a:xfrm>
            <a:off x="1013202" y="5248105"/>
            <a:ext cx="3409950"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hlinkClick r:id="rId5"/>
              </a:rPr>
              <a:t>h</a:t>
            </a:r>
            <a:r>
              <a:rPr sz="1765" u="heavy" spc="-35" dirty="0">
                <a:solidFill>
                  <a:srgbClr val="0000FF"/>
                </a:solidFill>
                <a:latin typeface="Calibri"/>
                <a:cs typeface="Calibri"/>
                <a:hlinkClick r:id="rId5"/>
              </a:rPr>
              <a:t>t</a:t>
            </a:r>
            <a:r>
              <a:rPr sz="1765" u="heavy" spc="-9" dirty="0">
                <a:solidFill>
                  <a:srgbClr val="0000FF"/>
                </a:solidFill>
                <a:latin typeface="Calibri"/>
                <a:cs typeface="Calibri"/>
                <a:hlinkClick r:id="rId5"/>
              </a:rPr>
              <a:t>tp:/</a:t>
            </a:r>
            <a:r>
              <a:rPr sz="1765" u="heavy" spc="-40" dirty="0">
                <a:solidFill>
                  <a:srgbClr val="0000FF"/>
                </a:solidFill>
                <a:latin typeface="Calibri"/>
                <a:cs typeface="Calibri"/>
                <a:hlinkClick r:id="rId5"/>
              </a:rPr>
              <a:t>/</a:t>
            </a:r>
            <a:r>
              <a:rPr sz="1765" u="heavy" spc="-9" dirty="0">
                <a:solidFill>
                  <a:srgbClr val="0000FF"/>
                </a:solidFill>
                <a:latin typeface="Calibri"/>
                <a:cs typeface="Calibri"/>
                <a:hlinkClick r:id="rId5"/>
              </a:rPr>
              <a:t>c</a:t>
            </a:r>
            <a:r>
              <a:rPr sz="1765" u="heavy" spc="-31" dirty="0">
                <a:solidFill>
                  <a:srgbClr val="0000FF"/>
                </a:solidFill>
                <a:latin typeface="Calibri"/>
                <a:cs typeface="Calibri"/>
                <a:hlinkClick r:id="rId5"/>
              </a:rPr>
              <a:t>t</a:t>
            </a:r>
            <a:r>
              <a:rPr sz="1765" u="heavy" spc="-9" dirty="0">
                <a:solidFill>
                  <a:srgbClr val="0000FF"/>
                </a:solidFill>
                <a:latin typeface="Calibri"/>
                <a:cs typeface="Calibri"/>
                <a:hlinkClick r:id="rId5"/>
              </a:rPr>
              <a:t>e.ed</a:t>
            </a:r>
            <a:r>
              <a:rPr sz="1765" u="heavy" spc="9" dirty="0">
                <a:solidFill>
                  <a:srgbClr val="0000FF"/>
                </a:solidFill>
                <a:latin typeface="Calibri"/>
                <a:cs typeface="Calibri"/>
                <a:hlinkClick r:id="rId5"/>
              </a:rPr>
              <a:t>.</a:t>
            </a:r>
            <a:r>
              <a:rPr sz="1765" u="heavy" spc="-18" dirty="0">
                <a:solidFill>
                  <a:srgbClr val="0000FF"/>
                </a:solidFill>
                <a:latin typeface="Calibri"/>
                <a:cs typeface="Calibri"/>
                <a:hlinkClick r:id="rId5"/>
              </a:rPr>
              <a:t>g</a:t>
            </a:r>
            <a:r>
              <a:rPr sz="1765" u="heavy" spc="-26" dirty="0">
                <a:solidFill>
                  <a:srgbClr val="0000FF"/>
                </a:solidFill>
                <a:latin typeface="Calibri"/>
                <a:cs typeface="Calibri"/>
                <a:hlinkClick r:id="rId5"/>
              </a:rPr>
              <a:t>o</a:t>
            </a:r>
            <a:r>
              <a:rPr sz="1765" u="heavy" spc="-9" dirty="0">
                <a:solidFill>
                  <a:srgbClr val="0000FF"/>
                </a:solidFill>
                <a:latin typeface="Calibri"/>
                <a:cs typeface="Calibri"/>
                <a:hlinkClick r:id="rId5"/>
              </a:rPr>
              <a:t>v</a:t>
            </a:r>
            <a:r>
              <a:rPr sz="1765" u="heavy" spc="-40" dirty="0">
                <a:solidFill>
                  <a:srgbClr val="0000FF"/>
                </a:solidFill>
                <a:latin typeface="Calibri"/>
                <a:cs typeface="Calibri"/>
                <a:hlinkClick r:id="rId5"/>
              </a:rPr>
              <a:t>/</a:t>
            </a:r>
            <a:r>
              <a:rPr sz="1765" u="heavy" spc="-13" dirty="0">
                <a:solidFill>
                  <a:srgbClr val="0000FF"/>
                </a:solidFill>
                <a:latin typeface="Calibri"/>
                <a:cs typeface="Calibri"/>
                <a:hlinkClick r:id="rId5"/>
              </a:rPr>
              <a:t>empl</a:t>
            </a:r>
            <a:r>
              <a:rPr sz="1765" u="heavy" spc="-26" dirty="0">
                <a:solidFill>
                  <a:srgbClr val="0000FF"/>
                </a:solidFill>
                <a:latin typeface="Calibri"/>
                <a:cs typeface="Calibri"/>
                <a:hlinkClick r:id="rId5"/>
              </a:rPr>
              <a:t>o</a:t>
            </a:r>
            <a:r>
              <a:rPr sz="1765" u="heavy" spc="-35" dirty="0">
                <a:solidFill>
                  <a:srgbClr val="0000FF"/>
                </a:solidFill>
                <a:latin typeface="Calibri"/>
                <a:cs typeface="Calibri"/>
                <a:hlinkClick r:id="rId5"/>
              </a:rPr>
              <a:t>y</a:t>
            </a:r>
            <a:r>
              <a:rPr sz="1765" u="heavy" spc="-9" dirty="0">
                <a:solidFill>
                  <a:srgbClr val="0000FF"/>
                </a:solidFill>
                <a:latin typeface="Calibri"/>
                <a:cs typeface="Calibri"/>
                <a:hlinkClick r:id="rId5"/>
              </a:rPr>
              <a:t>abilit</a:t>
            </a:r>
            <a:r>
              <a:rPr sz="1765" u="heavy" spc="-26" dirty="0">
                <a:solidFill>
                  <a:srgbClr val="0000FF"/>
                </a:solidFill>
                <a:latin typeface="Calibri"/>
                <a:cs typeface="Calibri"/>
                <a:hlinkClick r:id="rId5"/>
              </a:rPr>
              <a:t>y</a:t>
            </a:r>
            <a:r>
              <a:rPr sz="1765" u="heavy" spc="-9" dirty="0">
                <a:solidFill>
                  <a:srgbClr val="0000FF"/>
                </a:solidFill>
                <a:latin typeface="Calibri"/>
                <a:cs typeface="Calibri"/>
                <a:hlinkClick r:id="rId5"/>
              </a:rPr>
              <a:t>skills/</a:t>
            </a:r>
            <a:endParaRPr sz="1765" dirty="0">
              <a:latin typeface="Calibri"/>
              <a:cs typeface="Calibri"/>
            </a:endParaRPr>
          </a:p>
        </p:txBody>
      </p:sp>
      <p:sp>
        <p:nvSpPr>
          <p:cNvPr id="8" name="object 8"/>
          <p:cNvSpPr txBox="1"/>
          <p:nvPr/>
        </p:nvSpPr>
        <p:spPr>
          <a:xfrm>
            <a:off x="5158966" y="5248106"/>
            <a:ext cx="2910168"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13" dirty="0">
                <a:solidFill>
                  <a:srgbClr val="0000FF"/>
                </a:solidFill>
                <a:latin typeface="Calibri"/>
                <a:cs typeface="Calibri"/>
              </a:rPr>
              <a:t>s://lincs.ed</a:t>
            </a:r>
            <a:r>
              <a:rPr sz="1765" u="heavy" spc="9" dirty="0">
                <a:solidFill>
                  <a:srgbClr val="0000FF"/>
                </a:solidFill>
                <a:latin typeface="Calibri"/>
                <a:cs typeface="Calibri"/>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9" dirty="0">
                <a:solidFill>
                  <a:srgbClr val="0000FF"/>
                </a:solidFill>
                <a:latin typeface="Calibri"/>
                <a:cs typeface="Calibri"/>
              </a:rPr>
              <a:t>v</a:t>
            </a:r>
            <a:r>
              <a:rPr sz="1765" u="heavy" spc="-40" dirty="0">
                <a:solidFill>
                  <a:srgbClr val="0000FF"/>
                </a:solidFill>
                <a:latin typeface="Calibri"/>
                <a:cs typeface="Calibri"/>
              </a:rPr>
              <a:t>/</a:t>
            </a:r>
            <a:r>
              <a:rPr sz="1765" u="heavy" spc="-13" dirty="0">
                <a:solidFill>
                  <a:srgbClr val="0000FF"/>
                </a:solidFill>
                <a:latin typeface="Calibri"/>
                <a:cs typeface="Calibri"/>
              </a:rPr>
              <a:t>emplo</a:t>
            </a:r>
            <a:r>
              <a:rPr sz="1765" u="heavy" spc="-35" dirty="0">
                <a:solidFill>
                  <a:srgbClr val="0000FF"/>
                </a:solidFill>
                <a:latin typeface="Calibri"/>
                <a:cs typeface="Calibri"/>
              </a:rPr>
              <a:t>y</a:t>
            </a:r>
            <a:r>
              <a:rPr sz="1765" u="heavy" spc="-9" dirty="0">
                <a:solidFill>
                  <a:srgbClr val="0000FF"/>
                </a:solidFill>
                <a:latin typeface="Calibri"/>
                <a:cs typeface="Calibri"/>
              </a:rPr>
              <a:t>e</a:t>
            </a:r>
            <a:r>
              <a:rPr sz="1765" u="heavy" spc="-35" dirty="0">
                <a:solidFill>
                  <a:srgbClr val="0000FF"/>
                </a:solidFill>
                <a:latin typeface="Calibri"/>
                <a:cs typeface="Calibri"/>
              </a:rPr>
              <a:t>r</a:t>
            </a:r>
            <a:r>
              <a:rPr sz="1765" u="heavy" spc="-13" dirty="0">
                <a:solidFill>
                  <a:srgbClr val="0000FF"/>
                </a:solidFill>
                <a:latin typeface="Calibri"/>
                <a:cs typeface="Calibri"/>
              </a:rPr>
              <a:t>s/</a:t>
            </a:r>
            <a:endParaRPr sz="1765" dirty="0">
              <a:latin typeface="Calibri"/>
              <a:cs typeface="Calibri"/>
            </a:endParaRPr>
          </a:p>
        </p:txBody>
      </p:sp>
    </p:spTree>
    <p:extLst>
      <p:ext uri="{BB962C8B-B14F-4D97-AF65-F5344CB8AC3E}">
        <p14:creationId xmlns:p14="http://schemas.microsoft.com/office/powerpoint/2010/main" val="2652196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3734" y="259136"/>
            <a:ext cx="4437529" cy="700300"/>
          </a:xfrm>
          <a:prstGeom prst="rect">
            <a:avLst/>
          </a:prstGeom>
        </p:spPr>
        <p:txBody>
          <a:bodyPr vert="horz" wrap="square" lIns="0" tIns="109327" rIns="0" bIns="0" rtlCol="0" anchor="t">
            <a:spAutoFit/>
          </a:bodyPr>
          <a:lstStyle/>
          <a:p>
            <a:pPr>
              <a:lnSpc>
                <a:spcPts val="4619"/>
              </a:lnSpc>
            </a:pPr>
            <a:r>
              <a:rPr sz="4000" spc="-22" dirty="0">
                <a:solidFill>
                  <a:schemeClr val="tx1"/>
                </a:solidFill>
                <a:cs typeface="Arial"/>
              </a:rPr>
              <a:t>Resources</a:t>
            </a:r>
          </a:p>
        </p:txBody>
      </p:sp>
      <p:sp>
        <p:nvSpPr>
          <p:cNvPr id="3" name="object 3"/>
          <p:cNvSpPr txBox="1"/>
          <p:nvPr/>
        </p:nvSpPr>
        <p:spPr>
          <a:xfrm>
            <a:off x="2842978" y="1335568"/>
            <a:ext cx="2499039" cy="320601"/>
          </a:xfrm>
          <a:prstGeom prst="rect">
            <a:avLst/>
          </a:prstGeom>
        </p:spPr>
        <p:txBody>
          <a:bodyPr vert="horz" wrap="square" lIns="0" tIns="0" rIns="0" bIns="0" rtlCol="0">
            <a:spAutoFit/>
          </a:bodyPr>
          <a:lstStyle/>
          <a:p>
            <a:pPr marL="11206" algn="ctr">
              <a:lnSpc>
                <a:spcPts val="2519"/>
              </a:lnSpc>
            </a:pPr>
            <a:r>
              <a:rPr sz="2118" b="1" spc="-4" dirty="0">
                <a:cs typeface="Arial"/>
              </a:rPr>
              <a:t>Digita</a:t>
            </a:r>
            <a:r>
              <a:rPr sz="2118" b="1" dirty="0">
                <a:cs typeface="Arial"/>
              </a:rPr>
              <a:t>l</a:t>
            </a:r>
            <a:r>
              <a:rPr sz="2118" b="1" spc="13" dirty="0">
                <a:cs typeface="Arial"/>
              </a:rPr>
              <a:t> </a:t>
            </a:r>
            <a:r>
              <a:rPr sz="2118" b="1" spc="-4" dirty="0">
                <a:cs typeface="Arial"/>
              </a:rPr>
              <a:t>Literac</a:t>
            </a:r>
            <a:r>
              <a:rPr sz="2118" b="1" dirty="0">
                <a:cs typeface="Arial"/>
              </a:rPr>
              <a:t>y</a:t>
            </a:r>
            <a:r>
              <a:rPr sz="2118" b="1" spc="13" dirty="0">
                <a:cs typeface="Arial"/>
              </a:rPr>
              <a:t> </a:t>
            </a:r>
            <a:r>
              <a:rPr sz="2118" b="1" spc="-4" dirty="0">
                <a:cs typeface="Arial"/>
              </a:rPr>
              <a:t>Skills</a:t>
            </a:r>
            <a:endParaRPr sz="2118" b="1" dirty="0">
              <a:cs typeface="Arial"/>
            </a:endParaRPr>
          </a:p>
        </p:txBody>
      </p:sp>
      <p:sp>
        <p:nvSpPr>
          <p:cNvPr id="4" name="object 4"/>
          <p:cNvSpPr txBox="1"/>
          <p:nvPr/>
        </p:nvSpPr>
        <p:spPr>
          <a:xfrm>
            <a:off x="2077505" y="5624662"/>
            <a:ext cx="4038600"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hlinkClick r:id="rId3"/>
              </a:rPr>
              <a:t>h</a:t>
            </a:r>
            <a:r>
              <a:rPr sz="1765" u="heavy" spc="-35" dirty="0">
                <a:solidFill>
                  <a:srgbClr val="0000FF"/>
                </a:solidFill>
                <a:latin typeface="Calibri"/>
                <a:cs typeface="Calibri"/>
                <a:hlinkClick r:id="rId3"/>
              </a:rPr>
              <a:t>t</a:t>
            </a:r>
            <a:r>
              <a:rPr sz="1765" u="heavy" spc="-9" dirty="0">
                <a:solidFill>
                  <a:srgbClr val="0000FF"/>
                </a:solidFill>
                <a:latin typeface="Calibri"/>
                <a:cs typeface="Calibri"/>
                <a:hlinkClick r:id="rId3"/>
              </a:rPr>
              <a:t>tp://lincs.ed</a:t>
            </a:r>
            <a:r>
              <a:rPr sz="1765" u="heavy" spc="4" dirty="0">
                <a:solidFill>
                  <a:srgbClr val="0000FF"/>
                </a:solidFill>
                <a:latin typeface="Calibri"/>
                <a:cs typeface="Calibri"/>
                <a:hlinkClick r:id="rId3"/>
              </a:rPr>
              <a:t>.</a:t>
            </a:r>
            <a:r>
              <a:rPr sz="1765" u="heavy" spc="-18" dirty="0">
                <a:solidFill>
                  <a:srgbClr val="0000FF"/>
                </a:solidFill>
                <a:latin typeface="Calibri"/>
                <a:cs typeface="Calibri"/>
                <a:hlinkClick r:id="rId3"/>
              </a:rPr>
              <a:t>g</a:t>
            </a:r>
            <a:r>
              <a:rPr sz="1765" u="heavy" spc="-26" dirty="0">
                <a:solidFill>
                  <a:srgbClr val="0000FF"/>
                </a:solidFill>
                <a:latin typeface="Calibri"/>
                <a:cs typeface="Calibri"/>
                <a:hlinkClick r:id="rId3"/>
              </a:rPr>
              <a:t>o</a:t>
            </a:r>
            <a:r>
              <a:rPr sz="1765" u="heavy" spc="-9" dirty="0">
                <a:solidFill>
                  <a:srgbClr val="0000FF"/>
                </a:solidFill>
                <a:latin typeface="Calibri"/>
                <a:cs typeface="Calibri"/>
                <a:hlinkClick r:id="rId3"/>
              </a:rPr>
              <a:t>v/p</a:t>
            </a:r>
            <a:r>
              <a:rPr sz="1765" u="heavy" spc="-40" dirty="0">
                <a:solidFill>
                  <a:srgbClr val="0000FF"/>
                </a:solidFill>
                <a:latin typeface="Calibri"/>
                <a:cs typeface="Calibri"/>
                <a:hlinkClick r:id="rId3"/>
              </a:rPr>
              <a:t>r</a:t>
            </a:r>
            <a:r>
              <a:rPr sz="1765" u="heavy" spc="-9" dirty="0">
                <a:solidFill>
                  <a:srgbClr val="0000FF"/>
                </a:solidFill>
                <a:latin typeface="Calibri"/>
                <a:cs typeface="Calibri"/>
                <a:hlinkClick r:id="rId3"/>
              </a:rPr>
              <a:t>og</a:t>
            </a:r>
            <a:r>
              <a:rPr sz="1765" u="heavy" spc="-49" dirty="0">
                <a:solidFill>
                  <a:srgbClr val="0000FF"/>
                </a:solidFill>
                <a:latin typeface="Calibri"/>
                <a:cs typeface="Calibri"/>
                <a:hlinkClick r:id="rId3"/>
              </a:rPr>
              <a:t>r</a:t>
            </a:r>
            <a:r>
              <a:rPr sz="1765" u="heavy" spc="-9" dirty="0">
                <a:solidFill>
                  <a:srgbClr val="0000FF"/>
                </a:solidFill>
                <a:latin typeface="Calibri"/>
                <a:cs typeface="Calibri"/>
                <a:hlinkClick r:id="rId3"/>
              </a:rPr>
              <a:t>ams/digi</a:t>
            </a:r>
            <a:r>
              <a:rPr sz="1765" u="heavy" spc="-35" dirty="0">
                <a:solidFill>
                  <a:srgbClr val="0000FF"/>
                </a:solidFill>
                <a:latin typeface="Calibri"/>
                <a:cs typeface="Calibri"/>
                <a:hlinkClick r:id="rId3"/>
              </a:rPr>
              <a:t>t</a:t>
            </a:r>
            <a:r>
              <a:rPr sz="1765" u="heavy" spc="-9" dirty="0">
                <a:solidFill>
                  <a:srgbClr val="0000FF"/>
                </a:solidFill>
                <a:latin typeface="Calibri"/>
                <a:cs typeface="Calibri"/>
                <a:hlinkClick r:id="rId3"/>
              </a:rPr>
              <a:t>al</a:t>
            </a:r>
            <a:r>
              <a:rPr sz="1765" u="heavy" spc="-4" dirty="0">
                <a:solidFill>
                  <a:srgbClr val="0000FF"/>
                </a:solidFill>
                <a:latin typeface="Calibri"/>
                <a:cs typeface="Calibri"/>
              </a:rPr>
              <a:t>‐</a:t>
            </a:r>
            <a:r>
              <a:rPr sz="1765" u="heavy" dirty="0">
                <a:solidFill>
                  <a:srgbClr val="0000FF"/>
                </a:solidFill>
                <a:latin typeface="Calibri"/>
                <a:cs typeface="Calibri"/>
              </a:rPr>
              <a:t>li</a:t>
            </a:r>
            <a:r>
              <a:rPr sz="1765" u="heavy" spc="-18" dirty="0">
                <a:solidFill>
                  <a:srgbClr val="0000FF"/>
                </a:solidFill>
                <a:latin typeface="Calibri"/>
                <a:cs typeface="Calibri"/>
              </a:rPr>
              <a:t>t</a:t>
            </a:r>
            <a:r>
              <a:rPr sz="1765" u="heavy" spc="-4" dirty="0">
                <a:solidFill>
                  <a:srgbClr val="0000FF"/>
                </a:solidFill>
                <a:latin typeface="Calibri"/>
                <a:cs typeface="Calibri"/>
              </a:rPr>
              <a:t>e</a:t>
            </a:r>
            <a:r>
              <a:rPr sz="1765" u="heavy" spc="-49" dirty="0">
                <a:solidFill>
                  <a:srgbClr val="0000FF"/>
                </a:solidFill>
                <a:latin typeface="Calibri"/>
                <a:cs typeface="Calibri"/>
              </a:rPr>
              <a:t>r</a:t>
            </a:r>
            <a:r>
              <a:rPr sz="1765" u="heavy" spc="-4" dirty="0">
                <a:solidFill>
                  <a:srgbClr val="0000FF"/>
                </a:solidFill>
                <a:latin typeface="Calibri"/>
                <a:cs typeface="Calibri"/>
              </a:rPr>
              <a:t>acy</a:t>
            </a:r>
            <a:endParaRPr sz="1765" dirty="0">
              <a:latin typeface="Calibri"/>
              <a:cs typeface="Calibri"/>
            </a:endParaRPr>
          </a:p>
        </p:txBody>
      </p:sp>
      <p:sp>
        <p:nvSpPr>
          <p:cNvPr id="5" name="object 5"/>
          <p:cNvSpPr/>
          <p:nvPr/>
        </p:nvSpPr>
        <p:spPr>
          <a:xfrm>
            <a:off x="1692428" y="1785989"/>
            <a:ext cx="4800137" cy="3670662"/>
          </a:xfrm>
          <a:prstGeom prst="rect">
            <a:avLst/>
          </a:prstGeom>
          <a:blipFill>
            <a:blip r:embed="rId4" cstate="print"/>
            <a:stretch>
              <a:fillRect/>
            </a:stretch>
          </a:blipFill>
        </p:spPr>
        <p:txBody>
          <a:bodyPr wrap="square" lIns="0" tIns="0" rIns="0" bIns="0" rtlCol="0"/>
          <a:lstStyle/>
          <a:p>
            <a:endParaRPr sz="1588"/>
          </a:p>
        </p:txBody>
      </p:sp>
      <p:sp>
        <p:nvSpPr>
          <p:cNvPr id="6" name="object 6"/>
          <p:cNvSpPr/>
          <p:nvPr/>
        </p:nvSpPr>
        <p:spPr>
          <a:xfrm>
            <a:off x="1692428" y="1785989"/>
            <a:ext cx="4800137" cy="3666637"/>
          </a:xfrm>
          <a:custGeom>
            <a:avLst/>
            <a:gdLst/>
            <a:ahLst/>
            <a:cxnLst/>
            <a:rect l="l" t="t" r="r" b="b"/>
            <a:pathLst>
              <a:path w="4710430" h="3752850">
                <a:moveTo>
                  <a:pt x="4709922" y="3752849"/>
                </a:moveTo>
                <a:lnTo>
                  <a:pt x="4709922" y="0"/>
                </a:lnTo>
                <a:lnTo>
                  <a:pt x="0" y="0"/>
                </a:lnTo>
                <a:lnTo>
                  <a:pt x="0" y="3752850"/>
                </a:lnTo>
                <a:lnTo>
                  <a:pt x="4572" y="3752850"/>
                </a:lnTo>
                <a:lnTo>
                  <a:pt x="4571" y="9144"/>
                </a:lnTo>
                <a:lnTo>
                  <a:pt x="9143" y="4572"/>
                </a:lnTo>
                <a:lnTo>
                  <a:pt x="9143" y="9144"/>
                </a:lnTo>
                <a:lnTo>
                  <a:pt x="4700778" y="9143"/>
                </a:lnTo>
                <a:lnTo>
                  <a:pt x="4700778" y="4571"/>
                </a:lnTo>
                <a:lnTo>
                  <a:pt x="4705350" y="9143"/>
                </a:lnTo>
                <a:lnTo>
                  <a:pt x="4705350" y="3752849"/>
                </a:lnTo>
                <a:lnTo>
                  <a:pt x="4709922" y="3752849"/>
                </a:lnTo>
                <a:close/>
              </a:path>
              <a:path w="4710430" h="3752850">
                <a:moveTo>
                  <a:pt x="9143" y="9144"/>
                </a:moveTo>
                <a:lnTo>
                  <a:pt x="9143" y="4572"/>
                </a:lnTo>
                <a:lnTo>
                  <a:pt x="4571" y="9144"/>
                </a:lnTo>
                <a:lnTo>
                  <a:pt x="9143" y="9144"/>
                </a:lnTo>
                <a:close/>
              </a:path>
              <a:path w="4710430" h="3752850">
                <a:moveTo>
                  <a:pt x="9144" y="3742944"/>
                </a:moveTo>
                <a:lnTo>
                  <a:pt x="9143" y="9144"/>
                </a:lnTo>
                <a:lnTo>
                  <a:pt x="4571" y="9144"/>
                </a:lnTo>
                <a:lnTo>
                  <a:pt x="4572" y="3742944"/>
                </a:lnTo>
                <a:lnTo>
                  <a:pt x="9144" y="3742944"/>
                </a:lnTo>
                <a:close/>
              </a:path>
              <a:path w="4710430" h="3752850">
                <a:moveTo>
                  <a:pt x="4705350" y="3742943"/>
                </a:moveTo>
                <a:lnTo>
                  <a:pt x="4572" y="3742944"/>
                </a:lnTo>
                <a:lnTo>
                  <a:pt x="9144" y="3748278"/>
                </a:lnTo>
                <a:lnTo>
                  <a:pt x="9144" y="3752850"/>
                </a:lnTo>
                <a:lnTo>
                  <a:pt x="4700778" y="3752849"/>
                </a:lnTo>
                <a:lnTo>
                  <a:pt x="4700778" y="3748278"/>
                </a:lnTo>
                <a:lnTo>
                  <a:pt x="4705350" y="3742943"/>
                </a:lnTo>
                <a:close/>
              </a:path>
              <a:path w="4710430" h="3752850">
                <a:moveTo>
                  <a:pt x="9144" y="3752850"/>
                </a:moveTo>
                <a:lnTo>
                  <a:pt x="9144" y="3748278"/>
                </a:lnTo>
                <a:lnTo>
                  <a:pt x="4572" y="3742944"/>
                </a:lnTo>
                <a:lnTo>
                  <a:pt x="4572" y="3752850"/>
                </a:lnTo>
                <a:lnTo>
                  <a:pt x="9144" y="3752850"/>
                </a:lnTo>
                <a:close/>
              </a:path>
              <a:path w="4710430" h="3752850">
                <a:moveTo>
                  <a:pt x="4705350" y="9143"/>
                </a:moveTo>
                <a:lnTo>
                  <a:pt x="4700778" y="4571"/>
                </a:lnTo>
                <a:lnTo>
                  <a:pt x="4700778" y="9143"/>
                </a:lnTo>
                <a:lnTo>
                  <a:pt x="4705350" y="9143"/>
                </a:lnTo>
                <a:close/>
              </a:path>
              <a:path w="4710430" h="3752850">
                <a:moveTo>
                  <a:pt x="4705350" y="3742943"/>
                </a:moveTo>
                <a:lnTo>
                  <a:pt x="4705350" y="9143"/>
                </a:lnTo>
                <a:lnTo>
                  <a:pt x="4700778" y="9143"/>
                </a:lnTo>
                <a:lnTo>
                  <a:pt x="4700778" y="3742943"/>
                </a:lnTo>
                <a:lnTo>
                  <a:pt x="4705350" y="3742943"/>
                </a:lnTo>
                <a:close/>
              </a:path>
              <a:path w="4710430" h="3752850">
                <a:moveTo>
                  <a:pt x="4705350" y="3752849"/>
                </a:moveTo>
                <a:lnTo>
                  <a:pt x="4705350" y="3742943"/>
                </a:lnTo>
                <a:lnTo>
                  <a:pt x="4700778" y="3748278"/>
                </a:lnTo>
                <a:lnTo>
                  <a:pt x="4700778" y="3752849"/>
                </a:lnTo>
                <a:lnTo>
                  <a:pt x="4705350" y="3752849"/>
                </a:lnTo>
                <a:close/>
              </a:path>
            </a:pathLst>
          </a:custGeom>
          <a:solidFill>
            <a:srgbClr val="000000"/>
          </a:solidFill>
        </p:spPr>
        <p:txBody>
          <a:bodyPr wrap="square" lIns="0" tIns="0" rIns="0" bIns="0" rtlCol="0"/>
          <a:lstStyle/>
          <a:p>
            <a:endParaRPr sz="1588"/>
          </a:p>
        </p:txBody>
      </p:sp>
      <p:sp>
        <p:nvSpPr>
          <p:cNvPr id="8" name="object 8"/>
          <p:cNvSpPr txBox="1">
            <a:spLocks noGrp="1"/>
          </p:cNvSpPr>
          <p:nvPr>
            <p:ph type="sldNum" sz="quarter" idx="4294967295"/>
          </p:nvPr>
        </p:nvSpPr>
        <p:spPr>
          <a:xfrm>
            <a:off x="8585307" y="6476396"/>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29</a:t>
            </a:fld>
            <a:endParaRPr sz="1200" spc="-9" dirty="0">
              <a:solidFill>
                <a:schemeClr val="tx1">
                  <a:tint val="75000"/>
                </a:schemeClr>
              </a:solidFill>
            </a:endParaRPr>
          </a:p>
        </p:txBody>
      </p:sp>
    </p:spTree>
    <p:extLst>
      <p:ext uri="{BB962C8B-B14F-4D97-AF65-F5344CB8AC3E}">
        <p14:creationId xmlns:p14="http://schemas.microsoft.com/office/powerpoint/2010/main" val="408876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Unified state plan update</a:t>
            </a: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344201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666353"/>
          </a:xfrm>
          <a:prstGeom prst="rect">
            <a:avLst/>
          </a:prstGeom>
        </p:spPr>
        <p:txBody>
          <a:bodyPr vert="horz" wrap="square" lIns="0" tIns="75709" rIns="0" bIns="0" rtlCol="0" anchor="t">
            <a:spAutoFit/>
          </a:bodyPr>
          <a:lstStyle/>
          <a:p>
            <a:pPr algn="ctr">
              <a:lnSpc>
                <a:spcPts val="4619"/>
              </a:lnSpc>
            </a:pPr>
            <a:r>
              <a:rPr sz="4000" spc="-22" dirty="0">
                <a:solidFill>
                  <a:schemeClr val="tx1"/>
                </a:solidFill>
                <a:cs typeface="Arial"/>
              </a:rPr>
              <a:t>Resources</a:t>
            </a:r>
          </a:p>
        </p:txBody>
      </p:sp>
      <p:sp>
        <p:nvSpPr>
          <p:cNvPr id="13" name="Text Placeholder 12"/>
          <p:cNvSpPr>
            <a:spLocks noGrp="1"/>
          </p:cNvSpPr>
          <p:nvPr>
            <p:ph type="body" idx="1"/>
          </p:nvPr>
        </p:nvSpPr>
        <p:spPr>
          <a:xfrm>
            <a:off x="518333" y="1276412"/>
            <a:ext cx="4040188" cy="639762"/>
          </a:xfrm>
        </p:spPr>
        <p:txBody>
          <a:bodyPr/>
          <a:lstStyle/>
          <a:p>
            <a:pPr algn="ctr"/>
            <a:r>
              <a:rPr lang="en-US" dirty="0"/>
              <a:t>Career </a:t>
            </a:r>
            <a:r>
              <a:rPr lang="en-US" dirty="0" smtClean="0"/>
              <a:t>Awareness</a:t>
            </a:r>
            <a:endParaRPr lang="en-US" dirty="0"/>
          </a:p>
        </p:txBody>
      </p:sp>
      <p:pic>
        <p:nvPicPr>
          <p:cNvPr id="17" name="Content Placeholder 16"/>
          <p:cNvPicPr>
            <a:picLocks noGrp="1" noChangeAspect="1"/>
          </p:cNvPicPr>
          <p:nvPr>
            <p:ph sz="half" idx="2"/>
          </p:nvPr>
        </p:nvPicPr>
        <p:blipFill>
          <a:blip r:embed="rId3"/>
          <a:stretch>
            <a:fillRect/>
          </a:stretch>
        </p:blipFill>
        <p:spPr>
          <a:xfrm>
            <a:off x="1252552" y="2074763"/>
            <a:ext cx="2554445" cy="3282500"/>
          </a:xfrm>
          <a:prstGeom prst="rect">
            <a:avLst/>
          </a:prstGeom>
        </p:spPr>
      </p:pic>
      <p:sp>
        <p:nvSpPr>
          <p:cNvPr id="15" name="Text Placeholder 14"/>
          <p:cNvSpPr>
            <a:spLocks noGrp="1"/>
          </p:cNvSpPr>
          <p:nvPr>
            <p:ph type="body" sz="quarter" idx="3"/>
          </p:nvPr>
        </p:nvSpPr>
        <p:spPr>
          <a:xfrm>
            <a:off x="4645025" y="1276412"/>
            <a:ext cx="4041775" cy="639762"/>
          </a:xfrm>
        </p:spPr>
        <p:txBody>
          <a:bodyPr/>
          <a:lstStyle/>
          <a:p>
            <a:pPr algn="ctr"/>
            <a:r>
              <a:rPr lang="en-US" dirty="0"/>
              <a:t>College </a:t>
            </a:r>
            <a:r>
              <a:rPr lang="en-US" dirty="0" smtClean="0"/>
              <a:t>Transition</a:t>
            </a:r>
            <a:endParaRPr lang="en-US" dirty="0"/>
          </a:p>
        </p:txBody>
      </p:sp>
      <p:pic>
        <p:nvPicPr>
          <p:cNvPr id="18" name="Content Placeholder 17"/>
          <p:cNvPicPr>
            <a:picLocks noGrp="1" noChangeAspect="1"/>
          </p:cNvPicPr>
          <p:nvPr>
            <p:ph sz="quarter" idx="4"/>
          </p:nvPr>
        </p:nvPicPr>
        <p:blipFill>
          <a:blip r:embed="rId4"/>
          <a:stretch>
            <a:fillRect/>
          </a:stretch>
        </p:blipFill>
        <p:spPr>
          <a:xfrm>
            <a:off x="4699782" y="2074763"/>
            <a:ext cx="3932261" cy="3282500"/>
          </a:xfrm>
          <a:prstGeom prst="rect">
            <a:avLst/>
          </a:prstGeom>
        </p:spPr>
      </p:pic>
      <p:sp>
        <p:nvSpPr>
          <p:cNvPr id="12" name="object 12"/>
          <p:cNvSpPr txBox="1">
            <a:spLocks noGrp="1"/>
          </p:cNvSpPr>
          <p:nvPr>
            <p:ph type="sldNum" sz="quarter" idx="12"/>
          </p:nvPr>
        </p:nvSpPr>
        <p:spPr>
          <a:prstGeom prst="rect">
            <a:avLst/>
          </a:prstGeom>
        </p:spPr>
        <p:txBody>
          <a:bodyPr vert="horz" wrap="square" lIns="0" tIns="0" rIns="0" bIns="0" rtlCol="0">
            <a:spAutoFit/>
          </a:bodyPr>
          <a:lstStyle/>
          <a:p>
            <a:pPr marL="22413"/>
            <a:fld id="{81D60167-4931-47E6-BA6A-407CBD079E47}" type="slidenum">
              <a:rPr spc="-9" dirty="0"/>
              <a:pPr marL="22413"/>
              <a:t>30</a:t>
            </a:fld>
            <a:endParaRPr spc="-9" dirty="0"/>
          </a:p>
        </p:txBody>
      </p:sp>
      <p:sp>
        <p:nvSpPr>
          <p:cNvPr id="5" name="object 5"/>
          <p:cNvSpPr txBox="1"/>
          <p:nvPr/>
        </p:nvSpPr>
        <p:spPr>
          <a:xfrm>
            <a:off x="966209" y="5519720"/>
            <a:ext cx="3125881" cy="543226"/>
          </a:xfrm>
          <a:prstGeom prst="rect">
            <a:avLst/>
          </a:prstGeom>
        </p:spPr>
        <p:txBody>
          <a:bodyPr vert="horz" wrap="square" lIns="0" tIns="0" rIns="0" bIns="0" rtlCol="0">
            <a:spAutoFit/>
          </a:bodyPr>
          <a:lstStyle/>
          <a:p>
            <a:pPr marL="11206" marR="4483"/>
            <a:r>
              <a:rPr sz="1765" u="heavy" spc="-31" dirty="0">
                <a:solidFill>
                  <a:srgbClr val="0000FF"/>
                </a:solidFill>
                <a:latin typeface="Calibri"/>
                <a:cs typeface="Calibri"/>
                <a:hlinkClick r:id="rId5"/>
              </a:rPr>
              <a:t>h</a:t>
            </a:r>
            <a:r>
              <a:rPr sz="1765" u="heavy" spc="-35" dirty="0">
                <a:solidFill>
                  <a:srgbClr val="0000FF"/>
                </a:solidFill>
                <a:latin typeface="Calibri"/>
                <a:cs typeface="Calibri"/>
                <a:hlinkClick r:id="rId5"/>
              </a:rPr>
              <a:t>t</a:t>
            </a:r>
            <a:r>
              <a:rPr sz="1765" u="heavy" spc="-9" dirty="0">
                <a:solidFill>
                  <a:srgbClr val="0000FF"/>
                </a:solidFill>
                <a:latin typeface="Calibri"/>
                <a:cs typeface="Calibri"/>
                <a:hlinkClick r:id="rId5"/>
              </a:rPr>
              <a:t>tp://ww</a:t>
            </a:r>
            <a:r>
              <a:rPr sz="1765" u="heavy" spc="-128" dirty="0">
                <a:solidFill>
                  <a:srgbClr val="0000FF"/>
                </a:solidFill>
                <a:latin typeface="Calibri"/>
                <a:cs typeface="Calibri"/>
                <a:hlinkClick r:id="rId5"/>
              </a:rPr>
              <a:t>w</a:t>
            </a:r>
            <a:r>
              <a:rPr sz="1765" u="heavy" spc="-4" dirty="0">
                <a:solidFill>
                  <a:srgbClr val="0000FF"/>
                </a:solidFill>
                <a:latin typeface="Calibri"/>
                <a:cs typeface="Calibri"/>
                <a:hlinkClick r:id="rId5"/>
              </a:rPr>
              <a:t>.</a:t>
            </a:r>
            <a:r>
              <a:rPr sz="1765" u="heavy" spc="-26" dirty="0">
                <a:solidFill>
                  <a:srgbClr val="0000FF"/>
                </a:solidFill>
                <a:latin typeface="Calibri"/>
                <a:cs typeface="Calibri"/>
                <a:hlinkClick r:id="rId5"/>
              </a:rPr>
              <a:t>c</a:t>
            </a:r>
            <a:r>
              <a:rPr sz="1765" u="heavy" spc="-9" dirty="0">
                <a:solidFill>
                  <a:srgbClr val="0000FF"/>
                </a:solidFill>
                <a:latin typeface="Calibri"/>
                <a:cs typeface="Calibri"/>
                <a:hlinkClick r:id="rId5"/>
              </a:rPr>
              <a:t>olle</a:t>
            </a:r>
            <a:r>
              <a:rPr sz="1765" u="heavy" spc="-22" dirty="0">
                <a:solidFill>
                  <a:srgbClr val="0000FF"/>
                </a:solidFill>
                <a:latin typeface="Calibri"/>
                <a:cs typeface="Calibri"/>
                <a:hlinkClick r:id="rId5"/>
              </a:rPr>
              <a:t>g</a:t>
            </a:r>
            <a:r>
              <a:rPr sz="1765" u="heavy" spc="-18" dirty="0">
                <a:solidFill>
                  <a:srgbClr val="0000FF"/>
                </a:solidFill>
                <a:latin typeface="Calibri"/>
                <a:cs typeface="Calibri"/>
                <a:hlinkClick r:id="rId5"/>
              </a:rPr>
              <a:t>e</a:t>
            </a:r>
            <a:r>
              <a:rPr sz="1765" u="heavy" spc="-9" dirty="0">
                <a:solidFill>
                  <a:srgbClr val="0000FF"/>
                </a:solidFill>
                <a:latin typeface="Calibri"/>
                <a:cs typeface="Calibri"/>
                <a:hlinkClick r:id="rId5"/>
              </a:rPr>
              <a:t>t</a:t>
            </a:r>
            <a:r>
              <a:rPr sz="1765" u="heavy" spc="-49" dirty="0">
                <a:solidFill>
                  <a:srgbClr val="0000FF"/>
                </a:solidFill>
                <a:latin typeface="Calibri"/>
                <a:cs typeface="Calibri"/>
                <a:hlinkClick r:id="rId5"/>
              </a:rPr>
              <a:t>r</a:t>
            </a:r>
            <a:r>
              <a:rPr sz="1765" u="heavy" spc="-9" dirty="0">
                <a:solidFill>
                  <a:srgbClr val="0000FF"/>
                </a:solidFill>
                <a:latin typeface="Calibri"/>
                <a:cs typeface="Calibri"/>
                <a:hlinkClick r:id="rId5"/>
              </a:rPr>
              <a:t>ansition.o</a:t>
            </a:r>
            <a:r>
              <a:rPr sz="1765" u="heavy" spc="-44" dirty="0">
                <a:solidFill>
                  <a:srgbClr val="0000FF"/>
                </a:solidFill>
                <a:latin typeface="Calibri"/>
                <a:cs typeface="Calibri"/>
                <a:hlinkClick r:id="rId5"/>
              </a:rPr>
              <a:t>r</a:t>
            </a:r>
            <a:r>
              <a:rPr sz="1765" u="heavy" spc="49" dirty="0">
                <a:solidFill>
                  <a:srgbClr val="0000FF"/>
                </a:solidFill>
                <a:latin typeface="Calibri"/>
                <a:cs typeface="Calibri"/>
                <a:hlinkClick r:id="rId5"/>
              </a:rPr>
              <a:t>g</a:t>
            </a:r>
            <a:r>
              <a:rPr sz="1765" u="heavy" spc="-9" dirty="0">
                <a:solidFill>
                  <a:srgbClr val="0000FF"/>
                </a:solidFill>
                <a:latin typeface="Calibri"/>
                <a:cs typeface="Calibri"/>
                <a:hlinkClick r:id="rId5"/>
              </a:rPr>
              <a:t>/</a:t>
            </a:r>
            <a:r>
              <a:rPr sz="1765" spc="-4" dirty="0">
                <a:solidFill>
                  <a:srgbClr val="0000FF"/>
                </a:solidFill>
                <a:latin typeface="Calibri"/>
                <a:cs typeface="Calibri"/>
              </a:rPr>
              <a:t> </a:t>
            </a:r>
            <a:r>
              <a:rPr sz="1765" u="heavy" spc="-9" dirty="0">
                <a:solidFill>
                  <a:srgbClr val="0000FF"/>
                </a:solidFill>
                <a:latin typeface="Calibri"/>
                <a:cs typeface="Calibri"/>
              </a:rPr>
              <a:t>publi</a:t>
            </a:r>
            <a:r>
              <a:rPr sz="1765" u="heavy" spc="-26" dirty="0">
                <a:solidFill>
                  <a:srgbClr val="0000FF"/>
                </a:solidFill>
                <a:latin typeface="Calibri"/>
                <a:cs typeface="Calibri"/>
              </a:rPr>
              <a:t>c</a:t>
            </a:r>
            <a:r>
              <a:rPr sz="1765" u="heavy" spc="-22" dirty="0">
                <a:solidFill>
                  <a:srgbClr val="0000FF"/>
                </a:solidFill>
                <a:latin typeface="Calibri"/>
                <a:cs typeface="Calibri"/>
              </a:rPr>
              <a:t>a</a:t>
            </a:r>
            <a:r>
              <a:rPr sz="1765" u="heavy" spc="-9" dirty="0">
                <a:solidFill>
                  <a:srgbClr val="0000FF"/>
                </a:solidFill>
                <a:latin typeface="Calibri"/>
                <a:cs typeface="Calibri"/>
              </a:rPr>
              <a:t>tions.i</a:t>
            </a:r>
            <a:r>
              <a:rPr sz="1765" u="heavy" spc="-26" dirty="0">
                <a:solidFill>
                  <a:srgbClr val="0000FF"/>
                </a:solidFill>
                <a:latin typeface="Calibri"/>
                <a:cs typeface="Calibri"/>
              </a:rPr>
              <a:t>c</a:t>
            </a:r>
            <a:r>
              <a:rPr sz="1765" u="heavy" spc="-4" dirty="0">
                <a:solidFill>
                  <a:srgbClr val="0000FF"/>
                </a:solidFill>
                <a:latin typeface="Calibri"/>
                <a:cs typeface="Calibri"/>
              </a:rPr>
              <a:t>a</a:t>
            </a:r>
            <a:r>
              <a:rPr sz="1765" u="heavy" spc="-9" dirty="0">
                <a:solidFill>
                  <a:srgbClr val="0000FF"/>
                </a:solidFill>
                <a:latin typeface="Calibri"/>
                <a:cs typeface="Calibri"/>
              </a:rPr>
              <a:t>curriculum.</a:t>
            </a:r>
            <a:r>
              <a:rPr sz="1765" u="heavy" spc="-35" dirty="0">
                <a:solidFill>
                  <a:srgbClr val="0000FF"/>
                </a:solidFill>
                <a:latin typeface="Calibri"/>
                <a:cs typeface="Calibri"/>
              </a:rPr>
              <a:t>h</a:t>
            </a:r>
            <a:r>
              <a:rPr sz="1765" u="heavy" spc="-9" dirty="0">
                <a:solidFill>
                  <a:srgbClr val="0000FF"/>
                </a:solidFill>
                <a:latin typeface="Calibri"/>
                <a:cs typeface="Calibri"/>
              </a:rPr>
              <a:t>tml</a:t>
            </a:r>
            <a:endParaRPr sz="1765" dirty="0">
              <a:latin typeface="Calibri"/>
              <a:cs typeface="Calibri"/>
            </a:endParaRPr>
          </a:p>
        </p:txBody>
      </p:sp>
      <p:sp>
        <p:nvSpPr>
          <p:cNvPr id="6" name="object 6"/>
          <p:cNvSpPr txBox="1"/>
          <p:nvPr/>
        </p:nvSpPr>
        <p:spPr>
          <a:xfrm>
            <a:off x="4812459" y="5492726"/>
            <a:ext cx="3706906" cy="543226"/>
          </a:xfrm>
          <a:prstGeom prst="rect">
            <a:avLst/>
          </a:prstGeom>
        </p:spPr>
        <p:txBody>
          <a:bodyPr vert="horz" wrap="square" lIns="0" tIns="0" rIns="0" bIns="0" rtlCol="0">
            <a:spAutoFit/>
          </a:bodyPr>
          <a:lstStyle/>
          <a:p>
            <a:pPr marL="11206" marR="4483"/>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a:t>
            </a:r>
            <a:r>
              <a:rPr sz="1765" u="heavy" spc="-40" dirty="0">
                <a:solidFill>
                  <a:srgbClr val="0000FF"/>
                </a:solidFill>
                <a:latin typeface="Calibri"/>
                <a:cs typeface="Calibri"/>
              </a:rPr>
              <a:t>/</a:t>
            </a:r>
            <a:r>
              <a:rPr sz="1765" u="heavy" spc="-26" dirty="0">
                <a:solidFill>
                  <a:srgbClr val="0000FF"/>
                </a:solidFill>
                <a:latin typeface="Calibri"/>
                <a:cs typeface="Calibri"/>
              </a:rPr>
              <a:t>c</a:t>
            </a:r>
            <a:r>
              <a:rPr sz="1765" u="heavy" spc="-13" dirty="0">
                <a:solidFill>
                  <a:srgbClr val="0000FF"/>
                </a:solidFill>
                <a:latin typeface="Calibri"/>
                <a:cs typeface="Calibri"/>
              </a:rPr>
              <a:t>ommunit</a:t>
            </a:r>
            <a:r>
              <a:rPr sz="1765" u="heavy" spc="-128" dirty="0">
                <a:solidFill>
                  <a:srgbClr val="0000FF"/>
                </a:solidFill>
                <a:latin typeface="Calibri"/>
                <a:cs typeface="Calibri"/>
              </a:rPr>
              <a:t>y</a:t>
            </a:r>
            <a:r>
              <a:rPr sz="1765" u="heavy" spc="-9" dirty="0">
                <a:solidFill>
                  <a:srgbClr val="0000FF"/>
                </a:solidFill>
                <a:latin typeface="Calibri"/>
                <a:cs typeface="Calibri"/>
              </a:rPr>
              <a:t>.lincs.ed</a:t>
            </a:r>
            <a:r>
              <a:rPr sz="1765" u="heavy" spc="18" dirty="0">
                <a:solidFill>
                  <a:srgbClr val="0000FF"/>
                </a:solidFill>
                <a:latin typeface="Calibri"/>
                <a:cs typeface="Calibri"/>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9" dirty="0">
                <a:solidFill>
                  <a:srgbClr val="0000FF"/>
                </a:solidFill>
                <a:latin typeface="Calibri"/>
                <a:cs typeface="Calibri"/>
              </a:rPr>
              <a:t>v</a:t>
            </a:r>
            <a:r>
              <a:rPr sz="1765" spc="9" dirty="0">
                <a:solidFill>
                  <a:srgbClr val="0000FF"/>
                </a:solidFill>
                <a:latin typeface="Calibri"/>
                <a:cs typeface="Calibri"/>
              </a:rPr>
              <a:t> </a:t>
            </a:r>
            <a:r>
              <a:rPr sz="1765" spc="-13" dirty="0">
                <a:latin typeface="Calibri"/>
                <a:cs typeface="Calibri"/>
              </a:rPr>
              <a:t>(G</a:t>
            </a:r>
            <a:r>
              <a:rPr sz="1765" spc="-35" dirty="0">
                <a:latin typeface="Calibri"/>
                <a:cs typeface="Calibri"/>
              </a:rPr>
              <a:t>r</a:t>
            </a:r>
            <a:r>
              <a:rPr sz="1765" spc="-13" dirty="0">
                <a:latin typeface="Calibri"/>
                <a:cs typeface="Calibri"/>
              </a:rPr>
              <a:t>o</a:t>
            </a:r>
            <a:r>
              <a:rPr sz="1765" spc="-18" dirty="0">
                <a:latin typeface="Calibri"/>
                <a:cs typeface="Calibri"/>
              </a:rPr>
              <a:t>u</a:t>
            </a:r>
            <a:r>
              <a:rPr sz="1765" spc="-26" dirty="0">
                <a:latin typeface="Calibri"/>
                <a:cs typeface="Calibri"/>
              </a:rPr>
              <a:t>p</a:t>
            </a:r>
            <a:r>
              <a:rPr sz="1765" spc="-13" dirty="0">
                <a:latin typeface="Calibri"/>
                <a:cs typeface="Calibri"/>
              </a:rPr>
              <a:t>s)</a:t>
            </a:r>
            <a:r>
              <a:rPr sz="1765" spc="-9" dirty="0">
                <a:latin typeface="Calibri"/>
                <a:cs typeface="Calibri"/>
              </a:rPr>
              <a:t> </a:t>
            </a:r>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s://lincs.ed</a:t>
            </a:r>
            <a:r>
              <a:rPr sz="1765" u="heavy" spc="9" dirty="0">
                <a:solidFill>
                  <a:srgbClr val="0000FF"/>
                </a:solidFill>
                <a:latin typeface="Calibri"/>
                <a:cs typeface="Calibri"/>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9" dirty="0">
                <a:solidFill>
                  <a:srgbClr val="0000FF"/>
                </a:solidFill>
                <a:latin typeface="Calibri"/>
                <a:cs typeface="Calibri"/>
              </a:rPr>
              <a:t>v</a:t>
            </a:r>
            <a:r>
              <a:rPr sz="1765" spc="9" dirty="0">
                <a:solidFill>
                  <a:srgbClr val="0000FF"/>
                </a:solidFill>
                <a:latin typeface="Calibri"/>
                <a:cs typeface="Calibri"/>
              </a:rPr>
              <a:t> </a:t>
            </a:r>
            <a:r>
              <a:rPr sz="1765" spc="-9" dirty="0">
                <a:latin typeface="Calibri"/>
                <a:cs typeface="Calibri"/>
              </a:rPr>
              <a:t>(</a:t>
            </a:r>
            <a:r>
              <a:rPr sz="1765" spc="-44" dirty="0">
                <a:latin typeface="Calibri"/>
                <a:cs typeface="Calibri"/>
              </a:rPr>
              <a:t>R</a:t>
            </a:r>
            <a:r>
              <a:rPr sz="1765" spc="-9" dirty="0">
                <a:latin typeface="Calibri"/>
                <a:cs typeface="Calibri"/>
              </a:rPr>
              <a:t>esou</a:t>
            </a:r>
            <a:r>
              <a:rPr sz="1765" spc="-40" dirty="0">
                <a:latin typeface="Calibri"/>
                <a:cs typeface="Calibri"/>
              </a:rPr>
              <a:t>r</a:t>
            </a:r>
            <a:r>
              <a:rPr sz="1765" spc="-9" dirty="0">
                <a:latin typeface="Calibri"/>
                <a:cs typeface="Calibri"/>
              </a:rPr>
              <a:t>ces)</a:t>
            </a:r>
            <a:endParaRPr sz="1765" dirty="0">
              <a:latin typeface="Calibri"/>
              <a:cs typeface="Calibri"/>
            </a:endParaRPr>
          </a:p>
        </p:txBody>
      </p:sp>
      <p:sp>
        <p:nvSpPr>
          <p:cNvPr id="8" name="object 8"/>
          <p:cNvSpPr/>
          <p:nvPr/>
        </p:nvSpPr>
        <p:spPr>
          <a:xfrm>
            <a:off x="1252552" y="2074763"/>
            <a:ext cx="2571750" cy="3286368"/>
          </a:xfrm>
          <a:custGeom>
            <a:avLst/>
            <a:gdLst/>
            <a:ahLst/>
            <a:cxnLst/>
            <a:rect l="l" t="t" r="r" b="b"/>
            <a:pathLst>
              <a:path w="2914650" h="3624579">
                <a:moveTo>
                  <a:pt x="2914649" y="3624072"/>
                </a:moveTo>
                <a:lnTo>
                  <a:pt x="2914649" y="0"/>
                </a:lnTo>
                <a:lnTo>
                  <a:pt x="0" y="0"/>
                </a:lnTo>
                <a:lnTo>
                  <a:pt x="0" y="3624072"/>
                </a:lnTo>
                <a:lnTo>
                  <a:pt x="4571" y="3624072"/>
                </a:lnTo>
                <a:lnTo>
                  <a:pt x="4571" y="9144"/>
                </a:lnTo>
                <a:lnTo>
                  <a:pt x="9143" y="4572"/>
                </a:lnTo>
                <a:lnTo>
                  <a:pt x="9143" y="9144"/>
                </a:lnTo>
                <a:lnTo>
                  <a:pt x="2904743" y="9144"/>
                </a:lnTo>
                <a:lnTo>
                  <a:pt x="2904743" y="4572"/>
                </a:lnTo>
                <a:lnTo>
                  <a:pt x="2910078" y="9144"/>
                </a:lnTo>
                <a:lnTo>
                  <a:pt x="2910078" y="3624072"/>
                </a:lnTo>
                <a:lnTo>
                  <a:pt x="2914649" y="3624072"/>
                </a:lnTo>
                <a:close/>
              </a:path>
              <a:path w="2914650" h="3624579">
                <a:moveTo>
                  <a:pt x="9143" y="9144"/>
                </a:moveTo>
                <a:lnTo>
                  <a:pt x="9143" y="4572"/>
                </a:lnTo>
                <a:lnTo>
                  <a:pt x="4571" y="9144"/>
                </a:lnTo>
                <a:lnTo>
                  <a:pt x="9143" y="9144"/>
                </a:lnTo>
                <a:close/>
              </a:path>
              <a:path w="2914650" h="3624579">
                <a:moveTo>
                  <a:pt x="9144" y="3614166"/>
                </a:moveTo>
                <a:lnTo>
                  <a:pt x="9143" y="9144"/>
                </a:lnTo>
                <a:lnTo>
                  <a:pt x="4571" y="9144"/>
                </a:lnTo>
                <a:lnTo>
                  <a:pt x="4572" y="3614166"/>
                </a:lnTo>
                <a:lnTo>
                  <a:pt x="9144" y="3614166"/>
                </a:lnTo>
                <a:close/>
              </a:path>
              <a:path w="2914650" h="3624579">
                <a:moveTo>
                  <a:pt x="2910078" y="3614166"/>
                </a:moveTo>
                <a:lnTo>
                  <a:pt x="4572" y="3614166"/>
                </a:lnTo>
                <a:lnTo>
                  <a:pt x="9144" y="3619500"/>
                </a:lnTo>
                <a:lnTo>
                  <a:pt x="9144" y="3624072"/>
                </a:lnTo>
                <a:lnTo>
                  <a:pt x="2904743" y="3624072"/>
                </a:lnTo>
                <a:lnTo>
                  <a:pt x="2904743" y="3619500"/>
                </a:lnTo>
                <a:lnTo>
                  <a:pt x="2910078" y="3614166"/>
                </a:lnTo>
                <a:close/>
              </a:path>
              <a:path w="2914650" h="3624579">
                <a:moveTo>
                  <a:pt x="9144" y="3624072"/>
                </a:moveTo>
                <a:lnTo>
                  <a:pt x="9144" y="3619500"/>
                </a:lnTo>
                <a:lnTo>
                  <a:pt x="4572" y="3614166"/>
                </a:lnTo>
                <a:lnTo>
                  <a:pt x="4571" y="3624072"/>
                </a:lnTo>
                <a:lnTo>
                  <a:pt x="9144" y="3624072"/>
                </a:lnTo>
                <a:close/>
              </a:path>
              <a:path w="2914650" h="3624579">
                <a:moveTo>
                  <a:pt x="2910078" y="9144"/>
                </a:moveTo>
                <a:lnTo>
                  <a:pt x="2904743" y="4572"/>
                </a:lnTo>
                <a:lnTo>
                  <a:pt x="2904743" y="9144"/>
                </a:lnTo>
                <a:lnTo>
                  <a:pt x="2910078" y="9144"/>
                </a:lnTo>
                <a:close/>
              </a:path>
              <a:path w="2914650" h="3624579">
                <a:moveTo>
                  <a:pt x="2910078" y="3614166"/>
                </a:moveTo>
                <a:lnTo>
                  <a:pt x="2910078" y="9144"/>
                </a:lnTo>
                <a:lnTo>
                  <a:pt x="2904743" y="9144"/>
                </a:lnTo>
                <a:lnTo>
                  <a:pt x="2904743" y="3614166"/>
                </a:lnTo>
                <a:lnTo>
                  <a:pt x="2910078" y="3614166"/>
                </a:lnTo>
                <a:close/>
              </a:path>
              <a:path w="2914650" h="3624579">
                <a:moveTo>
                  <a:pt x="2910078" y="3624072"/>
                </a:moveTo>
                <a:lnTo>
                  <a:pt x="2910078" y="3614166"/>
                </a:lnTo>
                <a:lnTo>
                  <a:pt x="2904743" y="3619500"/>
                </a:lnTo>
                <a:lnTo>
                  <a:pt x="2904743" y="3624072"/>
                </a:lnTo>
                <a:lnTo>
                  <a:pt x="2910078" y="3624072"/>
                </a:lnTo>
                <a:close/>
              </a:path>
            </a:pathLst>
          </a:custGeom>
          <a:solidFill>
            <a:srgbClr val="000000"/>
          </a:solidFill>
        </p:spPr>
        <p:txBody>
          <a:bodyPr wrap="square" lIns="0" tIns="0" rIns="0" bIns="0" rtlCol="0"/>
          <a:lstStyle/>
          <a:p>
            <a:endParaRPr sz="1588"/>
          </a:p>
        </p:txBody>
      </p:sp>
      <p:sp>
        <p:nvSpPr>
          <p:cNvPr id="10" name="object 10"/>
          <p:cNvSpPr/>
          <p:nvPr/>
        </p:nvSpPr>
        <p:spPr>
          <a:xfrm>
            <a:off x="4699782" y="2074763"/>
            <a:ext cx="3932261" cy="3282500"/>
          </a:xfrm>
          <a:custGeom>
            <a:avLst/>
            <a:gdLst/>
            <a:ahLst/>
            <a:cxnLst/>
            <a:rect l="l" t="t" r="r" b="b"/>
            <a:pathLst>
              <a:path w="4471034" h="3524250">
                <a:moveTo>
                  <a:pt x="4470654" y="3524250"/>
                </a:moveTo>
                <a:lnTo>
                  <a:pt x="4470654" y="0"/>
                </a:lnTo>
                <a:lnTo>
                  <a:pt x="0" y="0"/>
                </a:lnTo>
                <a:lnTo>
                  <a:pt x="0" y="3524250"/>
                </a:lnTo>
                <a:lnTo>
                  <a:pt x="4572" y="3524250"/>
                </a:lnTo>
                <a:lnTo>
                  <a:pt x="4572" y="9144"/>
                </a:lnTo>
                <a:lnTo>
                  <a:pt x="9144" y="4572"/>
                </a:lnTo>
                <a:lnTo>
                  <a:pt x="9144" y="9144"/>
                </a:lnTo>
                <a:lnTo>
                  <a:pt x="4460748" y="9144"/>
                </a:lnTo>
                <a:lnTo>
                  <a:pt x="4460748" y="4572"/>
                </a:lnTo>
                <a:lnTo>
                  <a:pt x="4465320" y="9144"/>
                </a:lnTo>
                <a:lnTo>
                  <a:pt x="4465320" y="3524250"/>
                </a:lnTo>
                <a:lnTo>
                  <a:pt x="4470654" y="3524250"/>
                </a:lnTo>
                <a:close/>
              </a:path>
              <a:path w="4471034" h="3524250">
                <a:moveTo>
                  <a:pt x="9144" y="9144"/>
                </a:moveTo>
                <a:lnTo>
                  <a:pt x="9144" y="4572"/>
                </a:lnTo>
                <a:lnTo>
                  <a:pt x="4572" y="9144"/>
                </a:lnTo>
                <a:lnTo>
                  <a:pt x="9144" y="9144"/>
                </a:lnTo>
                <a:close/>
              </a:path>
              <a:path w="4471034" h="3524250">
                <a:moveTo>
                  <a:pt x="9144" y="3514344"/>
                </a:moveTo>
                <a:lnTo>
                  <a:pt x="9144" y="9144"/>
                </a:lnTo>
                <a:lnTo>
                  <a:pt x="4572" y="9144"/>
                </a:lnTo>
                <a:lnTo>
                  <a:pt x="4572" y="3514344"/>
                </a:lnTo>
                <a:lnTo>
                  <a:pt x="9144" y="3514344"/>
                </a:lnTo>
                <a:close/>
              </a:path>
              <a:path w="4471034" h="3524250">
                <a:moveTo>
                  <a:pt x="4465320" y="3514344"/>
                </a:moveTo>
                <a:lnTo>
                  <a:pt x="4572" y="3514344"/>
                </a:lnTo>
                <a:lnTo>
                  <a:pt x="9144" y="3519678"/>
                </a:lnTo>
                <a:lnTo>
                  <a:pt x="9144" y="3524250"/>
                </a:lnTo>
                <a:lnTo>
                  <a:pt x="4460748" y="3524250"/>
                </a:lnTo>
                <a:lnTo>
                  <a:pt x="4460748" y="3519678"/>
                </a:lnTo>
                <a:lnTo>
                  <a:pt x="4465320" y="3514344"/>
                </a:lnTo>
                <a:close/>
              </a:path>
              <a:path w="4471034" h="3524250">
                <a:moveTo>
                  <a:pt x="9144" y="3524250"/>
                </a:moveTo>
                <a:lnTo>
                  <a:pt x="9144" y="3519678"/>
                </a:lnTo>
                <a:lnTo>
                  <a:pt x="4572" y="3514344"/>
                </a:lnTo>
                <a:lnTo>
                  <a:pt x="4572" y="3524250"/>
                </a:lnTo>
                <a:lnTo>
                  <a:pt x="9144" y="3524250"/>
                </a:lnTo>
                <a:close/>
              </a:path>
              <a:path w="4471034" h="3524250">
                <a:moveTo>
                  <a:pt x="4465320" y="9144"/>
                </a:moveTo>
                <a:lnTo>
                  <a:pt x="4460748" y="4572"/>
                </a:lnTo>
                <a:lnTo>
                  <a:pt x="4460748" y="9144"/>
                </a:lnTo>
                <a:lnTo>
                  <a:pt x="4465320" y="9144"/>
                </a:lnTo>
                <a:close/>
              </a:path>
              <a:path w="4471034" h="3524250">
                <a:moveTo>
                  <a:pt x="4465320" y="3514344"/>
                </a:moveTo>
                <a:lnTo>
                  <a:pt x="4465320" y="9144"/>
                </a:lnTo>
                <a:lnTo>
                  <a:pt x="4460748" y="9144"/>
                </a:lnTo>
                <a:lnTo>
                  <a:pt x="4460748" y="3514344"/>
                </a:lnTo>
                <a:lnTo>
                  <a:pt x="4465320" y="3514344"/>
                </a:lnTo>
                <a:close/>
              </a:path>
              <a:path w="4471034" h="3524250">
                <a:moveTo>
                  <a:pt x="4465320" y="3524250"/>
                </a:moveTo>
                <a:lnTo>
                  <a:pt x="4465320" y="3514344"/>
                </a:lnTo>
                <a:lnTo>
                  <a:pt x="4460748" y="3519678"/>
                </a:lnTo>
                <a:lnTo>
                  <a:pt x="4460748" y="3524250"/>
                </a:lnTo>
                <a:lnTo>
                  <a:pt x="4465320" y="3524250"/>
                </a:lnTo>
                <a:close/>
              </a:path>
            </a:pathLst>
          </a:custGeom>
          <a:solidFill>
            <a:srgbClr val="000000"/>
          </a:solidFill>
        </p:spPr>
        <p:txBody>
          <a:bodyPr wrap="square" lIns="0" tIns="0" rIns="0" bIns="0" rtlCol="0"/>
          <a:lstStyle/>
          <a:p>
            <a:endParaRPr sz="1588"/>
          </a:p>
        </p:txBody>
      </p:sp>
    </p:spTree>
    <p:extLst>
      <p:ext uri="{BB962C8B-B14F-4D97-AF65-F5344CB8AC3E}">
        <p14:creationId xmlns:p14="http://schemas.microsoft.com/office/powerpoint/2010/main" val="182539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84366" y="317896"/>
            <a:ext cx="5434148" cy="1107996"/>
          </a:xfrm>
          <a:prstGeom prst="rect">
            <a:avLst/>
          </a:prstGeom>
        </p:spPr>
        <p:txBody>
          <a:bodyPr vert="horz" wrap="square" lIns="0" tIns="0" rIns="0" bIns="0" rtlCol="0">
            <a:spAutoFit/>
          </a:bodyPr>
          <a:lstStyle/>
          <a:p>
            <a:pPr marL="11206" algn="ctr"/>
            <a:r>
              <a:rPr sz="3600" dirty="0">
                <a:latin typeface="+mj-lt"/>
                <a:cs typeface="Arial"/>
              </a:rPr>
              <a:t>Integrated</a:t>
            </a:r>
            <a:r>
              <a:rPr sz="3600" spc="-18" dirty="0">
                <a:latin typeface="+mj-lt"/>
                <a:cs typeface="Arial"/>
              </a:rPr>
              <a:t> </a:t>
            </a:r>
            <a:r>
              <a:rPr sz="3600" dirty="0">
                <a:latin typeface="+mj-lt"/>
                <a:cs typeface="Arial"/>
              </a:rPr>
              <a:t>Education</a:t>
            </a:r>
            <a:r>
              <a:rPr sz="3600" spc="-18" dirty="0">
                <a:latin typeface="+mj-lt"/>
                <a:cs typeface="Arial"/>
              </a:rPr>
              <a:t> </a:t>
            </a:r>
            <a:r>
              <a:rPr sz="3600" dirty="0">
                <a:latin typeface="+mj-lt"/>
                <a:cs typeface="Arial"/>
              </a:rPr>
              <a:t>and</a:t>
            </a:r>
            <a:r>
              <a:rPr sz="3600" spc="-71" dirty="0">
                <a:latin typeface="+mj-lt"/>
                <a:cs typeface="Arial"/>
              </a:rPr>
              <a:t> </a:t>
            </a:r>
            <a:r>
              <a:rPr sz="3600" spc="-115" dirty="0">
                <a:latin typeface="+mj-lt"/>
                <a:cs typeface="Arial"/>
              </a:rPr>
              <a:t>T</a:t>
            </a:r>
            <a:r>
              <a:rPr sz="3600" dirty="0">
                <a:latin typeface="+mj-lt"/>
                <a:cs typeface="Arial"/>
              </a:rPr>
              <a:t>raining</a:t>
            </a:r>
            <a:r>
              <a:rPr sz="3600" spc="-18" dirty="0">
                <a:latin typeface="+mj-lt"/>
                <a:cs typeface="Arial"/>
              </a:rPr>
              <a:t> </a:t>
            </a:r>
            <a:r>
              <a:rPr sz="3600" dirty="0">
                <a:latin typeface="+mj-lt"/>
                <a:cs typeface="Arial"/>
              </a:rPr>
              <a:t>(IET)</a:t>
            </a:r>
          </a:p>
        </p:txBody>
      </p:sp>
      <p:sp>
        <p:nvSpPr>
          <p:cNvPr id="7" name="object 7"/>
          <p:cNvSpPr txBox="1">
            <a:spLocks noGrp="1"/>
          </p:cNvSpPr>
          <p:nvPr>
            <p:ph type="sldNum" sz="quarter" idx="4294967295"/>
          </p:nvPr>
        </p:nvSpPr>
        <p:spPr>
          <a:xfrm>
            <a:off x="8541763" y="6458979"/>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31</a:t>
            </a:fld>
            <a:endParaRPr sz="1200" spc="-9" dirty="0">
              <a:solidFill>
                <a:schemeClr val="tx1">
                  <a:tint val="75000"/>
                </a:schemeClr>
              </a:solidFill>
            </a:endParaRPr>
          </a:p>
        </p:txBody>
      </p:sp>
      <p:sp>
        <p:nvSpPr>
          <p:cNvPr id="5" name="object 5"/>
          <p:cNvSpPr txBox="1">
            <a:spLocks noGrp="1"/>
          </p:cNvSpPr>
          <p:nvPr>
            <p:ph type="body" idx="1"/>
          </p:nvPr>
        </p:nvSpPr>
        <p:spPr>
          <a:xfrm>
            <a:off x="1089339" y="2152171"/>
            <a:ext cx="6765792" cy="2498100"/>
          </a:xfrm>
          <a:prstGeom prst="rect">
            <a:avLst/>
          </a:prstGeom>
        </p:spPr>
        <p:txBody>
          <a:bodyPr vert="horz" wrap="square" lIns="0" tIns="214610" rIns="0" bIns="0" rtlCol="0">
            <a:spAutoFit/>
          </a:bodyPr>
          <a:lstStyle/>
          <a:p>
            <a:pPr marL="0" marR="4483" indent="0">
              <a:buNone/>
            </a:pPr>
            <a:r>
              <a:rPr sz="2471" dirty="0"/>
              <a:t>A</a:t>
            </a:r>
            <a:r>
              <a:rPr sz="2471" spc="-146" dirty="0"/>
              <a:t> </a:t>
            </a:r>
            <a:r>
              <a:rPr sz="2471" dirty="0"/>
              <a:t>service</a:t>
            </a:r>
            <a:r>
              <a:rPr sz="2471" spc="-4" dirty="0"/>
              <a:t> </a:t>
            </a:r>
            <a:r>
              <a:rPr sz="2471" dirty="0"/>
              <a:t>approach</a:t>
            </a:r>
            <a:r>
              <a:rPr sz="2471" spc="13" dirty="0"/>
              <a:t> </a:t>
            </a:r>
            <a:r>
              <a:rPr sz="2471" dirty="0"/>
              <a:t>that</a:t>
            </a:r>
            <a:r>
              <a:rPr sz="2471" spc="-4" dirty="0"/>
              <a:t> </a:t>
            </a:r>
            <a:r>
              <a:rPr sz="2471" dirty="0"/>
              <a:t>provides</a:t>
            </a:r>
            <a:r>
              <a:rPr sz="2471" spc="-4" dirty="0"/>
              <a:t> </a:t>
            </a:r>
            <a:r>
              <a:rPr sz="2471" dirty="0"/>
              <a:t>adult</a:t>
            </a:r>
            <a:r>
              <a:rPr sz="2471" spc="-4" dirty="0"/>
              <a:t> </a:t>
            </a:r>
            <a:r>
              <a:rPr sz="2471" dirty="0"/>
              <a:t>education and</a:t>
            </a:r>
            <a:r>
              <a:rPr sz="2471" spc="-4" dirty="0"/>
              <a:t> </a:t>
            </a:r>
            <a:r>
              <a:rPr sz="2471" dirty="0"/>
              <a:t>literacy</a:t>
            </a:r>
            <a:r>
              <a:rPr sz="2471" spc="-4" dirty="0"/>
              <a:t> </a:t>
            </a:r>
            <a:r>
              <a:rPr sz="2471" dirty="0"/>
              <a:t>activities</a:t>
            </a:r>
            <a:r>
              <a:rPr sz="2471" spc="-4" dirty="0"/>
              <a:t> </a:t>
            </a:r>
            <a:r>
              <a:rPr sz="2471" dirty="0"/>
              <a:t>concurrently</a:t>
            </a:r>
            <a:r>
              <a:rPr sz="2471" spc="-4" dirty="0"/>
              <a:t> </a:t>
            </a:r>
            <a:r>
              <a:rPr sz="2471" dirty="0"/>
              <a:t>and</a:t>
            </a:r>
            <a:r>
              <a:rPr sz="2471" spc="-4" dirty="0"/>
              <a:t> </a:t>
            </a:r>
            <a:r>
              <a:rPr sz="2471" dirty="0"/>
              <a:t>contextually with workforce preparation</a:t>
            </a:r>
            <a:r>
              <a:rPr sz="2471" spc="13" dirty="0"/>
              <a:t> </a:t>
            </a:r>
            <a:r>
              <a:rPr sz="2471" dirty="0"/>
              <a:t>activities</a:t>
            </a:r>
            <a:r>
              <a:rPr sz="2471" spc="-22" dirty="0"/>
              <a:t> </a:t>
            </a:r>
            <a:r>
              <a:rPr sz="2471" dirty="0"/>
              <a:t>and workforce training for a specific occupation or occupational cluster for the purpose of educational and career advancement.</a:t>
            </a:r>
          </a:p>
        </p:txBody>
      </p:sp>
    </p:spTree>
    <p:extLst>
      <p:ext uri="{BB962C8B-B14F-4D97-AF65-F5344CB8AC3E}">
        <p14:creationId xmlns:p14="http://schemas.microsoft.com/office/powerpoint/2010/main" val="408268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27521" y="215593"/>
            <a:ext cx="4437529" cy="828084"/>
          </a:xfrm>
          <a:prstGeom prst="rect">
            <a:avLst/>
          </a:prstGeom>
        </p:spPr>
        <p:txBody>
          <a:bodyPr vert="horz" wrap="square" lIns="0" tIns="271435" rIns="0" bIns="0" rtlCol="0" anchor="t">
            <a:spAutoFit/>
          </a:bodyPr>
          <a:lstStyle/>
          <a:p>
            <a:r>
              <a:rPr dirty="0">
                <a:cs typeface="Arial"/>
              </a:rPr>
              <a:t>Preamble</a:t>
            </a:r>
            <a:r>
              <a:rPr spc="-18" dirty="0">
                <a:cs typeface="Arial"/>
              </a:rPr>
              <a:t> </a:t>
            </a:r>
            <a:r>
              <a:rPr dirty="0">
                <a:cs typeface="Arial"/>
              </a:rPr>
              <a:t>Discussion</a:t>
            </a:r>
          </a:p>
        </p:txBody>
      </p:sp>
      <p:sp>
        <p:nvSpPr>
          <p:cNvPr id="7" name="object 7"/>
          <p:cNvSpPr txBox="1">
            <a:spLocks noGrp="1"/>
          </p:cNvSpPr>
          <p:nvPr>
            <p:ph type="sldNum" sz="quarter" idx="4294967295"/>
          </p:nvPr>
        </p:nvSpPr>
        <p:spPr>
          <a:xfrm>
            <a:off x="8550472" y="6476397"/>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32</a:t>
            </a:fld>
            <a:endParaRPr sz="1200" spc="-9" dirty="0">
              <a:solidFill>
                <a:schemeClr val="tx1">
                  <a:tint val="75000"/>
                </a:schemeClr>
              </a:solidFill>
            </a:endParaRPr>
          </a:p>
        </p:txBody>
      </p:sp>
      <p:sp>
        <p:nvSpPr>
          <p:cNvPr id="5" name="object 5"/>
          <p:cNvSpPr txBox="1"/>
          <p:nvPr/>
        </p:nvSpPr>
        <p:spPr>
          <a:xfrm>
            <a:off x="1010770" y="1870590"/>
            <a:ext cx="7024968" cy="3422091"/>
          </a:xfrm>
          <a:prstGeom prst="rect">
            <a:avLst/>
          </a:prstGeom>
        </p:spPr>
        <p:txBody>
          <a:bodyPr vert="horz" wrap="square" lIns="0" tIns="0" rIns="0" bIns="0" rtlCol="0">
            <a:spAutoFit/>
          </a:bodyPr>
          <a:lstStyle/>
          <a:p>
            <a:pPr marL="11206" marR="4483"/>
            <a:r>
              <a:rPr sz="2471" dirty="0">
                <a:cs typeface="Arial"/>
              </a:rPr>
              <a:t>In</a:t>
            </a:r>
            <a:r>
              <a:rPr sz="2471" spc="-4" dirty="0">
                <a:cs typeface="Arial"/>
              </a:rPr>
              <a:t> </a:t>
            </a:r>
            <a:r>
              <a:rPr sz="2471" dirty="0">
                <a:cs typeface="Arial"/>
              </a:rPr>
              <a:t>the</a:t>
            </a:r>
            <a:r>
              <a:rPr sz="2471" spc="-4" dirty="0">
                <a:cs typeface="Arial"/>
              </a:rPr>
              <a:t> </a:t>
            </a:r>
            <a:r>
              <a:rPr sz="2471" dirty="0">
                <a:cs typeface="Arial"/>
              </a:rPr>
              <a:t>Preamble,</a:t>
            </a:r>
            <a:r>
              <a:rPr sz="2471" spc="-4" dirty="0">
                <a:cs typeface="Arial"/>
              </a:rPr>
              <a:t> </a:t>
            </a:r>
            <a:r>
              <a:rPr lang="en-US" sz="2471" dirty="0" smtClean="0">
                <a:cs typeface="Arial"/>
              </a:rPr>
              <a:t>USDOE</a:t>
            </a:r>
            <a:r>
              <a:rPr sz="2471" spc="-4" dirty="0" smtClean="0">
                <a:cs typeface="Arial"/>
              </a:rPr>
              <a:t> </a:t>
            </a:r>
            <a:r>
              <a:rPr sz="2471" dirty="0">
                <a:cs typeface="Arial"/>
              </a:rPr>
              <a:t>noted:</a:t>
            </a:r>
            <a:r>
              <a:rPr sz="2471" spc="-4" dirty="0">
                <a:cs typeface="Arial"/>
              </a:rPr>
              <a:t> </a:t>
            </a:r>
            <a:r>
              <a:rPr sz="2471" i="1" dirty="0">
                <a:cs typeface="Arial"/>
              </a:rPr>
              <a:t>“.</a:t>
            </a:r>
            <a:r>
              <a:rPr sz="2471" i="1" spc="-4" dirty="0">
                <a:cs typeface="Arial"/>
              </a:rPr>
              <a:t> </a:t>
            </a:r>
            <a:r>
              <a:rPr sz="2471" i="1" dirty="0">
                <a:cs typeface="Arial"/>
              </a:rPr>
              <a:t>.</a:t>
            </a:r>
            <a:r>
              <a:rPr sz="2471" i="1" spc="-4" dirty="0">
                <a:cs typeface="Arial"/>
              </a:rPr>
              <a:t> </a:t>
            </a:r>
            <a:r>
              <a:rPr sz="2471" i="1" dirty="0">
                <a:cs typeface="Arial"/>
              </a:rPr>
              <a:t>.</a:t>
            </a:r>
            <a:r>
              <a:rPr sz="2471" i="1" spc="-4" dirty="0">
                <a:cs typeface="Arial"/>
              </a:rPr>
              <a:t> </a:t>
            </a:r>
            <a:r>
              <a:rPr sz="2471" i="1" dirty="0">
                <a:cs typeface="Arial"/>
              </a:rPr>
              <a:t>proposed</a:t>
            </a:r>
            <a:r>
              <a:rPr sz="2471" i="1" spc="-4" dirty="0">
                <a:cs typeface="Arial"/>
              </a:rPr>
              <a:t> </a:t>
            </a:r>
            <a:r>
              <a:rPr sz="2471" i="1" dirty="0">
                <a:cs typeface="Arial"/>
              </a:rPr>
              <a:t>§463.35 merely</a:t>
            </a:r>
            <a:r>
              <a:rPr sz="2471" i="1" spc="-4" dirty="0">
                <a:cs typeface="Arial"/>
              </a:rPr>
              <a:t> </a:t>
            </a:r>
            <a:r>
              <a:rPr sz="2471" i="1" dirty="0">
                <a:cs typeface="Arial"/>
              </a:rPr>
              <a:t>restated</a:t>
            </a:r>
            <a:r>
              <a:rPr sz="2471" i="1" spc="-141" dirty="0">
                <a:cs typeface="Arial"/>
              </a:rPr>
              <a:t> </a:t>
            </a:r>
            <a:r>
              <a:rPr sz="2471" i="1" dirty="0">
                <a:cs typeface="Arial"/>
              </a:rPr>
              <a:t>AEFL</a:t>
            </a:r>
            <a:r>
              <a:rPr sz="2471" i="1" spc="-190" dirty="0">
                <a:cs typeface="Arial"/>
              </a:rPr>
              <a:t>A</a:t>
            </a:r>
            <a:r>
              <a:rPr sz="2471" i="1" spc="-44" dirty="0">
                <a:cs typeface="Arial"/>
              </a:rPr>
              <a:t>’</a:t>
            </a:r>
            <a:r>
              <a:rPr sz="2471" i="1" dirty="0">
                <a:cs typeface="Arial"/>
              </a:rPr>
              <a:t>s definition</a:t>
            </a:r>
            <a:r>
              <a:rPr sz="2471" i="1" spc="-4" dirty="0">
                <a:cs typeface="Arial"/>
              </a:rPr>
              <a:t> </a:t>
            </a:r>
            <a:r>
              <a:rPr sz="2471" i="1" dirty="0">
                <a:cs typeface="Arial"/>
              </a:rPr>
              <a:t>of</a:t>
            </a:r>
            <a:r>
              <a:rPr sz="2471" i="1" spc="-4" dirty="0">
                <a:cs typeface="Arial"/>
              </a:rPr>
              <a:t> </a:t>
            </a:r>
            <a:r>
              <a:rPr sz="2471" i="1" dirty="0">
                <a:cs typeface="Arial"/>
              </a:rPr>
              <a:t>integrated education and training, which does not require all eligible providers to provide integrated education and training. Section 203(2) of the</a:t>
            </a:r>
            <a:r>
              <a:rPr sz="2471" i="1" spc="-141" dirty="0">
                <a:cs typeface="Arial"/>
              </a:rPr>
              <a:t> </a:t>
            </a:r>
            <a:r>
              <a:rPr sz="2471" i="1" dirty="0">
                <a:cs typeface="Arial"/>
              </a:rPr>
              <a:t>Act</a:t>
            </a:r>
            <a:r>
              <a:rPr sz="2471" i="1" spc="-13" dirty="0">
                <a:cs typeface="Arial"/>
              </a:rPr>
              <a:t> </a:t>
            </a:r>
            <a:r>
              <a:rPr sz="2471" i="1" dirty="0">
                <a:cs typeface="Arial"/>
              </a:rPr>
              <a:t>lists the programs,</a:t>
            </a:r>
            <a:r>
              <a:rPr sz="2471" i="1" spc="-9" dirty="0">
                <a:cs typeface="Arial"/>
              </a:rPr>
              <a:t> </a:t>
            </a:r>
            <a:r>
              <a:rPr sz="2471" i="1" dirty="0">
                <a:cs typeface="Arial"/>
              </a:rPr>
              <a:t>activities,</a:t>
            </a:r>
            <a:r>
              <a:rPr sz="2471" i="1" spc="-9" dirty="0">
                <a:cs typeface="Arial"/>
              </a:rPr>
              <a:t> </a:t>
            </a:r>
            <a:r>
              <a:rPr sz="2471" i="1" dirty="0">
                <a:cs typeface="Arial"/>
              </a:rPr>
              <a:t>and</a:t>
            </a:r>
            <a:r>
              <a:rPr sz="2471" i="1" spc="4" dirty="0">
                <a:cs typeface="Arial"/>
              </a:rPr>
              <a:t> </a:t>
            </a:r>
            <a:r>
              <a:rPr sz="2471" i="1" dirty="0">
                <a:cs typeface="Arial"/>
              </a:rPr>
              <a:t>services</a:t>
            </a:r>
            <a:r>
              <a:rPr sz="2471" i="1" spc="-9" dirty="0">
                <a:cs typeface="Arial"/>
              </a:rPr>
              <a:t> </a:t>
            </a:r>
            <a:r>
              <a:rPr sz="2471" i="1" dirty="0">
                <a:cs typeface="Arial"/>
              </a:rPr>
              <a:t>that</a:t>
            </a:r>
            <a:r>
              <a:rPr sz="2471" i="1" spc="-9" dirty="0">
                <a:cs typeface="Arial"/>
              </a:rPr>
              <a:t> </a:t>
            </a:r>
            <a:r>
              <a:rPr sz="2471" i="1" dirty="0">
                <a:cs typeface="Arial"/>
              </a:rPr>
              <a:t>are allowable adult education and literacy activities.</a:t>
            </a:r>
          </a:p>
          <a:p>
            <a:pPr marL="11206" marR="821435"/>
            <a:r>
              <a:rPr sz="2471" i="1" dirty="0">
                <a:cs typeface="Arial"/>
              </a:rPr>
              <a:t>Integrated education and training is</a:t>
            </a:r>
            <a:r>
              <a:rPr sz="2471" i="1" spc="-9" dirty="0">
                <a:cs typeface="Arial"/>
              </a:rPr>
              <a:t> </a:t>
            </a:r>
            <a:r>
              <a:rPr sz="2471" i="1" dirty="0">
                <a:cs typeface="Arial"/>
              </a:rPr>
              <a:t>only one activity</a:t>
            </a:r>
            <a:r>
              <a:rPr sz="2471" i="1" spc="-22" dirty="0">
                <a:cs typeface="Arial"/>
              </a:rPr>
              <a:t> </a:t>
            </a:r>
            <a:r>
              <a:rPr sz="2471" i="1" dirty="0">
                <a:cs typeface="Arial"/>
              </a:rPr>
              <a:t>of</a:t>
            </a:r>
            <a:r>
              <a:rPr sz="2471" i="1" spc="-4" dirty="0">
                <a:cs typeface="Arial"/>
              </a:rPr>
              <a:t> </a:t>
            </a:r>
            <a:r>
              <a:rPr sz="2471" i="1" dirty="0">
                <a:cs typeface="Arial"/>
              </a:rPr>
              <a:t>several listed.”</a:t>
            </a:r>
          </a:p>
        </p:txBody>
      </p:sp>
    </p:spTree>
    <p:extLst>
      <p:ext uri="{BB962C8B-B14F-4D97-AF65-F5344CB8AC3E}">
        <p14:creationId xmlns:p14="http://schemas.microsoft.com/office/powerpoint/2010/main" val="239798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6893" y="241718"/>
            <a:ext cx="4437529" cy="808927"/>
          </a:xfrm>
          <a:prstGeom prst="rect">
            <a:avLst/>
          </a:prstGeom>
        </p:spPr>
        <p:txBody>
          <a:bodyPr vert="horz" wrap="square" lIns="0" tIns="216904" rIns="0" bIns="0" rtlCol="0" anchor="t">
            <a:spAutoFit/>
          </a:bodyPr>
          <a:lstStyle/>
          <a:p>
            <a:pPr>
              <a:lnSpc>
                <a:spcPts val="4619"/>
              </a:lnSpc>
            </a:pPr>
            <a:r>
              <a:rPr spc="-22" dirty="0">
                <a:cs typeface="Arial"/>
              </a:rPr>
              <a:t>Preamble</a:t>
            </a:r>
            <a:r>
              <a:rPr spc="4" dirty="0">
                <a:cs typeface="Arial"/>
              </a:rPr>
              <a:t> </a:t>
            </a:r>
            <a:r>
              <a:rPr spc="-22" dirty="0">
                <a:cs typeface="Arial"/>
              </a:rPr>
              <a:t>Discussion</a:t>
            </a:r>
          </a:p>
        </p:txBody>
      </p:sp>
      <p:sp>
        <p:nvSpPr>
          <p:cNvPr id="5" name="object 5"/>
          <p:cNvSpPr txBox="1">
            <a:spLocks noGrp="1"/>
          </p:cNvSpPr>
          <p:nvPr>
            <p:ph type="sldNum" sz="quarter" idx="4294967295"/>
          </p:nvPr>
        </p:nvSpPr>
        <p:spPr>
          <a:xfrm>
            <a:off x="8559181" y="6511231"/>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33</a:t>
            </a:fld>
            <a:endParaRPr sz="1200" spc="-9" dirty="0">
              <a:solidFill>
                <a:schemeClr val="tx1">
                  <a:tint val="75000"/>
                </a:schemeClr>
              </a:solidFill>
            </a:endParaRPr>
          </a:p>
        </p:txBody>
      </p:sp>
      <p:sp>
        <p:nvSpPr>
          <p:cNvPr id="3" name="object 3"/>
          <p:cNvSpPr txBox="1"/>
          <p:nvPr/>
        </p:nvSpPr>
        <p:spPr>
          <a:xfrm>
            <a:off x="1010770" y="1869708"/>
            <a:ext cx="6975662" cy="3718967"/>
          </a:xfrm>
          <a:prstGeom prst="rect">
            <a:avLst/>
          </a:prstGeom>
        </p:spPr>
        <p:txBody>
          <a:bodyPr vert="horz" wrap="square" lIns="0" tIns="0" rIns="0" bIns="0" rtlCol="0">
            <a:spAutoFit/>
          </a:bodyPr>
          <a:lstStyle/>
          <a:p>
            <a:pPr marL="11206" marR="4483">
              <a:lnSpc>
                <a:spcPts val="2859"/>
              </a:lnSpc>
            </a:pPr>
            <a:r>
              <a:rPr sz="2647" i="1" dirty="0">
                <a:cs typeface="Arial"/>
              </a:rPr>
              <a:t>“</a:t>
            </a:r>
            <a:r>
              <a:rPr sz="2647" i="1" spc="-4" dirty="0">
                <a:cs typeface="Arial"/>
              </a:rPr>
              <a:t> </a:t>
            </a:r>
            <a:r>
              <a:rPr sz="2647" i="1" dirty="0">
                <a:cs typeface="Arial"/>
              </a:rPr>
              <a:t>.</a:t>
            </a:r>
            <a:r>
              <a:rPr sz="2647" i="1" spc="-4" dirty="0">
                <a:cs typeface="Arial"/>
              </a:rPr>
              <a:t> </a:t>
            </a:r>
            <a:r>
              <a:rPr sz="2647" i="1" dirty="0">
                <a:cs typeface="Arial"/>
              </a:rPr>
              <a:t>.</a:t>
            </a:r>
            <a:r>
              <a:rPr sz="2647" i="1" spc="9" dirty="0">
                <a:cs typeface="Arial"/>
              </a:rPr>
              <a:t> </a:t>
            </a:r>
            <a:r>
              <a:rPr sz="2647" i="1" dirty="0">
                <a:cs typeface="Arial"/>
              </a:rPr>
              <a:t>.</a:t>
            </a:r>
            <a:r>
              <a:rPr sz="2647" i="1" spc="-4" dirty="0">
                <a:cs typeface="Arial"/>
              </a:rPr>
              <a:t> w</a:t>
            </a:r>
            <a:r>
              <a:rPr sz="2647" i="1" dirty="0">
                <a:cs typeface="Arial"/>
              </a:rPr>
              <a:t>e</a:t>
            </a:r>
            <a:r>
              <a:rPr sz="2647" i="1" spc="-4" dirty="0">
                <a:cs typeface="Arial"/>
              </a:rPr>
              <a:t> d</a:t>
            </a:r>
            <a:r>
              <a:rPr sz="2647" i="1" dirty="0">
                <a:cs typeface="Arial"/>
              </a:rPr>
              <a:t>o</a:t>
            </a:r>
            <a:r>
              <a:rPr sz="2647" i="1" spc="-4" dirty="0">
                <a:cs typeface="Arial"/>
              </a:rPr>
              <a:t> no</a:t>
            </a:r>
            <a:r>
              <a:rPr sz="2647" i="1" dirty="0">
                <a:cs typeface="Arial"/>
              </a:rPr>
              <a:t>t</a:t>
            </a:r>
            <a:r>
              <a:rPr sz="2647" i="1" spc="-4" dirty="0">
                <a:cs typeface="Arial"/>
              </a:rPr>
              <a:t> anticipat</a:t>
            </a:r>
            <a:r>
              <a:rPr sz="2647" i="1" dirty="0">
                <a:cs typeface="Arial"/>
              </a:rPr>
              <a:t>e</a:t>
            </a:r>
            <a:r>
              <a:rPr sz="2647" i="1" spc="-4" dirty="0">
                <a:cs typeface="Arial"/>
              </a:rPr>
              <a:t> tha</a:t>
            </a:r>
            <a:r>
              <a:rPr sz="2647" i="1" dirty="0">
                <a:cs typeface="Arial"/>
              </a:rPr>
              <a:t>t</a:t>
            </a:r>
            <a:r>
              <a:rPr sz="2647" i="1" spc="-4" dirty="0">
                <a:cs typeface="Arial"/>
              </a:rPr>
              <a:t> al</a:t>
            </a:r>
            <a:r>
              <a:rPr sz="2647" i="1" dirty="0">
                <a:cs typeface="Arial"/>
              </a:rPr>
              <a:t>l</a:t>
            </a:r>
            <a:r>
              <a:rPr sz="2647" i="1" spc="-4" dirty="0">
                <a:cs typeface="Arial"/>
              </a:rPr>
              <a:t> eligible individual</a:t>
            </a:r>
            <a:r>
              <a:rPr sz="2647" i="1" dirty="0">
                <a:cs typeface="Arial"/>
              </a:rPr>
              <a:t>s</a:t>
            </a:r>
            <a:r>
              <a:rPr sz="2647" i="1" spc="-13" dirty="0">
                <a:cs typeface="Arial"/>
              </a:rPr>
              <a:t> </a:t>
            </a:r>
            <a:r>
              <a:rPr sz="2647" i="1" spc="-4" dirty="0">
                <a:cs typeface="Arial"/>
              </a:rPr>
              <a:t>serve</a:t>
            </a:r>
            <a:r>
              <a:rPr sz="2647" i="1" dirty="0">
                <a:cs typeface="Arial"/>
              </a:rPr>
              <a:t>d</a:t>
            </a:r>
            <a:r>
              <a:rPr sz="2647" i="1" spc="-13" dirty="0">
                <a:cs typeface="Arial"/>
              </a:rPr>
              <a:t> </a:t>
            </a:r>
            <a:r>
              <a:rPr sz="2647" i="1" spc="-4" dirty="0">
                <a:cs typeface="Arial"/>
              </a:rPr>
              <a:t>b</a:t>
            </a:r>
            <a:r>
              <a:rPr sz="2647" i="1" dirty="0">
                <a:cs typeface="Arial"/>
              </a:rPr>
              <a:t>y</a:t>
            </a:r>
            <a:r>
              <a:rPr sz="2647" i="1" spc="-4" dirty="0">
                <a:cs typeface="Arial"/>
              </a:rPr>
              <a:t> a</a:t>
            </a:r>
            <a:r>
              <a:rPr sz="2647" i="1" dirty="0">
                <a:cs typeface="Arial"/>
              </a:rPr>
              <a:t>n</a:t>
            </a:r>
            <a:r>
              <a:rPr sz="2647" i="1" spc="-13" dirty="0">
                <a:cs typeface="Arial"/>
              </a:rPr>
              <a:t> </a:t>
            </a:r>
            <a:r>
              <a:rPr sz="2647" i="1" spc="-4" dirty="0">
                <a:cs typeface="Arial"/>
              </a:rPr>
              <a:t>eligibl</a:t>
            </a:r>
            <a:r>
              <a:rPr sz="2647" i="1" dirty="0">
                <a:cs typeface="Arial"/>
              </a:rPr>
              <a:t>e</a:t>
            </a:r>
            <a:r>
              <a:rPr sz="2647" i="1" spc="-13" dirty="0">
                <a:cs typeface="Arial"/>
              </a:rPr>
              <a:t> </a:t>
            </a:r>
            <a:r>
              <a:rPr sz="2647" i="1" spc="-4" dirty="0">
                <a:cs typeface="Arial"/>
              </a:rPr>
              <a:t>provide</a:t>
            </a:r>
            <a:r>
              <a:rPr sz="2647" i="1" dirty="0">
                <a:cs typeface="Arial"/>
              </a:rPr>
              <a:t>r</a:t>
            </a:r>
            <a:r>
              <a:rPr sz="2647" i="1" spc="-4" dirty="0">
                <a:cs typeface="Arial"/>
              </a:rPr>
              <a:t> will immediatel</a:t>
            </a:r>
            <a:r>
              <a:rPr sz="2647" i="1" dirty="0">
                <a:cs typeface="Arial"/>
              </a:rPr>
              <a:t>y</a:t>
            </a:r>
            <a:r>
              <a:rPr sz="2647" i="1" spc="-18" dirty="0">
                <a:cs typeface="Arial"/>
              </a:rPr>
              <a:t> </a:t>
            </a:r>
            <a:r>
              <a:rPr sz="2647" i="1" spc="-4" dirty="0">
                <a:cs typeface="Arial"/>
              </a:rPr>
              <a:t>b</a:t>
            </a:r>
            <a:r>
              <a:rPr sz="2647" i="1" dirty="0">
                <a:cs typeface="Arial"/>
              </a:rPr>
              <a:t>e</a:t>
            </a:r>
            <a:r>
              <a:rPr sz="2647" i="1" spc="-4" dirty="0">
                <a:cs typeface="Arial"/>
              </a:rPr>
              <a:t> read</a:t>
            </a:r>
            <a:r>
              <a:rPr sz="2647" i="1" dirty="0">
                <a:cs typeface="Arial"/>
              </a:rPr>
              <a:t>y</a:t>
            </a:r>
            <a:r>
              <a:rPr sz="2647" i="1" spc="-18" dirty="0">
                <a:cs typeface="Arial"/>
              </a:rPr>
              <a:t> </a:t>
            </a:r>
            <a:r>
              <a:rPr sz="2647" i="1" spc="-4" dirty="0">
                <a:cs typeface="Arial"/>
              </a:rPr>
              <a:t>fo</a:t>
            </a:r>
            <a:r>
              <a:rPr sz="2647" i="1" dirty="0">
                <a:cs typeface="Arial"/>
              </a:rPr>
              <a:t>r</a:t>
            </a:r>
            <a:r>
              <a:rPr sz="2647" i="1" spc="-4" dirty="0">
                <a:cs typeface="Arial"/>
              </a:rPr>
              <a:t> o</a:t>
            </a:r>
            <a:r>
              <a:rPr sz="2647" i="1" dirty="0">
                <a:cs typeface="Arial"/>
              </a:rPr>
              <a:t>r</a:t>
            </a:r>
            <a:r>
              <a:rPr sz="2647" i="1" spc="-4" dirty="0">
                <a:cs typeface="Arial"/>
              </a:rPr>
              <a:t> nee</a:t>
            </a:r>
            <a:r>
              <a:rPr sz="2647" i="1" dirty="0">
                <a:cs typeface="Arial"/>
              </a:rPr>
              <a:t>d</a:t>
            </a:r>
            <a:r>
              <a:rPr sz="2647" i="1" spc="-4" dirty="0">
                <a:cs typeface="Arial"/>
              </a:rPr>
              <a:t> integrated educatio</a:t>
            </a:r>
            <a:r>
              <a:rPr sz="2647" i="1" dirty="0">
                <a:cs typeface="Arial"/>
              </a:rPr>
              <a:t>n</a:t>
            </a:r>
            <a:r>
              <a:rPr sz="2647" i="1" spc="-13" dirty="0">
                <a:cs typeface="Arial"/>
              </a:rPr>
              <a:t> </a:t>
            </a:r>
            <a:r>
              <a:rPr sz="2647" i="1" spc="-4" dirty="0">
                <a:cs typeface="Arial"/>
              </a:rPr>
              <a:t>an</a:t>
            </a:r>
            <a:r>
              <a:rPr sz="2647" i="1" dirty="0">
                <a:cs typeface="Arial"/>
              </a:rPr>
              <a:t>d</a:t>
            </a:r>
            <a:r>
              <a:rPr sz="2647" i="1" spc="-13" dirty="0">
                <a:cs typeface="Arial"/>
              </a:rPr>
              <a:t> </a:t>
            </a:r>
            <a:r>
              <a:rPr sz="2647" i="1" spc="-4" dirty="0">
                <a:cs typeface="Arial"/>
              </a:rPr>
              <a:t>training</a:t>
            </a:r>
            <a:r>
              <a:rPr sz="2647" i="1" dirty="0">
                <a:cs typeface="Arial"/>
              </a:rPr>
              <a:t>.</a:t>
            </a:r>
            <a:r>
              <a:rPr sz="2647" i="1" spc="-13" dirty="0">
                <a:cs typeface="Arial"/>
              </a:rPr>
              <a:t> </a:t>
            </a:r>
            <a:r>
              <a:rPr sz="2647" i="1" spc="-4" dirty="0">
                <a:cs typeface="Arial"/>
              </a:rPr>
              <a:t>Som</a:t>
            </a:r>
            <a:r>
              <a:rPr sz="2647" i="1" dirty="0">
                <a:cs typeface="Arial"/>
              </a:rPr>
              <a:t>e</a:t>
            </a:r>
            <a:r>
              <a:rPr sz="2647" i="1" spc="-13" dirty="0">
                <a:cs typeface="Arial"/>
              </a:rPr>
              <a:t> </a:t>
            </a:r>
            <a:r>
              <a:rPr sz="2647" i="1" spc="-4" dirty="0">
                <a:cs typeface="Arial"/>
              </a:rPr>
              <a:t>eligible individuals--dependin</a:t>
            </a:r>
            <a:r>
              <a:rPr sz="2647" i="1" dirty="0">
                <a:cs typeface="Arial"/>
              </a:rPr>
              <a:t>g</a:t>
            </a:r>
            <a:r>
              <a:rPr sz="2647" i="1" spc="-22" dirty="0">
                <a:cs typeface="Arial"/>
              </a:rPr>
              <a:t> </a:t>
            </a:r>
            <a:r>
              <a:rPr sz="2647" i="1" spc="-4" dirty="0">
                <a:cs typeface="Arial"/>
              </a:rPr>
              <a:t>upo</a:t>
            </a:r>
            <a:r>
              <a:rPr sz="2647" i="1" dirty="0">
                <a:cs typeface="Arial"/>
              </a:rPr>
              <a:t>n</a:t>
            </a:r>
            <a:r>
              <a:rPr sz="2647" i="1" spc="-4" dirty="0">
                <a:cs typeface="Arial"/>
              </a:rPr>
              <a:t> loca</a:t>
            </a:r>
            <a:r>
              <a:rPr sz="2647" i="1" dirty="0">
                <a:cs typeface="Arial"/>
              </a:rPr>
              <a:t>l</a:t>
            </a:r>
            <a:r>
              <a:rPr sz="2647" i="1" spc="-4" dirty="0">
                <a:cs typeface="Arial"/>
              </a:rPr>
              <a:t> economic condition</a:t>
            </a:r>
            <a:r>
              <a:rPr sz="2647" i="1" dirty="0">
                <a:cs typeface="Arial"/>
              </a:rPr>
              <a:t>s</a:t>
            </a:r>
            <a:r>
              <a:rPr sz="2647" i="1" spc="-18" dirty="0">
                <a:cs typeface="Arial"/>
              </a:rPr>
              <a:t> </a:t>
            </a:r>
            <a:r>
              <a:rPr sz="2647" i="1" spc="-4" dirty="0">
                <a:cs typeface="Arial"/>
              </a:rPr>
              <a:t>o</a:t>
            </a:r>
            <a:r>
              <a:rPr sz="2647" i="1" dirty="0">
                <a:cs typeface="Arial"/>
              </a:rPr>
              <a:t>r</a:t>
            </a:r>
            <a:r>
              <a:rPr sz="2647" i="1" spc="-4" dirty="0">
                <a:cs typeface="Arial"/>
              </a:rPr>
              <a:t> individua</a:t>
            </a:r>
            <a:r>
              <a:rPr sz="2647" i="1" dirty="0">
                <a:cs typeface="Arial"/>
              </a:rPr>
              <a:t>l</a:t>
            </a:r>
            <a:r>
              <a:rPr sz="2647" i="1" spc="-18" dirty="0">
                <a:cs typeface="Arial"/>
              </a:rPr>
              <a:t> </a:t>
            </a:r>
            <a:r>
              <a:rPr sz="2647" i="1" spc="-4" dirty="0">
                <a:cs typeface="Arial"/>
              </a:rPr>
              <a:t>characteristics--ma</a:t>
            </a:r>
            <a:r>
              <a:rPr sz="2647" i="1" dirty="0">
                <a:cs typeface="Arial"/>
              </a:rPr>
              <a:t>y</a:t>
            </a:r>
            <a:r>
              <a:rPr sz="2647" i="1" spc="-18" dirty="0">
                <a:cs typeface="Arial"/>
              </a:rPr>
              <a:t> </a:t>
            </a:r>
            <a:r>
              <a:rPr sz="2647" i="1" spc="-4" dirty="0">
                <a:cs typeface="Arial"/>
              </a:rPr>
              <a:t>be bes</a:t>
            </a:r>
            <a:r>
              <a:rPr sz="2647" i="1" dirty="0">
                <a:cs typeface="Arial"/>
              </a:rPr>
              <a:t>t</a:t>
            </a:r>
            <a:r>
              <a:rPr sz="2647" i="1" spc="-4" dirty="0">
                <a:cs typeface="Arial"/>
              </a:rPr>
              <a:t> serve</a:t>
            </a:r>
            <a:r>
              <a:rPr sz="2647" i="1" dirty="0">
                <a:cs typeface="Arial"/>
              </a:rPr>
              <a:t>d</a:t>
            </a:r>
            <a:r>
              <a:rPr sz="2647" i="1" spc="-4" dirty="0">
                <a:cs typeface="Arial"/>
              </a:rPr>
              <a:t> firs</a:t>
            </a:r>
            <a:r>
              <a:rPr sz="2647" i="1" dirty="0">
                <a:cs typeface="Arial"/>
              </a:rPr>
              <a:t>t</a:t>
            </a:r>
            <a:r>
              <a:rPr sz="2647" i="1" spc="-4" dirty="0">
                <a:cs typeface="Arial"/>
              </a:rPr>
              <a:t> throug</a:t>
            </a:r>
            <a:r>
              <a:rPr sz="2647" i="1" dirty="0">
                <a:cs typeface="Arial"/>
              </a:rPr>
              <a:t>h</a:t>
            </a:r>
            <a:r>
              <a:rPr sz="2647" i="1" spc="-4" dirty="0">
                <a:cs typeface="Arial"/>
              </a:rPr>
              <a:t> othe</a:t>
            </a:r>
            <a:r>
              <a:rPr sz="2647" i="1" dirty="0">
                <a:cs typeface="Arial"/>
              </a:rPr>
              <a:t>r</a:t>
            </a:r>
            <a:r>
              <a:rPr sz="2647" i="1" spc="-4" dirty="0">
                <a:cs typeface="Arial"/>
              </a:rPr>
              <a:t> adul</a:t>
            </a:r>
            <a:r>
              <a:rPr sz="2647" i="1" dirty="0">
                <a:cs typeface="Arial"/>
              </a:rPr>
              <a:t>t</a:t>
            </a:r>
            <a:r>
              <a:rPr sz="2647" i="1" spc="-4" dirty="0">
                <a:cs typeface="Arial"/>
              </a:rPr>
              <a:t> education an</a:t>
            </a:r>
            <a:r>
              <a:rPr sz="2647" i="1" dirty="0">
                <a:cs typeface="Arial"/>
              </a:rPr>
              <a:t>d</a:t>
            </a:r>
            <a:r>
              <a:rPr sz="2647" i="1" spc="-13" dirty="0">
                <a:cs typeface="Arial"/>
              </a:rPr>
              <a:t> </a:t>
            </a:r>
            <a:r>
              <a:rPr sz="2647" i="1" spc="-4" dirty="0">
                <a:cs typeface="Arial"/>
              </a:rPr>
              <a:t>literac</a:t>
            </a:r>
            <a:r>
              <a:rPr sz="2647" i="1" dirty="0">
                <a:cs typeface="Arial"/>
              </a:rPr>
              <a:t>y</a:t>
            </a:r>
            <a:r>
              <a:rPr sz="2647" i="1" spc="-13" dirty="0">
                <a:cs typeface="Arial"/>
              </a:rPr>
              <a:t> </a:t>
            </a:r>
            <a:r>
              <a:rPr sz="2647" i="1" spc="-4" dirty="0">
                <a:cs typeface="Arial"/>
              </a:rPr>
              <a:t>activitie</a:t>
            </a:r>
            <a:r>
              <a:rPr sz="2647" i="1" dirty="0">
                <a:cs typeface="Arial"/>
              </a:rPr>
              <a:t>s</a:t>
            </a:r>
            <a:r>
              <a:rPr sz="2647" i="1" spc="-13" dirty="0">
                <a:cs typeface="Arial"/>
              </a:rPr>
              <a:t> </a:t>
            </a:r>
            <a:r>
              <a:rPr sz="2647" i="1" spc="-4" dirty="0">
                <a:cs typeface="Arial"/>
              </a:rPr>
              <a:t>prio</a:t>
            </a:r>
            <a:r>
              <a:rPr sz="2647" i="1" dirty="0">
                <a:cs typeface="Arial"/>
              </a:rPr>
              <a:t>r</a:t>
            </a:r>
            <a:r>
              <a:rPr sz="2647" i="1" spc="-13" dirty="0">
                <a:cs typeface="Arial"/>
              </a:rPr>
              <a:t> </a:t>
            </a:r>
            <a:r>
              <a:rPr sz="2647" i="1" spc="-4" dirty="0">
                <a:cs typeface="Arial"/>
              </a:rPr>
              <a:t>to</a:t>
            </a:r>
            <a:r>
              <a:rPr sz="2647" i="1" dirty="0">
                <a:cs typeface="Arial"/>
              </a:rPr>
              <a:t>,</a:t>
            </a:r>
            <a:r>
              <a:rPr sz="2647" i="1" spc="4" dirty="0">
                <a:cs typeface="Arial"/>
              </a:rPr>
              <a:t> </a:t>
            </a:r>
            <a:r>
              <a:rPr sz="2647" i="1" spc="-4" dirty="0">
                <a:cs typeface="Arial"/>
              </a:rPr>
              <a:t>an</a:t>
            </a:r>
            <a:r>
              <a:rPr sz="2647" i="1" dirty="0">
                <a:cs typeface="Arial"/>
              </a:rPr>
              <a:t>d</a:t>
            </a:r>
            <a:r>
              <a:rPr sz="2647" i="1" spc="-13" dirty="0">
                <a:cs typeface="Arial"/>
              </a:rPr>
              <a:t> </a:t>
            </a:r>
            <a:r>
              <a:rPr sz="2647" i="1" spc="-4" dirty="0">
                <a:cs typeface="Arial"/>
              </a:rPr>
              <a:t>in preparatio</a:t>
            </a:r>
            <a:r>
              <a:rPr sz="2647" i="1" dirty="0">
                <a:cs typeface="Arial"/>
              </a:rPr>
              <a:t>n</a:t>
            </a:r>
            <a:r>
              <a:rPr sz="2647" i="1" spc="-13" dirty="0">
                <a:cs typeface="Arial"/>
              </a:rPr>
              <a:t> </a:t>
            </a:r>
            <a:r>
              <a:rPr sz="2647" i="1" spc="-4" dirty="0">
                <a:cs typeface="Arial"/>
              </a:rPr>
              <a:t>fo</a:t>
            </a:r>
            <a:r>
              <a:rPr sz="2647" i="1" spc="-146" dirty="0">
                <a:cs typeface="Arial"/>
              </a:rPr>
              <a:t>r</a:t>
            </a:r>
            <a:r>
              <a:rPr sz="2647" i="1" dirty="0">
                <a:cs typeface="Arial"/>
              </a:rPr>
              <a:t>,</a:t>
            </a:r>
            <a:r>
              <a:rPr sz="2647" i="1" spc="-9" dirty="0">
                <a:cs typeface="Arial"/>
              </a:rPr>
              <a:t> </a:t>
            </a:r>
            <a:r>
              <a:rPr sz="2647" i="1" spc="-4" dirty="0">
                <a:cs typeface="Arial"/>
              </a:rPr>
              <a:t>subsequen</a:t>
            </a:r>
            <a:r>
              <a:rPr sz="2647" i="1" dirty="0">
                <a:cs typeface="Arial"/>
              </a:rPr>
              <a:t>t</a:t>
            </a:r>
            <a:r>
              <a:rPr sz="2647" i="1" spc="-13" dirty="0">
                <a:cs typeface="Arial"/>
              </a:rPr>
              <a:t> </a:t>
            </a:r>
            <a:r>
              <a:rPr sz="2647" i="1" spc="-4" dirty="0">
                <a:cs typeface="Arial"/>
              </a:rPr>
              <a:t>enrollmen</a:t>
            </a:r>
            <a:r>
              <a:rPr sz="2647" i="1" dirty="0">
                <a:cs typeface="Arial"/>
              </a:rPr>
              <a:t>t</a:t>
            </a:r>
            <a:r>
              <a:rPr sz="2647" i="1" spc="-13" dirty="0">
                <a:cs typeface="Arial"/>
              </a:rPr>
              <a:t> </a:t>
            </a:r>
            <a:r>
              <a:rPr sz="2647" i="1" spc="-4" dirty="0">
                <a:cs typeface="Arial"/>
              </a:rPr>
              <a:t>i</a:t>
            </a:r>
            <a:r>
              <a:rPr sz="2647" i="1" dirty="0">
                <a:cs typeface="Arial"/>
              </a:rPr>
              <a:t>n</a:t>
            </a:r>
            <a:r>
              <a:rPr sz="2647" i="1" spc="-13" dirty="0">
                <a:cs typeface="Arial"/>
              </a:rPr>
              <a:t> </a:t>
            </a:r>
            <a:r>
              <a:rPr sz="2647" i="1" spc="-4" dirty="0">
                <a:cs typeface="Arial"/>
              </a:rPr>
              <a:t>an integrate</a:t>
            </a:r>
            <a:r>
              <a:rPr sz="2647" i="1" dirty="0">
                <a:cs typeface="Arial"/>
              </a:rPr>
              <a:t>d</a:t>
            </a:r>
            <a:r>
              <a:rPr sz="2647" i="1" spc="-18" dirty="0">
                <a:cs typeface="Arial"/>
              </a:rPr>
              <a:t> </a:t>
            </a:r>
            <a:r>
              <a:rPr sz="2647" i="1" spc="-4" dirty="0">
                <a:cs typeface="Arial"/>
              </a:rPr>
              <a:t>educatio</a:t>
            </a:r>
            <a:r>
              <a:rPr sz="2647" i="1" dirty="0">
                <a:cs typeface="Arial"/>
              </a:rPr>
              <a:t>n</a:t>
            </a:r>
            <a:r>
              <a:rPr sz="2647" i="1" spc="-18" dirty="0">
                <a:cs typeface="Arial"/>
              </a:rPr>
              <a:t> </a:t>
            </a:r>
            <a:r>
              <a:rPr sz="2647" i="1" spc="-4" dirty="0">
                <a:cs typeface="Arial"/>
              </a:rPr>
              <a:t>an</a:t>
            </a:r>
            <a:r>
              <a:rPr sz="2647" i="1" dirty="0">
                <a:cs typeface="Arial"/>
              </a:rPr>
              <a:t>d</a:t>
            </a:r>
            <a:r>
              <a:rPr sz="2647" i="1" spc="-18" dirty="0">
                <a:cs typeface="Arial"/>
              </a:rPr>
              <a:t> </a:t>
            </a:r>
            <a:r>
              <a:rPr sz="2647" i="1" spc="-4" dirty="0">
                <a:cs typeface="Arial"/>
              </a:rPr>
              <a:t>trainin</a:t>
            </a:r>
            <a:r>
              <a:rPr sz="2647" i="1" dirty="0">
                <a:cs typeface="Arial"/>
              </a:rPr>
              <a:t>g</a:t>
            </a:r>
            <a:r>
              <a:rPr sz="2647" i="1" spc="-18" dirty="0">
                <a:cs typeface="Arial"/>
              </a:rPr>
              <a:t> </a:t>
            </a:r>
            <a:r>
              <a:rPr sz="2647" i="1" spc="-4" dirty="0">
                <a:cs typeface="Arial"/>
              </a:rPr>
              <a:t>program.”</a:t>
            </a:r>
            <a:endParaRPr sz="2647" i="1" dirty="0">
              <a:cs typeface="Arial"/>
            </a:endParaRPr>
          </a:p>
        </p:txBody>
      </p:sp>
    </p:spTree>
    <p:extLst>
      <p:ext uri="{BB962C8B-B14F-4D97-AF65-F5344CB8AC3E}">
        <p14:creationId xmlns:p14="http://schemas.microsoft.com/office/powerpoint/2010/main" val="268928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71451" y="259136"/>
            <a:ext cx="5199017" cy="1107996"/>
          </a:xfrm>
          <a:prstGeom prst="rect">
            <a:avLst/>
          </a:prstGeom>
        </p:spPr>
        <p:txBody>
          <a:bodyPr vert="horz" wrap="square" lIns="0" tIns="0" rIns="0" bIns="0" rtlCol="0" anchor="t">
            <a:spAutoFit/>
          </a:bodyPr>
          <a:lstStyle/>
          <a:p>
            <a:r>
              <a:rPr spc="-22" dirty="0">
                <a:cs typeface="Arial"/>
              </a:rPr>
              <a:t>Thre</a:t>
            </a:r>
            <a:r>
              <a:rPr spc="-18" dirty="0">
                <a:cs typeface="Arial"/>
              </a:rPr>
              <a:t>e</a:t>
            </a:r>
            <a:r>
              <a:rPr spc="18" dirty="0">
                <a:cs typeface="Arial"/>
              </a:rPr>
              <a:t> </a:t>
            </a:r>
            <a:r>
              <a:rPr spc="-22" dirty="0">
                <a:cs typeface="Arial"/>
              </a:rPr>
              <a:t>Require</a:t>
            </a:r>
            <a:r>
              <a:rPr spc="-18" dirty="0">
                <a:cs typeface="Arial"/>
              </a:rPr>
              <a:t>d</a:t>
            </a:r>
            <a:r>
              <a:rPr spc="18" dirty="0">
                <a:cs typeface="Arial"/>
              </a:rPr>
              <a:t> </a:t>
            </a:r>
            <a:r>
              <a:rPr spc="-22" dirty="0" smtClean="0">
                <a:cs typeface="Arial"/>
              </a:rPr>
              <a:t>Components</a:t>
            </a:r>
            <a:r>
              <a:rPr lang="en-US" spc="-22" dirty="0" smtClean="0">
                <a:cs typeface="Arial"/>
              </a:rPr>
              <a:t> of IET</a:t>
            </a:r>
            <a:endParaRPr dirty="0">
              <a:cs typeface="Arial"/>
            </a:endParaRPr>
          </a:p>
        </p:txBody>
      </p:sp>
      <p:sp>
        <p:nvSpPr>
          <p:cNvPr id="7" name="object 7"/>
          <p:cNvSpPr txBox="1">
            <a:spLocks noGrp="1"/>
          </p:cNvSpPr>
          <p:nvPr>
            <p:ph type="sldNum" sz="quarter" idx="4294967295"/>
          </p:nvPr>
        </p:nvSpPr>
        <p:spPr>
          <a:xfrm>
            <a:off x="8489512" y="6424145"/>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34</a:t>
            </a:fld>
            <a:endParaRPr sz="1200" spc="-9" dirty="0">
              <a:solidFill>
                <a:schemeClr val="tx1">
                  <a:tint val="75000"/>
                </a:schemeClr>
              </a:solidFill>
            </a:endParaRPr>
          </a:p>
        </p:txBody>
      </p:sp>
      <p:sp>
        <p:nvSpPr>
          <p:cNvPr id="5" name="object 5"/>
          <p:cNvSpPr txBox="1"/>
          <p:nvPr/>
        </p:nvSpPr>
        <p:spPr>
          <a:xfrm>
            <a:off x="1105989" y="1962542"/>
            <a:ext cx="7002700" cy="3493264"/>
          </a:xfrm>
          <a:prstGeom prst="rect">
            <a:avLst/>
          </a:prstGeom>
        </p:spPr>
        <p:txBody>
          <a:bodyPr vert="horz" wrap="square" lIns="0" tIns="0" rIns="0" bIns="0" rtlCol="0">
            <a:spAutoFit/>
          </a:bodyPr>
          <a:lstStyle/>
          <a:p>
            <a:pPr marL="468407" marR="1209740" indent="-457200">
              <a:buFont typeface="+mj-lt"/>
              <a:buAutoNum type="arabicParenR"/>
              <a:tabLst>
                <a:tab pos="302575" algn="l"/>
              </a:tabLst>
            </a:pPr>
            <a:r>
              <a:rPr sz="2400" dirty="0">
                <a:solidFill>
                  <a:prstClr val="black">
                    <a:lumMod val="85000"/>
                    <a:lumOff val="15000"/>
                  </a:prstClr>
                </a:solidFill>
                <a:cs typeface="Arial" pitchFamily="34" charset="0"/>
              </a:rPr>
              <a:t>Adult education and literacy activities as described in 463.30</a:t>
            </a:r>
            <a:r>
              <a:rPr sz="2400" dirty="0" smtClean="0">
                <a:solidFill>
                  <a:prstClr val="black">
                    <a:lumMod val="85000"/>
                    <a:lumOff val="15000"/>
                  </a:prstClr>
                </a:solidFill>
                <a:cs typeface="Arial" pitchFamily="34" charset="0"/>
              </a:rPr>
              <a:t>.</a:t>
            </a:r>
            <a:endParaRPr lang="en-US" sz="2400" dirty="0" smtClean="0">
              <a:solidFill>
                <a:prstClr val="black">
                  <a:lumMod val="85000"/>
                  <a:lumOff val="15000"/>
                </a:prstClr>
              </a:solidFill>
              <a:cs typeface="Arial" pitchFamily="34" charset="0"/>
            </a:endParaRPr>
          </a:p>
          <a:p>
            <a:pPr marL="239807" marR="1209740" indent="-228600">
              <a:buFont typeface="+mj-lt"/>
              <a:buAutoNum type="arabicParenR"/>
              <a:tabLst>
                <a:tab pos="302575" algn="l"/>
              </a:tabLst>
            </a:pPr>
            <a:endParaRPr sz="1000" dirty="0">
              <a:solidFill>
                <a:prstClr val="black">
                  <a:lumMod val="85000"/>
                  <a:lumOff val="15000"/>
                </a:prstClr>
              </a:solidFill>
              <a:cs typeface="Arial" pitchFamily="34" charset="0"/>
            </a:endParaRPr>
          </a:p>
          <a:p>
            <a:pPr marL="468407" marR="184907" indent="-457200">
              <a:spcBef>
                <a:spcPts val="591"/>
              </a:spcBef>
              <a:buFont typeface="+mj-lt"/>
              <a:buAutoNum type="arabicParenR"/>
              <a:tabLst>
                <a:tab pos="302575" algn="l"/>
              </a:tabLst>
            </a:pPr>
            <a:r>
              <a:rPr sz="2400" dirty="0">
                <a:solidFill>
                  <a:prstClr val="black">
                    <a:lumMod val="85000"/>
                    <a:lumOff val="15000"/>
                  </a:prstClr>
                </a:solidFill>
                <a:cs typeface="Arial" pitchFamily="34" charset="0"/>
              </a:rPr>
              <a:t>Workforce preparation activities as described in 463.34</a:t>
            </a:r>
            <a:r>
              <a:rPr sz="2400" dirty="0" smtClean="0">
                <a:solidFill>
                  <a:prstClr val="black">
                    <a:lumMod val="85000"/>
                    <a:lumOff val="15000"/>
                  </a:prstClr>
                </a:solidFill>
                <a:cs typeface="Arial" pitchFamily="34" charset="0"/>
              </a:rPr>
              <a:t>.</a:t>
            </a:r>
            <a:endParaRPr lang="en-US" sz="2400" dirty="0" smtClean="0">
              <a:solidFill>
                <a:prstClr val="black">
                  <a:lumMod val="85000"/>
                  <a:lumOff val="15000"/>
                </a:prstClr>
              </a:solidFill>
              <a:cs typeface="Arial" pitchFamily="34" charset="0"/>
            </a:endParaRPr>
          </a:p>
          <a:p>
            <a:pPr marL="239807" marR="184907" indent="-228600">
              <a:spcBef>
                <a:spcPts val="591"/>
              </a:spcBef>
              <a:buFont typeface="+mj-lt"/>
              <a:buAutoNum type="arabicParenR"/>
              <a:tabLst>
                <a:tab pos="302575" algn="l"/>
              </a:tabLst>
            </a:pPr>
            <a:endParaRPr sz="1000" dirty="0">
              <a:solidFill>
                <a:prstClr val="black">
                  <a:lumMod val="85000"/>
                  <a:lumOff val="15000"/>
                </a:prstClr>
              </a:solidFill>
              <a:cs typeface="Arial" pitchFamily="34" charset="0"/>
            </a:endParaRPr>
          </a:p>
          <a:p>
            <a:pPr marL="468407" marR="4483" indent="-457200">
              <a:spcBef>
                <a:spcPts val="591"/>
              </a:spcBef>
              <a:buFont typeface="+mj-lt"/>
              <a:buAutoNum type="arabicParenR"/>
              <a:tabLst>
                <a:tab pos="302575" algn="l"/>
              </a:tabLst>
            </a:pPr>
            <a:r>
              <a:rPr sz="2400" dirty="0">
                <a:solidFill>
                  <a:prstClr val="black">
                    <a:lumMod val="85000"/>
                    <a:lumOff val="15000"/>
                  </a:prstClr>
                </a:solidFill>
                <a:cs typeface="Arial" pitchFamily="34" charset="0"/>
              </a:rPr>
              <a:t>Workforce training for a specific occupation or occupational cluster which can be any one of the training services defined in section 134(c)(3)(D) of the Act.</a:t>
            </a:r>
          </a:p>
        </p:txBody>
      </p:sp>
    </p:spTree>
    <p:extLst>
      <p:ext uri="{BB962C8B-B14F-4D97-AF65-F5344CB8AC3E}">
        <p14:creationId xmlns:p14="http://schemas.microsoft.com/office/powerpoint/2010/main" val="1165553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6230" y="267845"/>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472095" y="6450270"/>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35</a:t>
            </a:fld>
            <a:endParaRPr sz="1200" spc="-9" dirty="0">
              <a:solidFill>
                <a:schemeClr val="tx1">
                  <a:tint val="75000"/>
                </a:schemeClr>
              </a:solidFill>
            </a:endParaRPr>
          </a:p>
        </p:txBody>
      </p:sp>
      <p:sp>
        <p:nvSpPr>
          <p:cNvPr id="3" name="object 3"/>
          <p:cNvSpPr txBox="1"/>
          <p:nvPr/>
        </p:nvSpPr>
        <p:spPr>
          <a:xfrm>
            <a:off x="973566" y="1870714"/>
            <a:ext cx="7059706" cy="3042243"/>
          </a:xfrm>
          <a:prstGeom prst="rect">
            <a:avLst/>
          </a:prstGeom>
        </p:spPr>
        <p:txBody>
          <a:bodyPr vert="horz" wrap="square" lIns="0" tIns="0" rIns="0" bIns="0" rtlCol="0">
            <a:spAutoFit/>
          </a:bodyPr>
          <a:lstStyle/>
          <a:p>
            <a:pPr marL="11206" marR="4483"/>
            <a:r>
              <a:rPr sz="2824" i="1" spc="-18" dirty="0">
                <a:cs typeface="Arial"/>
              </a:rPr>
              <a:t>“</a:t>
            </a:r>
            <a:r>
              <a:rPr sz="2824" i="1" spc="-88" dirty="0">
                <a:cs typeface="Arial"/>
              </a:rPr>
              <a:t>W</a:t>
            </a:r>
            <a:r>
              <a:rPr sz="2824" i="1" spc="-18" dirty="0">
                <a:cs typeface="Arial"/>
              </a:rPr>
              <a:t>e</a:t>
            </a:r>
            <a:r>
              <a:rPr sz="2824" i="1" spc="-4" dirty="0">
                <a:cs typeface="Arial"/>
              </a:rPr>
              <a:t> </a:t>
            </a:r>
            <a:r>
              <a:rPr sz="2824" i="1" spc="-22" dirty="0">
                <a:cs typeface="Arial"/>
              </a:rPr>
              <a:t>acknowledg</a:t>
            </a:r>
            <a:r>
              <a:rPr sz="2824" i="1" spc="-18" dirty="0">
                <a:cs typeface="Arial"/>
              </a:rPr>
              <a:t>e</a:t>
            </a:r>
            <a:r>
              <a:rPr sz="2824" i="1" spc="-4" dirty="0">
                <a:cs typeface="Arial"/>
              </a:rPr>
              <a:t> </a:t>
            </a:r>
            <a:r>
              <a:rPr sz="2824" i="1" spc="-18" dirty="0">
                <a:cs typeface="Arial"/>
              </a:rPr>
              <a:t>tha</a:t>
            </a:r>
            <a:r>
              <a:rPr sz="2824" i="1" spc="-9" dirty="0">
                <a:cs typeface="Arial"/>
              </a:rPr>
              <a:t>t</a:t>
            </a:r>
            <a:r>
              <a:rPr sz="2824" i="1" spc="-4" dirty="0">
                <a:cs typeface="Arial"/>
              </a:rPr>
              <a:t> </a:t>
            </a:r>
            <a:r>
              <a:rPr sz="2824" i="1" spc="-18" dirty="0">
                <a:cs typeface="Arial"/>
              </a:rPr>
              <a:t>reserving</a:t>
            </a:r>
            <a:r>
              <a:rPr sz="2824" i="1" spc="-4" dirty="0">
                <a:cs typeface="Arial"/>
              </a:rPr>
              <a:t> </a:t>
            </a:r>
            <a:r>
              <a:rPr lang="en-US" sz="2824" i="1" spc="-13" dirty="0">
                <a:cs typeface="Arial"/>
              </a:rPr>
              <a:t>T</a:t>
            </a:r>
            <a:r>
              <a:rPr sz="2824" i="1" spc="-13" dirty="0" smtClean="0">
                <a:cs typeface="Arial"/>
              </a:rPr>
              <a:t>itl</a:t>
            </a:r>
            <a:r>
              <a:rPr sz="2824" i="1" spc="-18" dirty="0" smtClean="0">
                <a:cs typeface="Arial"/>
              </a:rPr>
              <a:t>e</a:t>
            </a:r>
            <a:r>
              <a:rPr sz="2824" i="1" spc="-4" dirty="0" smtClean="0">
                <a:cs typeface="Arial"/>
              </a:rPr>
              <a:t> </a:t>
            </a:r>
            <a:r>
              <a:rPr sz="2824" i="1" spc="-13" dirty="0">
                <a:cs typeface="Arial"/>
              </a:rPr>
              <a:t>I</a:t>
            </a:r>
            <a:r>
              <a:rPr sz="2824" i="1" spc="-9" dirty="0">
                <a:cs typeface="Arial"/>
              </a:rPr>
              <a:t>I</a:t>
            </a:r>
            <a:r>
              <a:rPr sz="2824" i="1" spc="-4" dirty="0">
                <a:cs typeface="Arial"/>
              </a:rPr>
              <a:t> </a:t>
            </a:r>
            <a:r>
              <a:rPr sz="2824" i="1" spc="-22" dirty="0">
                <a:cs typeface="Arial"/>
              </a:rPr>
              <a:t>funds</a:t>
            </a:r>
            <a:r>
              <a:rPr sz="2824" i="1" spc="-18" dirty="0">
                <a:cs typeface="Arial"/>
              </a:rPr>
              <a:t> fo</a:t>
            </a:r>
            <a:r>
              <a:rPr sz="2824" i="1" spc="-13" dirty="0">
                <a:cs typeface="Arial"/>
              </a:rPr>
              <a:t>r</a:t>
            </a:r>
            <a:r>
              <a:rPr sz="2824" i="1" spc="-4" dirty="0">
                <a:cs typeface="Arial"/>
              </a:rPr>
              <a:t> </a:t>
            </a:r>
            <a:r>
              <a:rPr sz="2824" i="1" spc="-18" dirty="0">
                <a:cs typeface="Arial"/>
              </a:rPr>
              <a:t>the</a:t>
            </a:r>
            <a:r>
              <a:rPr sz="2824" i="1" spc="-4" dirty="0">
                <a:cs typeface="Arial"/>
              </a:rPr>
              <a:t> </a:t>
            </a:r>
            <a:r>
              <a:rPr sz="2824" i="1" spc="-18" dirty="0">
                <a:cs typeface="Arial"/>
              </a:rPr>
              <a:t>provision</a:t>
            </a:r>
            <a:r>
              <a:rPr sz="2824" i="1" spc="-4" dirty="0">
                <a:cs typeface="Arial"/>
              </a:rPr>
              <a:t> </a:t>
            </a:r>
            <a:r>
              <a:rPr sz="2824" i="1" spc="-22" dirty="0">
                <a:cs typeface="Arial"/>
              </a:rPr>
              <a:t>o</a:t>
            </a:r>
            <a:r>
              <a:rPr sz="2824" i="1" spc="-9" dirty="0">
                <a:cs typeface="Arial"/>
              </a:rPr>
              <a:t>f</a:t>
            </a:r>
            <a:r>
              <a:rPr sz="2824" i="1" spc="-4" dirty="0">
                <a:cs typeface="Arial"/>
              </a:rPr>
              <a:t> </a:t>
            </a:r>
            <a:r>
              <a:rPr sz="2824" i="1" spc="-22" dirty="0">
                <a:cs typeface="Arial"/>
              </a:rPr>
              <a:t>adul</a:t>
            </a:r>
            <a:r>
              <a:rPr sz="2824" i="1" spc="-9" dirty="0">
                <a:cs typeface="Arial"/>
              </a:rPr>
              <a:t>t</a:t>
            </a:r>
            <a:r>
              <a:rPr sz="2824" i="1" spc="-4" dirty="0">
                <a:cs typeface="Arial"/>
              </a:rPr>
              <a:t> </a:t>
            </a:r>
            <a:r>
              <a:rPr sz="2824" i="1" spc="-22" dirty="0">
                <a:cs typeface="Arial"/>
              </a:rPr>
              <a:t>educatio</a:t>
            </a:r>
            <a:r>
              <a:rPr sz="2824" i="1" spc="-18" dirty="0">
                <a:cs typeface="Arial"/>
              </a:rPr>
              <a:t>n</a:t>
            </a:r>
            <a:r>
              <a:rPr sz="2824" i="1" spc="-4" dirty="0">
                <a:cs typeface="Arial"/>
              </a:rPr>
              <a:t> </a:t>
            </a:r>
            <a:r>
              <a:rPr sz="2824" i="1" spc="-22" dirty="0">
                <a:cs typeface="Arial"/>
              </a:rPr>
              <a:t>and</a:t>
            </a:r>
            <a:r>
              <a:rPr sz="2824" i="1" spc="-18" dirty="0">
                <a:cs typeface="Arial"/>
              </a:rPr>
              <a:t> literacy</a:t>
            </a:r>
            <a:r>
              <a:rPr sz="2824" i="1" dirty="0">
                <a:cs typeface="Arial"/>
              </a:rPr>
              <a:t> </a:t>
            </a:r>
            <a:r>
              <a:rPr sz="2824" i="1" spc="-18" dirty="0">
                <a:cs typeface="Arial"/>
              </a:rPr>
              <a:t>activities</a:t>
            </a:r>
            <a:r>
              <a:rPr sz="2824" i="1" spc="-9" dirty="0">
                <a:cs typeface="Arial"/>
              </a:rPr>
              <a:t>,</a:t>
            </a:r>
            <a:r>
              <a:rPr sz="2824" i="1" dirty="0">
                <a:cs typeface="Arial"/>
              </a:rPr>
              <a:t> </a:t>
            </a:r>
            <a:r>
              <a:rPr sz="2824" i="1" spc="-18" dirty="0">
                <a:cs typeface="Arial"/>
              </a:rPr>
              <a:t>including</a:t>
            </a:r>
            <a:r>
              <a:rPr sz="2824" i="1" dirty="0">
                <a:cs typeface="Arial"/>
              </a:rPr>
              <a:t> </a:t>
            </a:r>
            <a:r>
              <a:rPr sz="2824" i="1" spc="-22" dirty="0">
                <a:cs typeface="Arial"/>
              </a:rPr>
              <a:t>workforce</a:t>
            </a:r>
            <a:r>
              <a:rPr sz="2824" i="1" spc="-18" dirty="0">
                <a:cs typeface="Arial"/>
              </a:rPr>
              <a:t> preparation</a:t>
            </a:r>
            <a:r>
              <a:rPr sz="2824" i="1" spc="-4" dirty="0">
                <a:cs typeface="Arial"/>
              </a:rPr>
              <a:t> </a:t>
            </a:r>
            <a:r>
              <a:rPr sz="2824" i="1" spc="-18" dirty="0">
                <a:cs typeface="Arial"/>
              </a:rPr>
              <a:t>activities</a:t>
            </a:r>
            <a:r>
              <a:rPr sz="2824" i="1" spc="-9" dirty="0">
                <a:cs typeface="Arial"/>
              </a:rPr>
              <a:t>,</a:t>
            </a:r>
            <a:r>
              <a:rPr sz="2824" i="1" spc="-4" dirty="0">
                <a:cs typeface="Arial"/>
              </a:rPr>
              <a:t> </a:t>
            </a:r>
            <a:r>
              <a:rPr sz="2824" i="1" spc="-22" dirty="0">
                <a:cs typeface="Arial"/>
              </a:rPr>
              <a:t>an</a:t>
            </a:r>
            <a:r>
              <a:rPr sz="2824" i="1" spc="-18" dirty="0">
                <a:cs typeface="Arial"/>
              </a:rPr>
              <a:t>d</a:t>
            </a:r>
            <a:r>
              <a:rPr sz="2824" i="1" spc="-4" dirty="0">
                <a:cs typeface="Arial"/>
              </a:rPr>
              <a:t> </a:t>
            </a:r>
            <a:r>
              <a:rPr sz="2824" i="1" spc="-18" dirty="0">
                <a:cs typeface="Arial"/>
              </a:rPr>
              <a:t>utilizing</a:t>
            </a:r>
            <a:r>
              <a:rPr sz="2824" i="1" spc="-4" dirty="0">
                <a:cs typeface="Arial"/>
              </a:rPr>
              <a:t> </a:t>
            </a:r>
            <a:r>
              <a:rPr sz="2824" i="1" spc="-18" dirty="0">
                <a:cs typeface="Arial"/>
              </a:rPr>
              <a:t>other sources</a:t>
            </a:r>
            <a:r>
              <a:rPr sz="2824" i="1" spc="-9" dirty="0">
                <a:cs typeface="Arial"/>
              </a:rPr>
              <a:t> </a:t>
            </a:r>
            <a:r>
              <a:rPr sz="2824" i="1" spc="-22" dirty="0">
                <a:cs typeface="Arial"/>
              </a:rPr>
              <a:t>o</a:t>
            </a:r>
            <a:r>
              <a:rPr sz="2824" i="1" spc="-9" dirty="0">
                <a:cs typeface="Arial"/>
              </a:rPr>
              <a:t>f </a:t>
            </a:r>
            <a:r>
              <a:rPr sz="2824" i="1" spc="-18" dirty="0">
                <a:cs typeface="Arial"/>
              </a:rPr>
              <a:t>funding</a:t>
            </a:r>
            <a:r>
              <a:rPr sz="2824" i="1" spc="-9" dirty="0">
                <a:cs typeface="Arial"/>
              </a:rPr>
              <a:t>, </a:t>
            </a:r>
            <a:r>
              <a:rPr sz="2824" i="1" spc="-22" dirty="0">
                <a:cs typeface="Arial"/>
              </a:rPr>
              <a:t>a</a:t>
            </a:r>
            <a:r>
              <a:rPr sz="2824" i="1" spc="-18" dirty="0">
                <a:cs typeface="Arial"/>
              </a:rPr>
              <a:t>s</a:t>
            </a:r>
            <a:r>
              <a:rPr sz="2824" i="1" spc="-9" dirty="0">
                <a:cs typeface="Arial"/>
              </a:rPr>
              <a:t> </a:t>
            </a:r>
            <a:r>
              <a:rPr sz="2824" i="1" spc="-18" dirty="0">
                <a:cs typeface="Arial"/>
              </a:rPr>
              <a:t>appropriate</a:t>
            </a:r>
            <a:r>
              <a:rPr sz="2824" i="1" spc="-9" dirty="0">
                <a:cs typeface="Arial"/>
              </a:rPr>
              <a:t>, </a:t>
            </a:r>
            <a:r>
              <a:rPr sz="2824" i="1" spc="-18" dirty="0">
                <a:cs typeface="Arial"/>
              </a:rPr>
              <a:t>to provide</a:t>
            </a:r>
            <a:r>
              <a:rPr sz="2824" i="1" spc="-4" dirty="0">
                <a:cs typeface="Arial"/>
              </a:rPr>
              <a:t> </a:t>
            </a:r>
            <a:r>
              <a:rPr sz="2824" i="1" spc="-18" dirty="0">
                <a:cs typeface="Arial"/>
              </a:rPr>
              <a:t>the</a:t>
            </a:r>
            <a:r>
              <a:rPr sz="2824" i="1" spc="-4" dirty="0">
                <a:cs typeface="Arial"/>
              </a:rPr>
              <a:t> </a:t>
            </a:r>
            <a:r>
              <a:rPr sz="2824" i="1" spc="-22" dirty="0">
                <a:cs typeface="Arial"/>
              </a:rPr>
              <a:t>workforc</a:t>
            </a:r>
            <a:r>
              <a:rPr sz="2824" i="1" spc="-18" dirty="0">
                <a:cs typeface="Arial"/>
              </a:rPr>
              <a:t>e</a:t>
            </a:r>
            <a:r>
              <a:rPr sz="2824" i="1" spc="-4" dirty="0">
                <a:cs typeface="Arial"/>
              </a:rPr>
              <a:t> </a:t>
            </a:r>
            <a:r>
              <a:rPr sz="2824" i="1" spc="-18" dirty="0">
                <a:cs typeface="Arial"/>
              </a:rPr>
              <a:t>training</a:t>
            </a:r>
            <a:r>
              <a:rPr sz="2824" i="1" spc="-4" dirty="0">
                <a:cs typeface="Arial"/>
              </a:rPr>
              <a:t> </a:t>
            </a:r>
            <a:r>
              <a:rPr sz="2824" i="1" spc="-22" dirty="0">
                <a:cs typeface="Arial"/>
              </a:rPr>
              <a:t>component</a:t>
            </a:r>
            <a:r>
              <a:rPr sz="2824" i="1" spc="-18" dirty="0">
                <a:cs typeface="Arial"/>
              </a:rPr>
              <a:t> can</a:t>
            </a:r>
            <a:r>
              <a:rPr sz="2824" i="1" spc="-9" dirty="0">
                <a:cs typeface="Arial"/>
              </a:rPr>
              <a:t> </a:t>
            </a:r>
            <a:r>
              <a:rPr sz="2824" i="1" spc="-22" dirty="0">
                <a:cs typeface="Arial"/>
              </a:rPr>
              <a:t>exten</a:t>
            </a:r>
            <a:r>
              <a:rPr sz="2824" i="1" spc="-18" dirty="0">
                <a:cs typeface="Arial"/>
              </a:rPr>
              <a:t>d</a:t>
            </a:r>
            <a:r>
              <a:rPr sz="2824" i="1" spc="-9" dirty="0">
                <a:cs typeface="Arial"/>
              </a:rPr>
              <a:t> </a:t>
            </a:r>
            <a:r>
              <a:rPr sz="2824" i="1" spc="-18" dirty="0">
                <a:cs typeface="Arial"/>
              </a:rPr>
              <a:t>the</a:t>
            </a:r>
            <a:r>
              <a:rPr sz="2824" i="1" spc="-9" dirty="0">
                <a:cs typeface="Arial"/>
              </a:rPr>
              <a:t> </a:t>
            </a:r>
            <a:r>
              <a:rPr sz="2824" i="1" spc="-18" dirty="0">
                <a:cs typeface="Arial"/>
              </a:rPr>
              <a:t>availability</a:t>
            </a:r>
            <a:r>
              <a:rPr sz="2824" i="1" spc="4" dirty="0">
                <a:cs typeface="Arial"/>
              </a:rPr>
              <a:t> </a:t>
            </a:r>
            <a:r>
              <a:rPr sz="2824" i="1" spc="-22" dirty="0">
                <a:cs typeface="Arial"/>
              </a:rPr>
              <a:t>o</a:t>
            </a:r>
            <a:r>
              <a:rPr sz="2824" i="1" spc="-9" dirty="0">
                <a:cs typeface="Arial"/>
              </a:rPr>
              <a:t>f </a:t>
            </a:r>
            <a:r>
              <a:rPr sz="2824" i="1" spc="-22" dirty="0">
                <a:cs typeface="Arial"/>
              </a:rPr>
              <a:t>much-needed</a:t>
            </a:r>
            <a:r>
              <a:rPr sz="2824" i="1" spc="-18" dirty="0">
                <a:cs typeface="Arial"/>
              </a:rPr>
              <a:t> adul</a:t>
            </a:r>
            <a:r>
              <a:rPr sz="2824" i="1" spc="-9" dirty="0">
                <a:cs typeface="Arial"/>
              </a:rPr>
              <a:t>t</a:t>
            </a:r>
            <a:r>
              <a:rPr sz="2824" i="1" spc="-4" dirty="0">
                <a:cs typeface="Arial"/>
              </a:rPr>
              <a:t> </a:t>
            </a:r>
            <a:r>
              <a:rPr sz="2824" i="1" spc="-22" dirty="0">
                <a:cs typeface="Arial"/>
              </a:rPr>
              <a:t>educatio</a:t>
            </a:r>
            <a:r>
              <a:rPr sz="2824" i="1" spc="-18" dirty="0">
                <a:cs typeface="Arial"/>
              </a:rPr>
              <a:t>n</a:t>
            </a:r>
            <a:r>
              <a:rPr sz="2824" i="1" spc="-4" dirty="0">
                <a:cs typeface="Arial"/>
              </a:rPr>
              <a:t> </a:t>
            </a:r>
            <a:r>
              <a:rPr sz="2824" i="1" spc="-22" dirty="0">
                <a:cs typeface="Arial"/>
              </a:rPr>
              <a:t>an</a:t>
            </a:r>
            <a:r>
              <a:rPr sz="2824" i="1" spc="-18" dirty="0">
                <a:cs typeface="Arial"/>
              </a:rPr>
              <a:t>d</a:t>
            </a:r>
            <a:r>
              <a:rPr sz="2824" i="1" spc="-4" dirty="0">
                <a:cs typeface="Arial"/>
              </a:rPr>
              <a:t> </a:t>
            </a:r>
            <a:r>
              <a:rPr sz="2824" i="1" spc="-18" dirty="0">
                <a:cs typeface="Arial"/>
              </a:rPr>
              <a:t>literacy</a:t>
            </a:r>
            <a:r>
              <a:rPr sz="2824" i="1" spc="-4" dirty="0">
                <a:cs typeface="Arial"/>
              </a:rPr>
              <a:t> </a:t>
            </a:r>
            <a:r>
              <a:rPr sz="2824" i="1" spc="-18" dirty="0">
                <a:cs typeface="Arial"/>
              </a:rPr>
              <a:t>services.”</a:t>
            </a:r>
            <a:endParaRPr sz="2824" i="1" dirty="0">
              <a:cs typeface="Arial"/>
            </a:endParaRPr>
          </a:p>
        </p:txBody>
      </p:sp>
    </p:spTree>
    <p:extLst>
      <p:ext uri="{BB962C8B-B14F-4D97-AF65-F5344CB8AC3E}">
        <p14:creationId xmlns:p14="http://schemas.microsoft.com/office/powerpoint/2010/main" val="338389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88572" y="259135"/>
            <a:ext cx="5582194" cy="869212"/>
          </a:xfrm>
          <a:prstGeom prst="rect">
            <a:avLst/>
          </a:prstGeom>
        </p:spPr>
        <p:txBody>
          <a:bodyPr vert="horz" wrap="square" lIns="0" tIns="0" rIns="0" bIns="0" rtlCol="0" anchor="t">
            <a:spAutoFit/>
          </a:bodyPr>
          <a:lstStyle/>
          <a:p>
            <a:pPr marR="4483" indent="-397830"/>
            <a:r>
              <a:rPr sz="2824" spc="-22" dirty="0">
                <a:cs typeface="Arial"/>
              </a:rPr>
              <a:t>Meetin</a:t>
            </a:r>
            <a:r>
              <a:rPr sz="2824" spc="-18" dirty="0">
                <a:cs typeface="Arial"/>
              </a:rPr>
              <a:t>g</a:t>
            </a:r>
            <a:r>
              <a:rPr sz="2824" spc="-9" dirty="0">
                <a:cs typeface="Arial"/>
              </a:rPr>
              <a:t> </a:t>
            </a:r>
            <a:r>
              <a:rPr sz="2824" spc="-18" dirty="0">
                <a:cs typeface="Arial"/>
              </a:rPr>
              <a:t>the</a:t>
            </a:r>
            <a:r>
              <a:rPr sz="2824" spc="-9" dirty="0">
                <a:cs typeface="Arial"/>
              </a:rPr>
              <a:t> </a:t>
            </a:r>
            <a:r>
              <a:rPr sz="2824" spc="-22" dirty="0">
                <a:cs typeface="Arial"/>
              </a:rPr>
              <a:t>Requiremen</a:t>
            </a:r>
            <a:r>
              <a:rPr sz="2824" spc="-9" dirty="0">
                <a:cs typeface="Arial"/>
              </a:rPr>
              <a:t>t </a:t>
            </a:r>
            <a:r>
              <a:rPr sz="2824" spc="-18" dirty="0">
                <a:cs typeface="Arial"/>
              </a:rPr>
              <a:t>fo</a:t>
            </a:r>
            <a:r>
              <a:rPr sz="2824" spc="-13" dirty="0">
                <a:cs typeface="Arial"/>
              </a:rPr>
              <a:t>r</a:t>
            </a:r>
            <a:r>
              <a:rPr sz="2824" spc="-9" dirty="0">
                <a:cs typeface="Arial"/>
              </a:rPr>
              <a:t> </a:t>
            </a:r>
            <a:r>
              <a:rPr sz="2824" spc="-18" dirty="0">
                <a:cs typeface="Arial"/>
              </a:rPr>
              <a:t>the</a:t>
            </a:r>
            <a:r>
              <a:rPr sz="2824" spc="-9" dirty="0">
                <a:cs typeface="Arial"/>
              </a:rPr>
              <a:t> </a:t>
            </a:r>
            <a:r>
              <a:rPr lang="en-US" sz="2824" spc="-18" dirty="0" smtClean="0">
                <a:cs typeface="Arial"/>
              </a:rPr>
              <a:t>Three</a:t>
            </a:r>
            <a:r>
              <a:rPr sz="2824" spc="-9" dirty="0" smtClean="0">
                <a:cs typeface="Arial"/>
              </a:rPr>
              <a:t> </a:t>
            </a:r>
            <a:r>
              <a:rPr sz="2824" spc="-22" dirty="0">
                <a:cs typeface="Arial"/>
              </a:rPr>
              <a:t>Component</a:t>
            </a:r>
            <a:r>
              <a:rPr sz="2824" spc="-18" dirty="0">
                <a:cs typeface="Arial"/>
              </a:rPr>
              <a:t>s</a:t>
            </a:r>
            <a:r>
              <a:rPr sz="2824" spc="-9" dirty="0">
                <a:cs typeface="Arial"/>
              </a:rPr>
              <a:t> </a:t>
            </a:r>
            <a:r>
              <a:rPr sz="2824" spc="-13" dirty="0">
                <a:cs typeface="Arial"/>
              </a:rPr>
              <a:t>t</a:t>
            </a:r>
            <a:r>
              <a:rPr sz="2824" spc="-18" dirty="0">
                <a:cs typeface="Arial"/>
              </a:rPr>
              <a:t>o</a:t>
            </a:r>
            <a:r>
              <a:rPr sz="2824" spc="-9" dirty="0">
                <a:cs typeface="Arial"/>
              </a:rPr>
              <a:t> </a:t>
            </a:r>
            <a:r>
              <a:rPr sz="2824" spc="-22" dirty="0">
                <a:cs typeface="Arial"/>
              </a:rPr>
              <a:t>b</a:t>
            </a:r>
            <a:r>
              <a:rPr sz="2824" spc="-18" dirty="0">
                <a:cs typeface="Arial"/>
              </a:rPr>
              <a:t>e</a:t>
            </a:r>
            <a:r>
              <a:rPr sz="2824" spc="-9" dirty="0">
                <a:cs typeface="Arial"/>
              </a:rPr>
              <a:t> </a:t>
            </a:r>
            <a:r>
              <a:rPr sz="2824" spc="-18" dirty="0">
                <a:cs typeface="Arial"/>
              </a:rPr>
              <a:t>Integrated</a:t>
            </a:r>
            <a:endParaRPr sz="2824" dirty="0">
              <a:cs typeface="Arial"/>
            </a:endParaRPr>
          </a:p>
        </p:txBody>
      </p:sp>
      <p:sp>
        <p:nvSpPr>
          <p:cNvPr id="7" name="object 7"/>
          <p:cNvSpPr txBox="1">
            <a:spLocks noGrp="1"/>
          </p:cNvSpPr>
          <p:nvPr>
            <p:ph type="sldNum" sz="quarter" idx="4294967295"/>
          </p:nvPr>
        </p:nvSpPr>
        <p:spPr>
          <a:xfrm>
            <a:off x="8541764" y="6502522"/>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36</a:t>
            </a:fld>
            <a:endParaRPr sz="1200" spc="-9" dirty="0">
              <a:solidFill>
                <a:schemeClr val="tx1">
                  <a:tint val="75000"/>
                </a:schemeClr>
              </a:solidFill>
            </a:endParaRPr>
          </a:p>
        </p:txBody>
      </p:sp>
      <p:sp>
        <p:nvSpPr>
          <p:cNvPr id="5" name="object 5"/>
          <p:cNvSpPr txBox="1">
            <a:spLocks noGrp="1"/>
          </p:cNvSpPr>
          <p:nvPr>
            <p:ph type="body" idx="1"/>
          </p:nvPr>
        </p:nvSpPr>
        <p:spPr>
          <a:xfrm>
            <a:off x="809897" y="1368400"/>
            <a:ext cx="7540087" cy="4986493"/>
          </a:xfrm>
          <a:prstGeom prst="rect">
            <a:avLst/>
          </a:prstGeom>
        </p:spPr>
        <p:txBody>
          <a:bodyPr vert="horz" wrap="square" lIns="0" tIns="0" rIns="0" bIns="0" rtlCol="0">
            <a:spAutoFit/>
          </a:bodyPr>
          <a:lstStyle/>
          <a:p>
            <a:pPr marL="0" indent="0">
              <a:buNone/>
            </a:pPr>
            <a:r>
              <a:rPr sz="2000" spc="-4" dirty="0"/>
              <a:t>Service</a:t>
            </a:r>
            <a:r>
              <a:rPr sz="2000" dirty="0"/>
              <a:t>s</a:t>
            </a:r>
            <a:r>
              <a:rPr sz="2000" spc="-13" dirty="0"/>
              <a:t> </a:t>
            </a:r>
            <a:r>
              <a:rPr sz="2000" spc="-4" dirty="0"/>
              <a:t>mus</a:t>
            </a:r>
            <a:r>
              <a:rPr sz="2000" dirty="0"/>
              <a:t>t</a:t>
            </a:r>
            <a:r>
              <a:rPr sz="2000" spc="-4" dirty="0"/>
              <a:t> b</a:t>
            </a:r>
            <a:r>
              <a:rPr sz="2000" dirty="0"/>
              <a:t>e</a:t>
            </a:r>
            <a:r>
              <a:rPr sz="2000" spc="-13" dirty="0"/>
              <a:t> </a:t>
            </a:r>
            <a:r>
              <a:rPr sz="2000" spc="-4" dirty="0"/>
              <a:t>provide</a:t>
            </a:r>
            <a:r>
              <a:rPr sz="2000" dirty="0"/>
              <a:t>d</a:t>
            </a:r>
            <a:r>
              <a:rPr sz="2000" spc="-4" dirty="0"/>
              <a:t> concurrentl</a:t>
            </a:r>
            <a:r>
              <a:rPr sz="2000" dirty="0"/>
              <a:t>y</a:t>
            </a:r>
            <a:r>
              <a:rPr sz="2000" spc="-13" dirty="0"/>
              <a:t> </a:t>
            </a:r>
            <a:r>
              <a:rPr sz="2000" spc="-4" dirty="0"/>
              <a:t>an</a:t>
            </a:r>
            <a:r>
              <a:rPr sz="2000" dirty="0"/>
              <a:t>d</a:t>
            </a:r>
            <a:r>
              <a:rPr sz="2000" spc="-4" dirty="0"/>
              <a:t> contextuall</a:t>
            </a:r>
            <a:r>
              <a:rPr sz="2000" dirty="0"/>
              <a:t>y</a:t>
            </a:r>
            <a:r>
              <a:rPr sz="2000" spc="-13" dirty="0"/>
              <a:t> </a:t>
            </a:r>
            <a:r>
              <a:rPr sz="2000" spc="-4" dirty="0"/>
              <a:t>suc</a:t>
            </a:r>
            <a:r>
              <a:rPr sz="2000" dirty="0"/>
              <a:t>h</a:t>
            </a:r>
            <a:r>
              <a:rPr sz="2000" spc="-13" dirty="0"/>
              <a:t> </a:t>
            </a:r>
            <a:r>
              <a:rPr sz="2000" spc="-4" dirty="0"/>
              <a:t>that—</a:t>
            </a:r>
            <a:endParaRPr sz="2000" dirty="0"/>
          </a:p>
          <a:p>
            <a:pPr>
              <a:spcBef>
                <a:spcPts val="18"/>
              </a:spcBef>
            </a:pPr>
            <a:endParaRPr sz="1000" dirty="0">
              <a:cs typeface="Times New Roman"/>
            </a:endParaRPr>
          </a:p>
          <a:p>
            <a:pPr marL="468406" marR="145124">
              <a:buClrTx/>
              <a:buFont typeface="+mj-lt"/>
              <a:buAutoNum type="alphaLcParenR"/>
              <a:tabLst>
                <a:tab pos="364211" algn="l"/>
              </a:tabLst>
            </a:pPr>
            <a:r>
              <a:rPr sz="1853" spc="-4" dirty="0">
                <a:solidFill>
                  <a:schemeClr val="tx1"/>
                </a:solidFill>
              </a:rPr>
              <a:t>Withi</a:t>
            </a:r>
            <a:r>
              <a:rPr sz="1853" dirty="0">
                <a:solidFill>
                  <a:schemeClr val="tx1"/>
                </a:solidFill>
              </a:rPr>
              <a:t>n</a:t>
            </a:r>
            <a:r>
              <a:rPr sz="1853" spc="-9" dirty="0">
                <a:solidFill>
                  <a:schemeClr val="tx1"/>
                </a:solidFill>
              </a:rPr>
              <a:t> </a:t>
            </a:r>
            <a:r>
              <a:rPr sz="1853" spc="-4" dirty="0">
                <a:solidFill>
                  <a:schemeClr val="tx1"/>
                </a:solidFill>
              </a:rPr>
              <a:t>th</a:t>
            </a:r>
            <a:r>
              <a:rPr sz="1853" dirty="0">
                <a:solidFill>
                  <a:schemeClr val="tx1"/>
                </a:solidFill>
              </a:rPr>
              <a:t>e</a:t>
            </a:r>
            <a:r>
              <a:rPr sz="1853" spc="-9" dirty="0">
                <a:solidFill>
                  <a:schemeClr val="tx1"/>
                </a:solidFill>
              </a:rPr>
              <a:t> </a:t>
            </a:r>
            <a:r>
              <a:rPr sz="1853" spc="-4" dirty="0">
                <a:solidFill>
                  <a:srgbClr val="FF0000"/>
                </a:solidFill>
              </a:rPr>
              <a:t>overal</a:t>
            </a:r>
            <a:r>
              <a:rPr sz="1853" dirty="0">
                <a:solidFill>
                  <a:srgbClr val="FF0000"/>
                </a:solidFill>
              </a:rPr>
              <a:t>l</a:t>
            </a:r>
            <a:r>
              <a:rPr sz="1853" spc="-9" dirty="0">
                <a:solidFill>
                  <a:srgbClr val="FF0000"/>
                </a:solidFill>
              </a:rPr>
              <a:t> </a:t>
            </a:r>
            <a:r>
              <a:rPr sz="1853" spc="-4" dirty="0">
                <a:solidFill>
                  <a:srgbClr val="FF0000"/>
                </a:solidFill>
              </a:rPr>
              <a:t>scop</a:t>
            </a:r>
            <a:r>
              <a:rPr sz="1853" dirty="0">
                <a:solidFill>
                  <a:srgbClr val="FF0000"/>
                </a:solidFill>
              </a:rPr>
              <a:t>e</a:t>
            </a:r>
            <a:r>
              <a:rPr sz="1853" spc="-9" dirty="0">
                <a:solidFill>
                  <a:srgbClr val="FF0000"/>
                </a:solidFill>
              </a:rPr>
              <a:t> </a:t>
            </a:r>
            <a:r>
              <a:rPr sz="1853" spc="-4" dirty="0">
                <a:solidFill>
                  <a:srgbClr val="FF0000"/>
                </a:solidFill>
              </a:rPr>
              <a:t>o</a:t>
            </a:r>
            <a:r>
              <a:rPr sz="1853" dirty="0">
                <a:solidFill>
                  <a:srgbClr val="FF0000"/>
                </a:solidFill>
              </a:rPr>
              <a:t>f</a:t>
            </a:r>
            <a:r>
              <a:rPr sz="1853" spc="-9" dirty="0">
                <a:solidFill>
                  <a:srgbClr val="FF0000"/>
                </a:solidFill>
              </a:rPr>
              <a:t> </a:t>
            </a:r>
            <a:r>
              <a:rPr sz="1853" dirty="0">
                <a:solidFill>
                  <a:srgbClr val="FF0000"/>
                </a:solidFill>
              </a:rPr>
              <a:t>a</a:t>
            </a:r>
            <a:r>
              <a:rPr sz="1853" spc="4" dirty="0">
                <a:solidFill>
                  <a:srgbClr val="FF0000"/>
                </a:solidFill>
              </a:rPr>
              <a:t> </a:t>
            </a:r>
            <a:r>
              <a:rPr sz="1853" spc="-4" dirty="0">
                <a:solidFill>
                  <a:srgbClr val="FF0000"/>
                </a:solidFill>
              </a:rPr>
              <a:t>particula</a:t>
            </a:r>
            <a:r>
              <a:rPr sz="1853" dirty="0">
                <a:solidFill>
                  <a:srgbClr val="FF0000"/>
                </a:solidFill>
              </a:rPr>
              <a:t>r</a:t>
            </a:r>
            <a:r>
              <a:rPr sz="1853" spc="-18" dirty="0">
                <a:solidFill>
                  <a:srgbClr val="FF0000"/>
                </a:solidFill>
              </a:rPr>
              <a:t> </a:t>
            </a:r>
            <a:r>
              <a:rPr sz="1853" spc="-4" dirty="0">
                <a:solidFill>
                  <a:srgbClr val="FF0000"/>
                </a:solidFill>
              </a:rPr>
              <a:t>integrate</a:t>
            </a:r>
            <a:r>
              <a:rPr sz="1853" dirty="0">
                <a:solidFill>
                  <a:srgbClr val="FF0000"/>
                </a:solidFill>
              </a:rPr>
              <a:t>d</a:t>
            </a:r>
            <a:r>
              <a:rPr sz="1853" spc="-4" dirty="0">
                <a:solidFill>
                  <a:srgbClr val="FF0000"/>
                </a:solidFill>
              </a:rPr>
              <a:t> educatio</a:t>
            </a:r>
            <a:r>
              <a:rPr sz="1853" dirty="0">
                <a:solidFill>
                  <a:srgbClr val="FF0000"/>
                </a:solidFill>
              </a:rPr>
              <a:t>n</a:t>
            </a:r>
            <a:r>
              <a:rPr sz="1853" spc="-4" dirty="0">
                <a:solidFill>
                  <a:srgbClr val="FF0000"/>
                </a:solidFill>
              </a:rPr>
              <a:t> and trainin</a:t>
            </a:r>
            <a:r>
              <a:rPr sz="1853" dirty="0">
                <a:solidFill>
                  <a:srgbClr val="FF0000"/>
                </a:solidFill>
              </a:rPr>
              <a:t>g</a:t>
            </a:r>
            <a:r>
              <a:rPr sz="1853" spc="-4" dirty="0">
                <a:solidFill>
                  <a:srgbClr val="FF0000"/>
                </a:solidFill>
              </a:rPr>
              <a:t> progra</a:t>
            </a:r>
            <a:r>
              <a:rPr sz="1853" spc="4" dirty="0">
                <a:solidFill>
                  <a:srgbClr val="FF0000"/>
                </a:solidFill>
              </a:rPr>
              <a:t>m</a:t>
            </a:r>
            <a:r>
              <a:rPr sz="1853" dirty="0"/>
              <a:t>,</a:t>
            </a:r>
            <a:r>
              <a:rPr sz="1853" spc="-9" dirty="0"/>
              <a:t> </a:t>
            </a:r>
            <a:r>
              <a:rPr sz="1853" spc="-4" dirty="0"/>
              <a:t>th</a:t>
            </a:r>
            <a:r>
              <a:rPr sz="1853" dirty="0"/>
              <a:t>e</a:t>
            </a:r>
            <a:r>
              <a:rPr sz="1853" spc="-9" dirty="0"/>
              <a:t> </a:t>
            </a:r>
            <a:r>
              <a:rPr sz="1853" spc="-4" dirty="0"/>
              <a:t>adul</a:t>
            </a:r>
            <a:r>
              <a:rPr sz="1853" dirty="0"/>
              <a:t>t</a:t>
            </a:r>
            <a:r>
              <a:rPr sz="1853" spc="-9" dirty="0"/>
              <a:t> </a:t>
            </a:r>
            <a:r>
              <a:rPr sz="1853" spc="-4" dirty="0"/>
              <a:t>educatio</a:t>
            </a:r>
            <a:r>
              <a:rPr sz="1853" dirty="0"/>
              <a:t>n</a:t>
            </a:r>
            <a:r>
              <a:rPr sz="1853" spc="-18" dirty="0"/>
              <a:t> </a:t>
            </a:r>
            <a:r>
              <a:rPr sz="1853" spc="-4" dirty="0"/>
              <a:t>an</a:t>
            </a:r>
            <a:r>
              <a:rPr sz="1853" dirty="0"/>
              <a:t>d</a:t>
            </a:r>
            <a:r>
              <a:rPr sz="1853" spc="-9" dirty="0"/>
              <a:t> </a:t>
            </a:r>
            <a:r>
              <a:rPr sz="1853" spc="-4" dirty="0"/>
              <a:t>literac</a:t>
            </a:r>
            <a:r>
              <a:rPr sz="1853" dirty="0"/>
              <a:t>y</a:t>
            </a:r>
            <a:r>
              <a:rPr sz="1853" spc="-9" dirty="0"/>
              <a:t> </a:t>
            </a:r>
            <a:r>
              <a:rPr sz="1853" spc="-4" dirty="0"/>
              <a:t>activities, workforc</a:t>
            </a:r>
            <a:r>
              <a:rPr sz="1853" dirty="0"/>
              <a:t>e</a:t>
            </a:r>
            <a:r>
              <a:rPr sz="1853" spc="-4" dirty="0"/>
              <a:t> pre</a:t>
            </a:r>
            <a:r>
              <a:rPr sz="1853" spc="-9" dirty="0"/>
              <a:t>p</a:t>
            </a:r>
            <a:r>
              <a:rPr sz="1853" spc="-4" dirty="0"/>
              <a:t>aratio</a:t>
            </a:r>
            <a:r>
              <a:rPr sz="1853" dirty="0"/>
              <a:t>n</a:t>
            </a:r>
            <a:r>
              <a:rPr sz="1853" spc="-4" dirty="0"/>
              <a:t> activities</a:t>
            </a:r>
            <a:r>
              <a:rPr sz="1853" dirty="0"/>
              <a:t>,</a:t>
            </a:r>
            <a:r>
              <a:rPr sz="1853" spc="-13" dirty="0"/>
              <a:t> </a:t>
            </a:r>
            <a:r>
              <a:rPr sz="1853" spc="-4" dirty="0"/>
              <a:t>an</a:t>
            </a:r>
            <a:r>
              <a:rPr sz="1853" dirty="0"/>
              <a:t>d</a:t>
            </a:r>
            <a:r>
              <a:rPr sz="1853" spc="-13" dirty="0"/>
              <a:t> </a:t>
            </a:r>
            <a:r>
              <a:rPr sz="1853" spc="-4" dirty="0"/>
              <a:t>workforc</a:t>
            </a:r>
            <a:r>
              <a:rPr sz="1853" dirty="0"/>
              <a:t>e</a:t>
            </a:r>
            <a:r>
              <a:rPr sz="1853" spc="-4" dirty="0"/>
              <a:t> training:</a:t>
            </a:r>
            <a:endParaRPr sz="1853" dirty="0"/>
          </a:p>
          <a:p>
            <a:pPr marL="0" indent="0">
              <a:spcBef>
                <a:spcPts val="18"/>
              </a:spcBef>
              <a:buClr>
                <a:srgbClr val="1283AE"/>
              </a:buClr>
              <a:buNone/>
            </a:pPr>
            <a:endParaRPr sz="800" dirty="0">
              <a:cs typeface="Times New Roman"/>
            </a:endParaRPr>
          </a:p>
          <a:p>
            <a:pPr marL="718896" marR="174261" lvl="1" indent="-403433">
              <a:buFont typeface="Arial"/>
              <a:buAutoNum type="arabicParenR"/>
              <a:tabLst>
                <a:tab pos="719456" algn="l"/>
              </a:tabLst>
            </a:pPr>
            <a:r>
              <a:rPr sz="1853" dirty="0">
                <a:cs typeface="Arial"/>
              </a:rPr>
              <a:t>Are</a:t>
            </a:r>
            <a:r>
              <a:rPr sz="1853" spc="-4" dirty="0">
                <a:cs typeface="Arial"/>
              </a:rPr>
              <a:t> </a:t>
            </a:r>
            <a:r>
              <a:rPr sz="1853" dirty="0">
                <a:solidFill>
                  <a:srgbClr val="FF0000"/>
                </a:solidFill>
                <a:cs typeface="Arial"/>
              </a:rPr>
              <a:t>each</a:t>
            </a:r>
            <a:r>
              <a:rPr sz="1853" spc="-4" dirty="0">
                <a:solidFill>
                  <a:srgbClr val="FF0000"/>
                </a:solidFill>
                <a:cs typeface="Arial"/>
              </a:rPr>
              <a:t> </a:t>
            </a:r>
            <a:r>
              <a:rPr sz="1853" spc="-4" dirty="0">
                <a:cs typeface="Arial"/>
              </a:rPr>
              <a:t>o</a:t>
            </a:r>
            <a:r>
              <a:rPr sz="1853" dirty="0">
                <a:cs typeface="Arial"/>
              </a:rPr>
              <a:t>f</a:t>
            </a:r>
            <a:r>
              <a:rPr sz="1853" spc="-13" dirty="0">
                <a:cs typeface="Arial"/>
              </a:rPr>
              <a:t> </a:t>
            </a:r>
            <a:r>
              <a:rPr sz="1853" spc="-4" dirty="0">
                <a:cs typeface="Arial"/>
              </a:rPr>
              <a:t>su</a:t>
            </a:r>
            <a:r>
              <a:rPr sz="1853" spc="-35" dirty="0">
                <a:cs typeface="Arial"/>
              </a:rPr>
              <a:t>f</a:t>
            </a:r>
            <a:r>
              <a:rPr sz="1853" spc="-4" dirty="0">
                <a:cs typeface="Arial"/>
              </a:rPr>
              <a:t>ficien</a:t>
            </a:r>
            <a:r>
              <a:rPr sz="1853" dirty="0">
                <a:cs typeface="Arial"/>
              </a:rPr>
              <a:t>t</a:t>
            </a:r>
            <a:r>
              <a:rPr sz="1853" spc="-13" dirty="0">
                <a:cs typeface="Arial"/>
              </a:rPr>
              <a:t> </a:t>
            </a:r>
            <a:r>
              <a:rPr sz="1853" spc="-4" dirty="0">
                <a:cs typeface="Arial"/>
              </a:rPr>
              <a:t>intensit</a:t>
            </a:r>
            <a:r>
              <a:rPr sz="1853" dirty="0">
                <a:cs typeface="Arial"/>
              </a:rPr>
              <a:t>y</a:t>
            </a:r>
            <a:r>
              <a:rPr sz="1853" spc="-9" dirty="0">
                <a:cs typeface="Arial"/>
              </a:rPr>
              <a:t> </a:t>
            </a:r>
            <a:r>
              <a:rPr sz="1853" dirty="0">
                <a:solidFill>
                  <a:srgbClr val="FF0000"/>
                </a:solidFill>
                <a:cs typeface="Arial"/>
              </a:rPr>
              <a:t>and</a:t>
            </a:r>
            <a:r>
              <a:rPr sz="1853" spc="-13" dirty="0">
                <a:solidFill>
                  <a:srgbClr val="FF0000"/>
                </a:solidFill>
                <a:cs typeface="Arial"/>
              </a:rPr>
              <a:t> </a:t>
            </a:r>
            <a:r>
              <a:rPr sz="1853" spc="-4" dirty="0">
                <a:cs typeface="Arial"/>
              </a:rPr>
              <a:t>qualit</a:t>
            </a:r>
            <a:r>
              <a:rPr sz="1853" spc="-141" dirty="0">
                <a:cs typeface="Arial"/>
              </a:rPr>
              <a:t>y</a:t>
            </a:r>
            <a:r>
              <a:rPr sz="1853" dirty="0">
                <a:cs typeface="Arial"/>
              </a:rPr>
              <a:t>,</a:t>
            </a:r>
            <a:r>
              <a:rPr sz="1853" spc="-4" dirty="0">
                <a:cs typeface="Arial"/>
              </a:rPr>
              <a:t> an</a:t>
            </a:r>
            <a:r>
              <a:rPr sz="1853" dirty="0">
                <a:cs typeface="Arial"/>
              </a:rPr>
              <a:t>d</a:t>
            </a:r>
            <a:r>
              <a:rPr sz="1853" spc="-4" dirty="0">
                <a:cs typeface="Arial"/>
              </a:rPr>
              <a:t> base</a:t>
            </a:r>
            <a:r>
              <a:rPr sz="1853" dirty="0">
                <a:cs typeface="Arial"/>
              </a:rPr>
              <a:t>d</a:t>
            </a:r>
            <a:r>
              <a:rPr sz="1853" spc="-4" dirty="0">
                <a:cs typeface="Arial"/>
              </a:rPr>
              <a:t> o</a:t>
            </a:r>
            <a:r>
              <a:rPr sz="1853" dirty="0">
                <a:cs typeface="Arial"/>
              </a:rPr>
              <a:t>n</a:t>
            </a:r>
            <a:r>
              <a:rPr sz="1853" spc="-4" dirty="0">
                <a:cs typeface="Arial"/>
              </a:rPr>
              <a:t> the mos</a:t>
            </a:r>
            <a:r>
              <a:rPr sz="1853" dirty="0">
                <a:cs typeface="Arial"/>
              </a:rPr>
              <a:t>t</a:t>
            </a:r>
            <a:r>
              <a:rPr sz="1853" spc="-4" dirty="0">
                <a:cs typeface="Arial"/>
              </a:rPr>
              <a:t> rigorou</a:t>
            </a:r>
            <a:r>
              <a:rPr sz="1853" dirty="0">
                <a:cs typeface="Arial"/>
              </a:rPr>
              <a:t>s</a:t>
            </a:r>
            <a:r>
              <a:rPr sz="1853" spc="-18" dirty="0">
                <a:cs typeface="Arial"/>
              </a:rPr>
              <a:t> </a:t>
            </a:r>
            <a:r>
              <a:rPr sz="1853" spc="-4" dirty="0">
                <a:cs typeface="Arial"/>
              </a:rPr>
              <a:t>researc</a:t>
            </a:r>
            <a:r>
              <a:rPr sz="1853" dirty="0">
                <a:cs typeface="Arial"/>
              </a:rPr>
              <a:t>h</a:t>
            </a:r>
            <a:r>
              <a:rPr sz="1853" spc="-4" dirty="0">
                <a:cs typeface="Arial"/>
              </a:rPr>
              <a:t> availab</a:t>
            </a:r>
            <a:r>
              <a:rPr sz="1853" spc="13" dirty="0">
                <a:cs typeface="Arial"/>
              </a:rPr>
              <a:t>l</a:t>
            </a:r>
            <a:r>
              <a:rPr sz="1853" spc="-4" dirty="0">
                <a:cs typeface="Arial"/>
              </a:rPr>
              <a:t>e</a:t>
            </a:r>
            <a:r>
              <a:rPr sz="1853" dirty="0">
                <a:cs typeface="Arial"/>
              </a:rPr>
              <a:t>,</a:t>
            </a:r>
            <a:r>
              <a:rPr sz="1853" spc="-9" dirty="0">
                <a:cs typeface="Arial"/>
              </a:rPr>
              <a:t> </a:t>
            </a:r>
            <a:r>
              <a:rPr sz="1853" spc="-4" dirty="0">
                <a:cs typeface="Arial"/>
              </a:rPr>
              <a:t>particularl</a:t>
            </a:r>
            <a:r>
              <a:rPr sz="1853" dirty="0">
                <a:cs typeface="Arial"/>
              </a:rPr>
              <a:t>y</a:t>
            </a:r>
            <a:r>
              <a:rPr sz="1853" spc="-9" dirty="0">
                <a:cs typeface="Arial"/>
              </a:rPr>
              <a:t> </a:t>
            </a:r>
            <a:r>
              <a:rPr sz="1853" spc="-4" dirty="0">
                <a:cs typeface="Arial"/>
              </a:rPr>
              <a:t>wit</a:t>
            </a:r>
            <a:r>
              <a:rPr sz="1853" dirty="0">
                <a:cs typeface="Arial"/>
              </a:rPr>
              <a:t>h</a:t>
            </a:r>
            <a:r>
              <a:rPr sz="1853" spc="-9" dirty="0">
                <a:cs typeface="Arial"/>
              </a:rPr>
              <a:t> </a:t>
            </a:r>
            <a:r>
              <a:rPr sz="1853" spc="-4" dirty="0">
                <a:cs typeface="Arial"/>
              </a:rPr>
              <a:t>respec</a:t>
            </a:r>
            <a:r>
              <a:rPr sz="1853" dirty="0">
                <a:cs typeface="Arial"/>
              </a:rPr>
              <a:t>t</a:t>
            </a:r>
            <a:r>
              <a:rPr sz="1853" spc="-9" dirty="0">
                <a:cs typeface="Arial"/>
              </a:rPr>
              <a:t> </a:t>
            </a:r>
            <a:r>
              <a:rPr sz="1853" spc="-4" dirty="0">
                <a:cs typeface="Arial"/>
              </a:rPr>
              <a:t>to improvin</a:t>
            </a:r>
            <a:r>
              <a:rPr sz="1853" dirty="0">
                <a:cs typeface="Arial"/>
              </a:rPr>
              <a:t>g</a:t>
            </a:r>
            <a:r>
              <a:rPr sz="1853" spc="-22" dirty="0">
                <a:cs typeface="Arial"/>
              </a:rPr>
              <a:t> </a:t>
            </a:r>
            <a:r>
              <a:rPr sz="1853" spc="-4" dirty="0">
                <a:cs typeface="Arial"/>
              </a:rPr>
              <a:t>reading</a:t>
            </a:r>
            <a:r>
              <a:rPr sz="1853" dirty="0">
                <a:cs typeface="Arial"/>
              </a:rPr>
              <a:t>,</a:t>
            </a:r>
            <a:r>
              <a:rPr sz="1853" spc="-9" dirty="0">
                <a:cs typeface="Arial"/>
              </a:rPr>
              <a:t> </a:t>
            </a:r>
            <a:r>
              <a:rPr sz="1853" spc="-4" dirty="0">
                <a:cs typeface="Arial"/>
              </a:rPr>
              <a:t>writing</a:t>
            </a:r>
            <a:r>
              <a:rPr sz="1853" dirty="0">
                <a:cs typeface="Arial"/>
              </a:rPr>
              <a:t>,</a:t>
            </a:r>
            <a:r>
              <a:rPr sz="1853" spc="-9" dirty="0">
                <a:cs typeface="Arial"/>
              </a:rPr>
              <a:t> </a:t>
            </a:r>
            <a:r>
              <a:rPr sz="1853" spc="-4" dirty="0">
                <a:cs typeface="Arial"/>
              </a:rPr>
              <a:t>mathematics</a:t>
            </a:r>
            <a:r>
              <a:rPr sz="1853" dirty="0">
                <a:cs typeface="Arial"/>
              </a:rPr>
              <a:t>,</a:t>
            </a:r>
            <a:r>
              <a:rPr sz="1853" spc="-9" dirty="0">
                <a:cs typeface="Arial"/>
              </a:rPr>
              <a:t> </a:t>
            </a:r>
            <a:r>
              <a:rPr sz="1853" spc="-4" dirty="0">
                <a:cs typeface="Arial"/>
              </a:rPr>
              <a:t>an</a:t>
            </a:r>
            <a:r>
              <a:rPr sz="1853" dirty="0">
                <a:cs typeface="Arial"/>
              </a:rPr>
              <a:t>d</a:t>
            </a:r>
            <a:r>
              <a:rPr sz="1853" spc="-9" dirty="0">
                <a:cs typeface="Arial"/>
              </a:rPr>
              <a:t> </a:t>
            </a:r>
            <a:r>
              <a:rPr sz="1853" spc="-4" dirty="0">
                <a:cs typeface="Arial"/>
              </a:rPr>
              <a:t>English proficienc</a:t>
            </a:r>
            <a:r>
              <a:rPr sz="1853" dirty="0">
                <a:cs typeface="Arial"/>
              </a:rPr>
              <a:t>y</a:t>
            </a:r>
            <a:r>
              <a:rPr sz="1853" spc="-18" dirty="0">
                <a:cs typeface="Arial"/>
              </a:rPr>
              <a:t> </a:t>
            </a:r>
            <a:r>
              <a:rPr sz="1853" spc="-4" dirty="0">
                <a:cs typeface="Arial"/>
              </a:rPr>
              <a:t>o</a:t>
            </a:r>
            <a:r>
              <a:rPr sz="1853" dirty="0">
                <a:cs typeface="Arial"/>
              </a:rPr>
              <a:t>f</a:t>
            </a:r>
            <a:r>
              <a:rPr sz="1853" spc="-4" dirty="0">
                <a:cs typeface="Arial"/>
              </a:rPr>
              <a:t> eligibl</a:t>
            </a:r>
            <a:r>
              <a:rPr sz="1853" dirty="0">
                <a:cs typeface="Arial"/>
              </a:rPr>
              <a:t>e</a:t>
            </a:r>
            <a:r>
              <a:rPr sz="1853" spc="-4" dirty="0">
                <a:cs typeface="Arial"/>
              </a:rPr>
              <a:t> individuals;</a:t>
            </a:r>
            <a:endParaRPr sz="1853" dirty="0">
              <a:cs typeface="Arial"/>
            </a:endParaRPr>
          </a:p>
          <a:p>
            <a:pPr marL="718896" lvl="1" indent="-403433">
              <a:spcBef>
                <a:spcPts val="441"/>
              </a:spcBef>
              <a:buFont typeface="Arial"/>
              <a:buAutoNum type="arabicParenR"/>
              <a:tabLst>
                <a:tab pos="719456" algn="l"/>
              </a:tabLst>
            </a:pPr>
            <a:r>
              <a:rPr sz="1853" spc="-4" dirty="0">
                <a:cs typeface="Arial"/>
              </a:rPr>
              <a:t>Occu</a:t>
            </a:r>
            <a:r>
              <a:rPr sz="1853" dirty="0">
                <a:cs typeface="Arial"/>
              </a:rPr>
              <a:t>r</a:t>
            </a:r>
            <a:r>
              <a:rPr sz="1853" spc="-4" dirty="0">
                <a:cs typeface="Arial"/>
              </a:rPr>
              <a:t> simultaneously</a:t>
            </a:r>
            <a:r>
              <a:rPr sz="1853" dirty="0">
                <a:cs typeface="Arial"/>
              </a:rPr>
              <a:t>;</a:t>
            </a:r>
            <a:r>
              <a:rPr sz="1853" spc="-18" dirty="0">
                <a:cs typeface="Arial"/>
              </a:rPr>
              <a:t> </a:t>
            </a:r>
            <a:r>
              <a:rPr sz="1853" dirty="0">
                <a:solidFill>
                  <a:srgbClr val="FF0000"/>
                </a:solidFill>
                <a:cs typeface="Arial"/>
              </a:rPr>
              <a:t>and</a:t>
            </a:r>
            <a:endParaRPr sz="1853" dirty="0">
              <a:cs typeface="Arial"/>
            </a:endParaRPr>
          </a:p>
          <a:p>
            <a:pPr marL="718896" lvl="1" indent="-403433">
              <a:spcBef>
                <a:spcPts val="446"/>
              </a:spcBef>
              <a:buFont typeface="Arial"/>
              <a:buAutoNum type="arabicParenR"/>
              <a:tabLst>
                <a:tab pos="719456" algn="l"/>
              </a:tabLst>
            </a:pPr>
            <a:r>
              <a:rPr sz="1853" spc="-4" dirty="0">
                <a:cs typeface="Arial"/>
              </a:rPr>
              <a:t>Us</a:t>
            </a:r>
            <a:r>
              <a:rPr sz="1853" dirty="0">
                <a:cs typeface="Arial"/>
              </a:rPr>
              <a:t>e</a:t>
            </a:r>
            <a:r>
              <a:rPr sz="1853" spc="-9" dirty="0">
                <a:cs typeface="Arial"/>
              </a:rPr>
              <a:t> </a:t>
            </a:r>
            <a:r>
              <a:rPr sz="1853" spc="-4" dirty="0">
                <a:cs typeface="Arial"/>
              </a:rPr>
              <a:t>occupatio</a:t>
            </a:r>
            <a:r>
              <a:rPr sz="1853" spc="-9" dirty="0">
                <a:cs typeface="Arial"/>
              </a:rPr>
              <a:t>n</a:t>
            </a:r>
            <a:r>
              <a:rPr sz="1853" spc="-4" dirty="0">
                <a:cs typeface="Arial"/>
              </a:rPr>
              <a:t>all</a:t>
            </a:r>
            <a:r>
              <a:rPr sz="1853" dirty="0">
                <a:cs typeface="Arial"/>
              </a:rPr>
              <a:t>y</a:t>
            </a:r>
            <a:r>
              <a:rPr sz="1853" spc="-9" dirty="0">
                <a:cs typeface="Arial"/>
              </a:rPr>
              <a:t> </a:t>
            </a:r>
            <a:r>
              <a:rPr sz="1853" spc="-4" dirty="0">
                <a:cs typeface="Arial"/>
              </a:rPr>
              <a:t>relevan</a:t>
            </a:r>
            <a:r>
              <a:rPr sz="1853" dirty="0">
                <a:cs typeface="Arial"/>
              </a:rPr>
              <a:t>t</a:t>
            </a:r>
            <a:r>
              <a:rPr sz="1853" spc="-9" dirty="0">
                <a:cs typeface="Arial"/>
              </a:rPr>
              <a:t> </a:t>
            </a:r>
            <a:r>
              <a:rPr sz="1853" spc="-4" dirty="0">
                <a:cs typeface="Arial"/>
              </a:rPr>
              <a:t>instructio</a:t>
            </a:r>
            <a:r>
              <a:rPr sz="1853" spc="-9" dirty="0">
                <a:cs typeface="Arial"/>
              </a:rPr>
              <a:t>n</a:t>
            </a:r>
            <a:r>
              <a:rPr sz="1853" spc="-4" dirty="0">
                <a:cs typeface="Arial"/>
              </a:rPr>
              <a:t>a</a:t>
            </a:r>
            <a:r>
              <a:rPr sz="1853" dirty="0">
                <a:cs typeface="Arial"/>
              </a:rPr>
              <a:t>l</a:t>
            </a:r>
            <a:r>
              <a:rPr sz="1853" spc="-9" dirty="0">
                <a:cs typeface="Arial"/>
              </a:rPr>
              <a:t> </a:t>
            </a:r>
            <a:r>
              <a:rPr sz="1853" spc="-4" dirty="0">
                <a:cs typeface="Arial"/>
              </a:rPr>
              <a:t>materials</a:t>
            </a:r>
            <a:r>
              <a:rPr sz="1853" spc="-4" dirty="0" smtClean="0">
                <a:cs typeface="Arial"/>
              </a:rPr>
              <a:t>.</a:t>
            </a:r>
            <a:endParaRPr lang="en-US" sz="1853" spc="-4" dirty="0">
              <a:cs typeface="Arial"/>
            </a:endParaRPr>
          </a:p>
          <a:p>
            <a:pPr marL="315463" lvl="1" indent="0">
              <a:spcBef>
                <a:spcPts val="446"/>
              </a:spcBef>
              <a:buNone/>
              <a:tabLst>
                <a:tab pos="719456" algn="l"/>
              </a:tabLst>
            </a:pPr>
            <a:endParaRPr lang="en-US" sz="800" dirty="0">
              <a:cs typeface="Arial"/>
            </a:endParaRPr>
          </a:p>
          <a:p>
            <a:pPr marL="0" lvl="1" indent="-457200">
              <a:spcBef>
                <a:spcPts val="446"/>
              </a:spcBef>
              <a:buFont typeface="+mj-lt"/>
              <a:buAutoNum type="alphaLcParenR" startAt="2"/>
              <a:tabLst>
                <a:tab pos="719456" algn="l"/>
              </a:tabLst>
            </a:pPr>
            <a:r>
              <a:rPr lang="en-US" sz="2000" spc="-4" dirty="0" smtClean="0"/>
              <a:t>Th</a:t>
            </a:r>
            <a:r>
              <a:rPr lang="en-US" sz="2000" dirty="0" smtClean="0"/>
              <a:t>e</a:t>
            </a:r>
            <a:r>
              <a:rPr lang="en-US" sz="2000" spc="-4" dirty="0" smtClean="0"/>
              <a:t> </a:t>
            </a:r>
            <a:r>
              <a:rPr lang="en-US" sz="2000" spc="-4" dirty="0"/>
              <a:t>integrate</a:t>
            </a:r>
            <a:r>
              <a:rPr lang="en-US" sz="2000" dirty="0"/>
              <a:t>d</a:t>
            </a:r>
            <a:r>
              <a:rPr lang="en-US" sz="2000" spc="-4" dirty="0"/>
              <a:t> educatio</a:t>
            </a:r>
            <a:r>
              <a:rPr lang="en-US" sz="2000" dirty="0"/>
              <a:t>n</a:t>
            </a:r>
            <a:r>
              <a:rPr lang="en-US" sz="2000" spc="-4" dirty="0"/>
              <a:t> an</a:t>
            </a:r>
            <a:r>
              <a:rPr lang="en-US" sz="2000" dirty="0"/>
              <a:t>d</a:t>
            </a:r>
            <a:r>
              <a:rPr lang="en-US" sz="2000" spc="-18" dirty="0"/>
              <a:t> </a:t>
            </a:r>
            <a:r>
              <a:rPr lang="en-US" sz="2000" spc="-4" dirty="0"/>
              <a:t>trainin</a:t>
            </a:r>
            <a:r>
              <a:rPr lang="en-US" sz="2000" dirty="0"/>
              <a:t>g</a:t>
            </a:r>
            <a:r>
              <a:rPr lang="en-US" sz="2000" spc="-4" dirty="0"/>
              <a:t> progra</a:t>
            </a:r>
            <a:r>
              <a:rPr lang="en-US" sz="2000" dirty="0"/>
              <a:t>m</a:t>
            </a:r>
            <a:r>
              <a:rPr lang="en-US" sz="2000" spc="-4" dirty="0"/>
              <a:t> ha</a:t>
            </a:r>
            <a:r>
              <a:rPr lang="en-US" sz="2000" dirty="0"/>
              <a:t>s</a:t>
            </a:r>
            <a:r>
              <a:rPr lang="en-US" sz="2000" spc="9" dirty="0"/>
              <a:t> </a:t>
            </a:r>
            <a:r>
              <a:rPr lang="en-US" sz="2000" dirty="0">
                <a:solidFill>
                  <a:srgbClr val="FF0000"/>
                </a:solidFill>
              </a:rPr>
              <a:t>a </a:t>
            </a:r>
            <a:r>
              <a:rPr lang="en-US" sz="2000" spc="-4" dirty="0">
                <a:solidFill>
                  <a:srgbClr val="FF0000"/>
                </a:solidFill>
              </a:rPr>
              <a:t>singl</a:t>
            </a:r>
            <a:r>
              <a:rPr lang="en-US" sz="2000" dirty="0">
                <a:solidFill>
                  <a:srgbClr val="FF0000"/>
                </a:solidFill>
              </a:rPr>
              <a:t>e</a:t>
            </a:r>
            <a:r>
              <a:rPr lang="en-US" sz="2000" spc="-4" dirty="0">
                <a:solidFill>
                  <a:srgbClr val="FF0000"/>
                </a:solidFill>
              </a:rPr>
              <a:t> se</a:t>
            </a:r>
            <a:r>
              <a:rPr lang="en-US" sz="2000" dirty="0">
                <a:solidFill>
                  <a:srgbClr val="FF0000"/>
                </a:solidFill>
              </a:rPr>
              <a:t>t</a:t>
            </a:r>
            <a:r>
              <a:rPr lang="en-US" sz="2000" spc="-4" dirty="0">
                <a:solidFill>
                  <a:srgbClr val="FF0000"/>
                </a:solidFill>
              </a:rPr>
              <a:t> o</a:t>
            </a:r>
            <a:r>
              <a:rPr lang="en-US" sz="2000" dirty="0">
                <a:solidFill>
                  <a:srgbClr val="FF0000"/>
                </a:solidFill>
              </a:rPr>
              <a:t>f</a:t>
            </a:r>
            <a:r>
              <a:rPr lang="en-US" sz="2000" spc="-4" dirty="0">
                <a:solidFill>
                  <a:srgbClr val="FF0000"/>
                </a:solidFill>
              </a:rPr>
              <a:t> learnin</a:t>
            </a:r>
            <a:r>
              <a:rPr lang="en-US" sz="2000" dirty="0">
                <a:solidFill>
                  <a:srgbClr val="FF0000"/>
                </a:solidFill>
              </a:rPr>
              <a:t>g</a:t>
            </a:r>
            <a:r>
              <a:rPr lang="en-US" sz="2000" spc="-18" dirty="0">
                <a:solidFill>
                  <a:srgbClr val="FF0000"/>
                </a:solidFill>
              </a:rPr>
              <a:t> </a:t>
            </a:r>
            <a:r>
              <a:rPr lang="en-US" sz="2000" spc="-4" dirty="0">
                <a:solidFill>
                  <a:srgbClr val="FF0000"/>
                </a:solidFill>
              </a:rPr>
              <a:t>objective</a:t>
            </a:r>
            <a:r>
              <a:rPr lang="en-US" sz="2000" dirty="0">
                <a:solidFill>
                  <a:srgbClr val="FF0000"/>
                </a:solidFill>
              </a:rPr>
              <a:t>s</a:t>
            </a:r>
            <a:r>
              <a:rPr lang="en-US" sz="2000" spc="-9" dirty="0">
                <a:solidFill>
                  <a:srgbClr val="FF0000"/>
                </a:solidFill>
              </a:rPr>
              <a:t> </a:t>
            </a:r>
            <a:r>
              <a:rPr lang="en-US" sz="2000" spc="-4" dirty="0"/>
              <a:t>tha</a:t>
            </a:r>
            <a:r>
              <a:rPr lang="en-US" sz="2000" dirty="0"/>
              <a:t>t</a:t>
            </a:r>
            <a:r>
              <a:rPr lang="en-US" sz="2000" spc="-9" dirty="0"/>
              <a:t> </a:t>
            </a:r>
            <a:r>
              <a:rPr lang="en-US" sz="2000" spc="-4" dirty="0"/>
              <a:t>identifie</a:t>
            </a:r>
            <a:r>
              <a:rPr lang="en-US" sz="2000" dirty="0"/>
              <a:t>s</a:t>
            </a:r>
            <a:r>
              <a:rPr lang="en-US" sz="2000" spc="4" dirty="0"/>
              <a:t> </a:t>
            </a:r>
            <a:r>
              <a:rPr lang="en-US" sz="2000" spc="-4" dirty="0">
                <a:solidFill>
                  <a:srgbClr val="FF0000"/>
                </a:solidFill>
              </a:rPr>
              <a:t>specific </a:t>
            </a:r>
            <a:r>
              <a:rPr lang="en-US" sz="2000" spc="-4" dirty="0"/>
              <a:t>adul</a:t>
            </a:r>
            <a:r>
              <a:rPr lang="en-US" sz="2000" dirty="0"/>
              <a:t>t</a:t>
            </a:r>
            <a:r>
              <a:rPr lang="en-US" sz="2000" spc="-4" dirty="0"/>
              <a:t> educatio</a:t>
            </a:r>
            <a:r>
              <a:rPr lang="en-US" sz="2000" dirty="0"/>
              <a:t>n</a:t>
            </a:r>
            <a:r>
              <a:rPr lang="en-US" sz="2000" spc="-4" dirty="0"/>
              <a:t> content</a:t>
            </a:r>
            <a:r>
              <a:rPr lang="en-US" sz="2000" dirty="0"/>
              <a:t>,</a:t>
            </a:r>
            <a:r>
              <a:rPr lang="en-US" sz="2000" spc="-4" dirty="0"/>
              <a:t> workforc</a:t>
            </a:r>
            <a:r>
              <a:rPr lang="en-US" sz="2000" dirty="0"/>
              <a:t>e</a:t>
            </a:r>
            <a:r>
              <a:rPr lang="en-US" sz="2000" spc="-4" dirty="0"/>
              <a:t> preparation </a:t>
            </a:r>
            <a:r>
              <a:rPr lang="en-US" sz="2000" dirty="0"/>
              <a:t>activities,</a:t>
            </a:r>
            <a:r>
              <a:rPr lang="en-US" sz="2000" spc="-13" dirty="0"/>
              <a:t> </a:t>
            </a:r>
            <a:r>
              <a:rPr lang="en-US" sz="2000" dirty="0">
                <a:solidFill>
                  <a:srgbClr val="FF0000"/>
                </a:solidFill>
              </a:rPr>
              <a:t>and</a:t>
            </a:r>
            <a:r>
              <a:rPr lang="en-US" sz="2000" spc="-4" dirty="0">
                <a:solidFill>
                  <a:srgbClr val="FF0000"/>
                </a:solidFill>
              </a:rPr>
              <a:t> </a:t>
            </a:r>
            <a:r>
              <a:rPr lang="en-US" sz="2000" spc="-4" dirty="0"/>
              <a:t>workforc</a:t>
            </a:r>
            <a:r>
              <a:rPr lang="en-US" sz="2000" dirty="0"/>
              <a:t>e</a:t>
            </a:r>
            <a:r>
              <a:rPr lang="en-US" sz="2000" spc="-9" dirty="0"/>
              <a:t> </a:t>
            </a:r>
            <a:r>
              <a:rPr lang="en-US" sz="2000" spc="-4" dirty="0"/>
              <a:t>trainin</a:t>
            </a:r>
            <a:r>
              <a:rPr lang="en-US" sz="2000" dirty="0"/>
              <a:t>g</a:t>
            </a:r>
            <a:r>
              <a:rPr lang="en-US" sz="2000" spc="-9" dirty="0"/>
              <a:t> </a:t>
            </a:r>
            <a:r>
              <a:rPr lang="en-US" sz="2000" spc="-4" dirty="0"/>
              <a:t>competencies</a:t>
            </a:r>
            <a:r>
              <a:rPr lang="en-US" sz="2000" dirty="0"/>
              <a:t>,</a:t>
            </a:r>
            <a:r>
              <a:rPr lang="en-US" sz="2000" spc="-4" dirty="0"/>
              <a:t> </a:t>
            </a:r>
            <a:r>
              <a:rPr lang="en-US" sz="2000" dirty="0">
                <a:solidFill>
                  <a:srgbClr val="FF0000"/>
                </a:solidFill>
              </a:rPr>
              <a:t>and </a:t>
            </a:r>
            <a:r>
              <a:rPr lang="en-US" sz="2000" spc="-4" dirty="0"/>
              <a:t>th</a:t>
            </a:r>
            <a:r>
              <a:rPr lang="en-US" sz="2000" dirty="0"/>
              <a:t>e</a:t>
            </a:r>
            <a:r>
              <a:rPr lang="en-US" sz="2000" spc="-4" dirty="0"/>
              <a:t> progra</a:t>
            </a:r>
            <a:r>
              <a:rPr lang="en-US" sz="2000" dirty="0"/>
              <a:t>m</a:t>
            </a:r>
            <a:r>
              <a:rPr lang="en-US" sz="2000" spc="-4" dirty="0"/>
              <a:t> activitie</a:t>
            </a:r>
            <a:r>
              <a:rPr lang="en-US" sz="2000" dirty="0"/>
              <a:t>s</a:t>
            </a:r>
            <a:r>
              <a:rPr lang="en-US" sz="2000" spc="-4" dirty="0"/>
              <a:t> ar</a:t>
            </a:r>
            <a:r>
              <a:rPr lang="en-US" sz="2000" dirty="0"/>
              <a:t>e</a:t>
            </a:r>
            <a:r>
              <a:rPr lang="en-US" sz="2000" spc="-4" dirty="0"/>
              <a:t> organize</a:t>
            </a:r>
            <a:r>
              <a:rPr lang="en-US" sz="2000" dirty="0"/>
              <a:t>d</a:t>
            </a:r>
            <a:r>
              <a:rPr lang="en-US" sz="2000" spc="-4" dirty="0"/>
              <a:t> t</a:t>
            </a:r>
            <a:r>
              <a:rPr lang="en-US" sz="2000" dirty="0"/>
              <a:t>o</a:t>
            </a:r>
            <a:r>
              <a:rPr lang="en-US" sz="2000" spc="-4" dirty="0"/>
              <a:t> function cooperativel</a:t>
            </a:r>
            <a:r>
              <a:rPr lang="en-US" sz="2000" spc="-168" dirty="0"/>
              <a:t>y</a:t>
            </a:r>
            <a:r>
              <a:rPr lang="en-US" sz="2000" dirty="0" smtClean="0"/>
              <a:t>.</a:t>
            </a:r>
            <a:endParaRPr lang="en-US" sz="2000" dirty="0"/>
          </a:p>
        </p:txBody>
      </p:sp>
    </p:spTree>
    <p:extLst>
      <p:ext uri="{BB962C8B-B14F-4D97-AF65-F5344CB8AC3E}">
        <p14:creationId xmlns:p14="http://schemas.microsoft.com/office/powerpoint/2010/main" val="86734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3978" y="293970"/>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506930" y="6450271"/>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37</a:t>
            </a:fld>
            <a:endParaRPr sz="1200" spc="-9" dirty="0">
              <a:solidFill>
                <a:schemeClr val="tx1">
                  <a:tint val="75000"/>
                </a:schemeClr>
              </a:solidFill>
            </a:endParaRPr>
          </a:p>
        </p:txBody>
      </p:sp>
      <p:sp>
        <p:nvSpPr>
          <p:cNvPr id="3" name="object 3"/>
          <p:cNvSpPr txBox="1"/>
          <p:nvPr/>
        </p:nvSpPr>
        <p:spPr>
          <a:xfrm>
            <a:off x="1010770" y="1718460"/>
            <a:ext cx="7073713" cy="3666196"/>
          </a:xfrm>
          <a:prstGeom prst="rect">
            <a:avLst/>
          </a:prstGeom>
        </p:spPr>
        <p:txBody>
          <a:bodyPr vert="horz" wrap="square" lIns="0" tIns="0" rIns="0" bIns="0" rtlCol="0">
            <a:spAutoFit/>
          </a:bodyPr>
          <a:lstStyle/>
          <a:p>
            <a:pPr marL="11206" marR="4483"/>
            <a:r>
              <a:rPr sz="2647" i="1" spc="-4" dirty="0">
                <a:cs typeface="Arial"/>
              </a:rPr>
              <a:t>“</a:t>
            </a:r>
            <a:r>
              <a:rPr sz="2647" i="1" spc="-49" dirty="0">
                <a:cs typeface="Arial"/>
              </a:rPr>
              <a:t>W</a:t>
            </a:r>
            <a:r>
              <a:rPr sz="2647" i="1" dirty="0">
                <a:cs typeface="Arial"/>
              </a:rPr>
              <a:t>e</a:t>
            </a:r>
            <a:r>
              <a:rPr sz="2647" i="1" spc="-4" dirty="0">
                <a:cs typeface="Arial"/>
              </a:rPr>
              <a:t> agre</a:t>
            </a:r>
            <a:r>
              <a:rPr sz="2647" i="1" dirty="0">
                <a:cs typeface="Arial"/>
              </a:rPr>
              <a:t>e</a:t>
            </a:r>
            <a:r>
              <a:rPr sz="2647" i="1" spc="-4" dirty="0">
                <a:cs typeface="Arial"/>
              </a:rPr>
              <a:t> wit</a:t>
            </a:r>
            <a:r>
              <a:rPr sz="2647" i="1" dirty="0">
                <a:cs typeface="Arial"/>
              </a:rPr>
              <a:t>h</a:t>
            </a:r>
            <a:r>
              <a:rPr sz="2647" i="1" spc="-4" dirty="0">
                <a:cs typeface="Arial"/>
              </a:rPr>
              <a:t> th</a:t>
            </a:r>
            <a:r>
              <a:rPr sz="2647" i="1" dirty="0">
                <a:cs typeface="Arial"/>
              </a:rPr>
              <a:t>e</a:t>
            </a:r>
            <a:r>
              <a:rPr sz="2647" i="1" spc="-18" dirty="0">
                <a:cs typeface="Arial"/>
              </a:rPr>
              <a:t> </a:t>
            </a:r>
            <a:r>
              <a:rPr sz="2647" i="1" spc="-4" dirty="0">
                <a:cs typeface="Arial"/>
              </a:rPr>
              <a:t>commente</a:t>
            </a:r>
            <a:r>
              <a:rPr sz="2647" i="1" dirty="0">
                <a:cs typeface="Arial"/>
              </a:rPr>
              <a:t>r</a:t>
            </a:r>
            <a:r>
              <a:rPr sz="2647" i="1" spc="-4" dirty="0">
                <a:cs typeface="Arial"/>
              </a:rPr>
              <a:t> wh</a:t>
            </a:r>
            <a:r>
              <a:rPr sz="2647" i="1" dirty="0">
                <a:cs typeface="Arial"/>
              </a:rPr>
              <a:t>o</a:t>
            </a:r>
            <a:r>
              <a:rPr sz="2647" i="1" spc="-4" dirty="0">
                <a:cs typeface="Arial"/>
              </a:rPr>
              <a:t> note</a:t>
            </a:r>
            <a:r>
              <a:rPr sz="2647" i="1" dirty="0">
                <a:cs typeface="Arial"/>
              </a:rPr>
              <a:t>d</a:t>
            </a:r>
            <a:r>
              <a:rPr sz="2647" i="1" spc="-18" dirty="0">
                <a:cs typeface="Arial"/>
              </a:rPr>
              <a:t> </a:t>
            </a:r>
            <a:r>
              <a:rPr sz="2647" i="1" spc="-4" dirty="0">
                <a:cs typeface="Arial"/>
              </a:rPr>
              <a:t>that integrate</a:t>
            </a:r>
            <a:r>
              <a:rPr sz="2647" i="1" dirty="0">
                <a:cs typeface="Arial"/>
              </a:rPr>
              <a:t>d</a:t>
            </a:r>
            <a:r>
              <a:rPr sz="2647" i="1" spc="-18" dirty="0">
                <a:cs typeface="Arial"/>
              </a:rPr>
              <a:t> </a:t>
            </a:r>
            <a:r>
              <a:rPr sz="2647" i="1" spc="-4" dirty="0">
                <a:cs typeface="Arial"/>
              </a:rPr>
              <a:t>educatio</a:t>
            </a:r>
            <a:r>
              <a:rPr sz="2647" i="1" dirty="0">
                <a:cs typeface="Arial"/>
              </a:rPr>
              <a:t>n</a:t>
            </a:r>
            <a:r>
              <a:rPr sz="2647" i="1" spc="-18" dirty="0">
                <a:cs typeface="Arial"/>
              </a:rPr>
              <a:t> </a:t>
            </a:r>
            <a:r>
              <a:rPr sz="2647" i="1" spc="-4" dirty="0">
                <a:cs typeface="Arial"/>
              </a:rPr>
              <a:t>an</a:t>
            </a:r>
            <a:r>
              <a:rPr sz="2647" i="1" dirty="0">
                <a:cs typeface="Arial"/>
              </a:rPr>
              <a:t>d</a:t>
            </a:r>
            <a:r>
              <a:rPr sz="2647" i="1" spc="-18" dirty="0">
                <a:cs typeface="Arial"/>
              </a:rPr>
              <a:t> </a:t>
            </a:r>
            <a:r>
              <a:rPr sz="2647" i="1" spc="-4" dirty="0">
                <a:cs typeface="Arial"/>
              </a:rPr>
              <a:t>trainin</a:t>
            </a:r>
            <a:r>
              <a:rPr sz="2647" i="1" dirty="0">
                <a:cs typeface="Arial"/>
              </a:rPr>
              <a:t>g</a:t>
            </a:r>
            <a:r>
              <a:rPr sz="2647" i="1" spc="-18" dirty="0">
                <a:cs typeface="Arial"/>
              </a:rPr>
              <a:t> </a:t>
            </a:r>
            <a:r>
              <a:rPr sz="2647" i="1" spc="-4" dirty="0">
                <a:cs typeface="Arial"/>
              </a:rPr>
              <a:t>i</a:t>
            </a:r>
            <a:r>
              <a:rPr sz="2647" i="1" dirty="0">
                <a:cs typeface="Arial"/>
              </a:rPr>
              <a:t>s</a:t>
            </a:r>
            <a:r>
              <a:rPr sz="2647" i="1" spc="-4" dirty="0">
                <a:cs typeface="Arial"/>
              </a:rPr>
              <a:t> par</a:t>
            </a:r>
            <a:r>
              <a:rPr sz="2647" i="1" dirty="0">
                <a:cs typeface="Arial"/>
              </a:rPr>
              <a:t>t</a:t>
            </a:r>
            <a:r>
              <a:rPr sz="2647" i="1" spc="-18" dirty="0">
                <a:cs typeface="Arial"/>
              </a:rPr>
              <a:t> </a:t>
            </a:r>
            <a:r>
              <a:rPr sz="2647" i="1" spc="-4" dirty="0">
                <a:cs typeface="Arial"/>
              </a:rPr>
              <a:t>o</a:t>
            </a:r>
            <a:r>
              <a:rPr sz="2647" i="1" dirty="0">
                <a:cs typeface="Arial"/>
              </a:rPr>
              <a:t>f</a:t>
            </a:r>
            <a:r>
              <a:rPr sz="2647" i="1" spc="4" dirty="0">
                <a:cs typeface="Arial"/>
              </a:rPr>
              <a:t> </a:t>
            </a:r>
            <a:r>
              <a:rPr sz="2647" i="1" dirty="0">
                <a:cs typeface="Arial"/>
              </a:rPr>
              <a:t>a career</a:t>
            </a:r>
            <a:r>
              <a:rPr sz="2647" i="1" spc="-13" dirty="0">
                <a:cs typeface="Arial"/>
              </a:rPr>
              <a:t> </a:t>
            </a:r>
            <a:r>
              <a:rPr sz="2647" i="1" dirty="0">
                <a:cs typeface="Arial"/>
              </a:rPr>
              <a:t>pathways</a:t>
            </a:r>
            <a:r>
              <a:rPr sz="2647" i="1" spc="-13" dirty="0">
                <a:cs typeface="Arial"/>
              </a:rPr>
              <a:t> </a:t>
            </a:r>
            <a:r>
              <a:rPr sz="2647" i="1" dirty="0">
                <a:cs typeface="Arial"/>
              </a:rPr>
              <a:t>strategy</a:t>
            </a:r>
            <a:r>
              <a:rPr sz="2647" i="1" spc="-13" dirty="0">
                <a:cs typeface="Arial"/>
              </a:rPr>
              <a:t> </a:t>
            </a:r>
            <a:r>
              <a:rPr sz="2647" i="1" dirty="0">
                <a:cs typeface="Arial"/>
              </a:rPr>
              <a:t>that supports </a:t>
            </a:r>
            <a:r>
              <a:rPr sz="2647" i="1" spc="-4" dirty="0">
                <a:cs typeface="Arial"/>
              </a:rPr>
              <a:t>acceleratio</a:t>
            </a:r>
            <a:r>
              <a:rPr sz="2647" i="1" dirty="0">
                <a:cs typeface="Arial"/>
              </a:rPr>
              <a:t>n</a:t>
            </a:r>
            <a:r>
              <a:rPr sz="2647" i="1" spc="-13" dirty="0">
                <a:cs typeface="Arial"/>
              </a:rPr>
              <a:t> </a:t>
            </a:r>
            <a:r>
              <a:rPr sz="2647" i="1" spc="-4" dirty="0">
                <a:cs typeface="Arial"/>
              </a:rPr>
              <a:t>i</a:t>
            </a:r>
            <a:r>
              <a:rPr sz="2647" i="1" dirty="0">
                <a:cs typeface="Arial"/>
              </a:rPr>
              <a:t>n</a:t>
            </a:r>
            <a:r>
              <a:rPr sz="2647" i="1" spc="-13" dirty="0">
                <a:cs typeface="Arial"/>
              </a:rPr>
              <a:t> </a:t>
            </a:r>
            <a:r>
              <a:rPr sz="2647" i="1" spc="-4" dirty="0">
                <a:cs typeface="Arial"/>
              </a:rPr>
              <a:t>accordanc</a:t>
            </a:r>
            <a:r>
              <a:rPr sz="2647" i="1" dirty="0">
                <a:cs typeface="Arial"/>
              </a:rPr>
              <a:t>e</a:t>
            </a:r>
            <a:r>
              <a:rPr sz="2647" i="1" spc="-4" dirty="0">
                <a:cs typeface="Arial"/>
              </a:rPr>
              <a:t> wit</a:t>
            </a:r>
            <a:r>
              <a:rPr sz="2647" i="1" dirty="0">
                <a:cs typeface="Arial"/>
              </a:rPr>
              <a:t>h</a:t>
            </a:r>
            <a:r>
              <a:rPr sz="2647" i="1" spc="-13" dirty="0">
                <a:cs typeface="Arial"/>
              </a:rPr>
              <a:t> </a:t>
            </a:r>
            <a:r>
              <a:rPr sz="2647" i="1" spc="-4" dirty="0">
                <a:cs typeface="Arial"/>
              </a:rPr>
              <a:t>th</a:t>
            </a:r>
            <a:r>
              <a:rPr sz="2647" i="1" dirty="0">
                <a:cs typeface="Arial"/>
              </a:rPr>
              <a:t>e</a:t>
            </a:r>
            <a:r>
              <a:rPr sz="2647" i="1" spc="-13" dirty="0">
                <a:cs typeface="Arial"/>
              </a:rPr>
              <a:t> </a:t>
            </a:r>
            <a:r>
              <a:rPr sz="2647" i="1" spc="-4" dirty="0">
                <a:cs typeface="Arial"/>
              </a:rPr>
              <a:t>definitio</a:t>
            </a:r>
            <a:r>
              <a:rPr sz="2647" i="1" dirty="0">
                <a:cs typeface="Arial"/>
              </a:rPr>
              <a:t>n</a:t>
            </a:r>
            <a:r>
              <a:rPr sz="2647" i="1" spc="-4" dirty="0">
                <a:cs typeface="Arial"/>
              </a:rPr>
              <a:t> of </a:t>
            </a:r>
            <a:r>
              <a:rPr sz="2647" i="1" dirty="0">
                <a:cs typeface="Arial"/>
              </a:rPr>
              <a:t>career</a:t>
            </a:r>
            <a:r>
              <a:rPr sz="2647" i="1" spc="-13" dirty="0">
                <a:cs typeface="Arial"/>
              </a:rPr>
              <a:t> </a:t>
            </a:r>
            <a:r>
              <a:rPr sz="2647" i="1" dirty="0">
                <a:cs typeface="Arial"/>
              </a:rPr>
              <a:t>pathways</a:t>
            </a:r>
            <a:r>
              <a:rPr sz="2647" i="1" spc="-13" dirty="0">
                <a:cs typeface="Arial"/>
              </a:rPr>
              <a:t> </a:t>
            </a:r>
            <a:r>
              <a:rPr sz="2647" i="1" dirty="0">
                <a:cs typeface="Arial"/>
              </a:rPr>
              <a:t>in</a:t>
            </a:r>
            <a:r>
              <a:rPr sz="2647" i="1" spc="-13" dirty="0">
                <a:cs typeface="Arial"/>
              </a:rPr>
              <a:t> </a:t>
            </a:r>
            <a:r>
              <a:rPr sz="2647" i="1" dirty="0">
                <a:cs typeface="Arial"/>
              </a:rPr>
              <a:t>section</a:t>
            </a:r>
            <a:r>
              <a:rPr sz="2647" i="1" spc="-13" dirty="0">
                <a:cs typeface="Arial"/>
              </a:rPr>
              <a:t> </a:t>
            </a:r>
            <a:r>
              <a:rPr sz="2647" i="1" dirty="0">
                <a:cs typeface="Arial"/>
              </a:rPr>
              <a:t>3(7)(E)</a:t>
            </a:r>
            <a:r>
              <a:rPr sz="2647" i="1" spc="-13" dirty="0">
                <a:cs typeface="Arial"/>
              </a:rPr>
              <a:t> </a:t>
            </a:r>
            <a:r>
              <a:rPr sz="2647" i="1" dirty="0">
                <a:cs typeface="Arial"/>
              </a:rPr>
              <a:t>of the</a:t>
            </a:r>
            <a:r>
              <a:rPr sz="2647" i="1" spc="-150" dirty="0">
                <a:cs typeface="Arial"/>
              </a:rPr>
              <a:t> </a:t>
            </a:r>
            <a:r>
              <a:rPr sz="2647" i="1" dirty="0">
                <a:cs typeface="Arial"/>
              </a:rPr>
              <a:t>Act </a:t>
            </a:r>
            <a:r>
              <a:rPr sz="2647" i="1" spc="-4" dirty="0">
                <a:cs typeface="Arial"/>
              </a:rPr>
              <a:t>and</a:t>
            </a:r>
            <a:r>
              <a:rPr sz="2647" i="1" dirty="0">
                <a:cs typeface="Arial"/>
              </a:rPr>
              <a:t>,</a:t>
            </a:r>
            <a:r>
              <a:rPr sz="2647" i="1" spc="-9" dirty="0">
                <a:cs typeface="Arial"/>
              </a:rPr>
              <a:t> </a:t>
            </a:r>
            <a:r>
              <a:rPr sz="2647" i="1" spc="-4" dirty="0">
                <a:cs typeface="Arial"/>
              </a:rPr>
              <a:t>accordingl</a:t>
            </a:r>
            <a:r>
              <a:rPr sz="2647" i="1" spc="-199" dirty="0">
                <a:cs typeface="Arial"/>
              </a:rPr>
              <a:t>y</a:t>
            </a:r>
            <a:r>
              <a:rPr sz="2647" i="1" dirty="0">
                <a:cs typeface="Arial"/>
              </a:rPr>
              <a:t>,</a:t>
            </a:r>
            <a:r>
              <a:rPr sz="2647" i="1" spc="-9" dirty="0">
                <a:cs typeface="Arial"/>
              </a:rPr>
              <a:t> </a:t>
            </a:r>
            <a:r>
              <a:rPr sz="2647" i="1" spc="-4" dirty="0">
                <a:cs typeface="Arial"/>
              </a:rPr>
              <a:t>tha</a:t>
            </a:r>
            <a:r>
              <a:rPr sz="2647" i="1" dirty="0">
                <a:cs typeface="Arial"/>
              </a:rPr>
              <a:t>t</a:t>
            </a:r>
            <a:r>
              <a:rPr sz="2647" i="1" spc="-9" dirty="0">
                <a:cs typeface="Arial"/>
              </a:rPr>
              <a:t> </a:t>
            </a:r>
            <a:r>
              <a:rPr sz="2647" i="1" spc="-4" dirty="0">
                <a:cs typeface="Arial"/>
              </a:rPr>
              <a:t>th</a:t>
            </a:r>
            <a:r>
              <a:rPr sz="2647" i="1" dirty="0">
                <a:cs typeface="Arial"/>
              </a:rPr>
              <a:t>e</a:t>
            </a:r>
            <a:r>
              <a:rPr sz="2647" i="1" spc="-9" dirty="0">
                <a:cs typeface="Arial"/>
              </a:rPr>
              <a:t> </a:t>
            </a:r>
            <a:r>
              <a:rPr sz="2647" i="1" spc="-4" dirty="0">
                <a:cs typeface="Arial"/>
              </a:rPr>
              <a:t>adul</a:t>
            </a:r>
            <a:r>
              <a:rPr sz="2647" i="1" dirty="0">
                <a:cs typeface="Arial"/>
              </a:rPr>
              <a:t>t</a:t>
            </a:r>
            <a:r>
              <a:rPr sz="2647" i="1" spc="-9" dirty="0">
                <a:cs typeface="Arial"/>
              </a:rPr>
              <a:t> </a:t>
            </a:r>
            <a:r>
              <a:rPr sz="2647" i="1" spc="-4" dirty="0">
                <a:cs typeface="Arial"/>
              </a:rPr>
              <a:t>educatio</a:t>
            </a:r>
            <a:r>
              <a:rPr sz="2647" i="1" dirty="0">
                <a:cs typeface="Arial"/>
              </a:rPr>
              <a:t>n</a:t>
            </a:r>
            <a:r>
              <a:rPr sz="2647" i="1" spc="-9" dirty="0">
                <a:cs typeface="Arial"/>
              </a:rPr>
              <a:t> </a:t>
            </a:r>
            <a:r>
              <a:rPr sz="2647" i="1" spc="-4" dirty="0">
                <a:cs typeface="Arial"/>
              </a:rPr>
              <a:t>and literac</a:t>
            </a:r>
            <a:r>
              <a:rPr sz="2647" i="1" dirty="0">
                <a:cs typeface="Arial"/>
              </a:rPr>
              <a:t>y</a:t>
            </a:r>
            <a:r>
              <a:rPr sz="2647" i="1" spc="-9" dirty="0">
                <a:cs typeface="Arial"/>
              </a:rPr>
              <a:t> </a:t>
            </a:r>
            <a:r>
              <a:rPr sz="2647" i="1" spc="-4" dirty="0">
                <a:cs typeface="Arial"/>
              </a:rPr>
              <a:t>activities</a:t>
            </a:r>
            <a:r>
              <a:rPr sz="2647" i="1" dirty="0">
                <a:cs typeface="Arial"/>
              </a:rPr>
              <a:t>,</a:t>
            </a:r>
            <a:r>
              <a:rPr sz="2647" i="1" spc="-9" dirty="0">
                <a:cs typeface="Arial"/>
              </a:rPr>
              <a:t> </a:t>
            </a:r>
            <a:r>
              <a:rPr sz="2647" i="1" spc="-4" dirty="0">
                <a:cs typeface="Arial"/>
              </a:rPr>
              <a:t>workforc</a:t>
            </a:r>
            <a:r>
              <a:rPr sz="2647" i="1" dirty="0">
                <a:cs typeface="Arial"/>
              </a:rPr>
              <a:t>e</a:t>
            </a:r>
            <a:r>
              <a:rPr sz="2647" i="1" spc="-9" dirty="0">
                <a:cs typeface="Arial"/>
              </a:rPr>
              <a:t> </a:t>
            </a:r>
            <a:r>
              <a:rPr sz="2647" i="1" spc="-4" dirty="0">
                <a:cs typeface="Arial"/>
              </a:rPr>
              <a:t>preparation activities</a:t>
            </a:r>
            <a:r>
              <a:rPr sz="2647" i="1" dirty="0">
                <a:cs typeface="Arial"/>
              </a:rPr>
              <a:t>,</a:t>
            </a:r>
            <a:r>
              <a:rPr sz="2647" i="1" spc="-13" dirty="0">
                <a:cs typeface="Arial"/>
              </a:rPr>
              <a:t> </a:t>
            </a:r>
            <a:r>
              <a:rPr sz="2647" i="1" spc="-4" dirty="0">
                <a:cs typeface="Arial"/>
              </a:rPr>
              <a:t>an</a:t>
            </a:r>
            <a:r>
              <a:rPr sz="2647" i="1" dirty="0">
                <a:cs typeface="Arial"/>
              </a:rPr>
              <a:t>d</a:t>
            </a:r>
            <a:r>
              <a:rPr sz="2647" i="1" spc="-13" dirty="0">
                <a:cs typeface="Arial"/>
              </a:rPr>
              <a:t> </a:t>
            </a:r>
            <a:r>
              <a:rPr sz="2647" i="1" spc="-4" dirty="0">
                <a:cs typeface="Arial"/>
              </a:rPr>
              <a:t>occupationa</a:t>
            </a:r>
            <a:r>
              <a:rPr sz="2647" i="1" dirty="0">
                <a:cs typeface="Arial"/>
              </a:rPr>
              <a:t>l</a:t>
            </a:r>
            <a:r>
              <a:rPr sz="2647" i="1" spc="-13" dirty="0">
                <a:cs typeface="Arial"/>
              </a:rPr>
              <a:t> </a:t>
            </a:r>
            <a:r>
              <a:rPr sz="2647" i="1" spc="-4" dirty="0">
                <a:cs typeface="Arial"/>
              </a:rPr>
              <a:t>trainin</a:t>
            </a:r>
            <a:r>
              <a:rPr sz="2647" i="1" dirty="0">
                <a:cs typeface="Arial"/>
              </a:rPr>
              <a:t>g</a:t>
            </a:r>
            <a:r>
              <a:rPr sz="2647" i="1" spc="-13" dirty="0">
                <a:cs typeface="Arial"/>
              </a:rPr>
              <a:t> </a:t>
            </a:r>
            <a:r>
              <a:rPr sz="2647" i="1" spc="-4" dirty="0">
                <a:cs typeface="Arial"/>
              </a:rPr>
              <a:t>should occu</a:t>
            </a:r>
            <a:r>
              <a:rPr sz="2647" i="1" dirty="0">
                <a:cs typeface="Arial"/>
              </a:rPr>
              <a:t>r</a:t>
            </a:r>
            <a:r>
              <a:rPr sz="2647" i="1" spc="-13" dirty="0">
                <a:cs typeface="Arial"/>
              </a:rPr>
              <a:t> </a:t>
            </a:r>
            <a:r>
              <a:rPr sz="2647" i="1" spc="-4" dirty="0">
                <a:cs typeface="Arial"/>
              </a:rPr>
              <a:t>simultaneousl</a:t>
            </a:r>
            <a:r>
              <a:rPr sz="2647" i="1" dirty="0">
                <a:cs typeface="Arial"/>
              </a:rPr>
              <a:t>y</a:t>
            </a:r>
            <a:r>
              <a:rPr sz="2647" i="1" spc="-13" dirty="0">
                <a:cs typeface="Arial"/>
              </a:rPr>
              <a:t> </a:t>
            </a:r>
            <a:r>
              <a:rPr sz="2647" i="1" spc="-4" dirty="0">
                <a:cs typeface="Arial"/>
              </a:rPr>
              <a:t>an</a:t>
            </a:r>
            <a:r>
              <a:rPr sz="2647" i="1" dirty="0">
                <a:cs typeface="Arial"/>
              </a:rPr>
              <a:t>d</a:t>
            </a:r>
            <a:r>
              <a:rPr sz="2647" i="1" spc="-13" dirty="0">
                <a:cs typeface="Arial"/>
              </a:rPr>
              <a:t> </a:t>
            </a:r>
            <a:r>
              <a:rPr sz="2647" i="1" spc="-4" dirty="0">
                <a:cs typeface="Arial"/>
              </a:rPr>
              <a:t>no</a:t>
            </a:r>
            <a:r>
              <a:rPr sz="2647" i="1" dirty="0">
                <a:cs typeface="Arial"/>
              </a:rPr>
              <a:t>t</a:t>
            </a:r>
            <a:r>
              <a:rPr sz="2647" i="1" spc="-13" dirty="0">
                <a:cs typeface="Arial"/>
              </a:rPr>
              <a:t> </a:t>
            </a:r>
            <a:r>
              <a:rPr sz="2647" i="1" spc="-4" dirty="0">
                <a:cs typeface="Arial"/>
              </a:rPr>
              <a:t>sequentiall</a:t>
            </a:r>
            <a:r>
              <a:rPr sz="2647" i="1" spc="-202" dirty="0">
                <a:cs typeface="Arial"/>
              </a:rPr>
              <a:t>y</a:t>
            </a:r>
            <a:r>
              <a:rPr sz="2647" i="1" dirty="0">
                <a:cs typeface="Arial"/>
              </a:rPr>
              <a:t>.”</a:t>
            </a:r>
          </a:p>
        </p:txBody>
      </p:sp>
    </p:spTree>
    <p:extLst>
      <p:ext uri="{BB962C8B-B14F-4D97-AF65-F5344CB8AC3E}">
        <p14:creationId xmlns:p14="http://schemas.microsoft.com/office/powerpoint/2010/main" val="4202263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2686" y="241719"/>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576598" y="6441562"/>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38</a:t>
            </a:fld>
            <a:endParaRPr sz="1200" spc="-9" dirty="0">
              <a:solidFill>
                <a:schemeClr val="tx1">
                  <a:tint val="75000"/>
                </a:schemeClr>
              </a:solidFill>
            </a:endParaRPr>
          </a:p>
        </p:txBody>
      </p:sp>
      <p:sp>
        <p:nvSpPr>
          <p:cNvPr id="3" name="object 3"/>
          <p:cNvSpPr txBox="1"/>
          <p:nvPr/>
        </p:nvSpPr>
        <p:spPr>
          <a:xfrm>
            <a:off x="859827" y="1617634"/>
            <a:ext cx="7283263" cy="4109266"/>
          </a:xfrm>
          <a:prstGeom prst="rect">
            <a:avLst/>
          </a:prstGeom>
        </p:spPr>
        <p:txBody>
          <a:bodyPr vert="horz" wrap="square" lIns="0" tIns="0" rIns="0" bIns="0" rtlCol="0">
            <a:spAutoFit/>
          </a:bodyPr>
          <a:lstStyle/>
          <a:p>
            <a:pPr marL="313781" marR="172580" indent="-302575">
              <a:buFont typeface="Wingdings"/>
              <a:buChar char=""/>
              <a:tabLst>
                <a:tab pos="313781" algn="l"/>
              </a:tabLst>
            </a:pPr>
            <a:r>
              <a:rPr sz="2382" i="1" spc="-4" dirty="0">
                <a:cs typeface="Arial"/>
              </a:rPr>
              <a:t>“Fo</a:t>
            </a:r>
            <a:r>
              <a:rPr sz="2382" i="1" dirty="0">
                <a:cs typeface="Arial"/>
              </a:rPr>
              <a:t>r</a:t>
            </a:r>
            <a:r>
              <a:rPr sz="2382" i="1" spc="-4" dirty="0">
                <a:cs typeface="Arial"/>
              </a:rPr>
              <a:t> thos</a:t>
            </a:r>
            <a:r>
              <a:rPr sz="2382" i="1" dirty="0">
                <a:cs typeface="Arial"/>
              </a:rPr>
              <a:t>e</a:t>
            </a:r>
            <a:r>
              <a:rPr sz="2382" i="1" spc="-4" dirty="0">
                <a:cs typeface="Arial"/>
              </a:rPr>
              <a:t> eligibl</a:t>
            </a:r>
            <a:r>
              <a:rPr sz="2382" i="1" dirty="0">
                <a:cs typeface="Arial"/>
              </a:rPr>
              <a:t>e</a:t>
            </a:r>
            <a:r>
              <a:rPr sz="2382" i="1" spc="-4" dirty="0">
                <a:cs typeface="Arial"/>
              </a:rPr>
              <a:t> individual</a:t>
            </a:r>
            <a:r>
              <a:rPr sz="2382" i="1" dirty="0">
                <a:cs typeface="Arial"/>
              </a:rPr>
              <a:t>s</a:t>
            </a:r>
            <a:r>
              <a:rPr sz="2382" i="1" spc="-4" dirty="0">
                <a:cs typeface="Arial"/>
              </a:rPr>
              <a:t> wh</a:t>
            </a:r>
            <a:r>
              <a:rPr sz="2382" i="1" dirty="0">
                <a:cs typeface="Arial"/>
              </a:rPr>
              <a:t>o</a:t>
            </a:r>
            <a:r>
              <a:rPr sz="2382" i="1" spc="-4" dirty="0">
                <a:cs typeface="Arial"/>
              </a:rPr>
              <a:t> need</a:t>
            </a:r>
            <a:r>
              <a:rPr sz="2382" i="1" dirty="0">
                <a:cs typeface="Arial"/>
              </a:rPr>
              <a:t>,</a:t>
            </a:r>
            <a:r>
              <a:rPr sz="2382" i="1" spc="-4" dirty="0">
                <a:cs typeface="Arial"/>
              </a:rPr>
              <a:t> an</a:t>
            </a:r>
            <a:r>
              <a:rPr sz="2382" i="1" dirty="0">
                <a:cs typeface="Arial"/>
              </a:rPr>
              <a:t>d</a:t>
            </a:r>
            <a:r>
              <a:rPr sz="2382" i="1" spc="-4" dirty="0">
                <a:cs typeface="Arial"/>
              </a:rPr>
              <a:t> are read</a:t>
            </a:r>
            <a:r>
              <a:rPr sz="2382" i="1" dirty="0">
                <a:cs typeface="Arial"/>
              </a:rPr>
              <a:t>y</a:t>
            </a:r>
            <a:r>
              <a:rPr sz="2382" i="1" spc="-4" dirty="0">
                <a:cs typeface="Arial"/>
              </a:rPr>
              <a:t> fo</a:t>
            </a:r>
            <a:r>
              <a:rPr sz="2382" i="1" spc="-132" dirty="0">
                <a:cs typeface="Arial"/>
              </a:rPr>
              <a:t>r</a:t>
            </a:r>
            <a:r>
              <a:rPr sz="2382" i="1" dirty="0">
                <a:cs typeface="Arial"/>
              </a:rPr>
              <a:t>, </a:t>
            </a:r>
            <a:r>
              <a:rPr sz="2382" i="1" spc="-4" dirty="0">
                <a:cs typeface="Arial"/>
              </a:rPr>
              <a:t>integrate</a:t>
            </a:r>
            <a:r>
              <a:rPr sz="2382" i="1" dirty="0">
                <a:cs typeface="Arial"/>
              </a:rPr>
              <a:t>d</a:t>
            </a:r>
            <a:r>
              <a:rPr sz="2382" i="1" spc="-4" dirty="0">
                <a:cs typeface="Arial"/>
              </a:rPr>
              <a:t> educatio</a:t>
            </a:r>
            <a:r>
              <a:rPr sz="2382" i="1" dirty="0">
                <a:cs typeface="Arial"/>
              </a:rPr>
              <a:t>n</a:t>
            </a:r>
            <a:r>
              <a:rPr sz="2382" i="1" spc="-4" dirty="0">
                <a:cs typeface="Arial"/>
              </a:rPr>
              <a:t> an</a:t>
            </a:r>
            <a:r>
              <a:rPr sz="2382" i="1" dirty="0">
                <a:cs typeface="Arial"/>
              </a:rPr>
              <a:t>d</a:t>
            </a:r>
            <a:r>
              <a:rPr sz="2382" i="1" spc="-4" dirty="0">
                <a:cs typeface="Arial"/>
              </a:rPr>
              <a:t> training services</a:t>
            </a:r>
            <a:r>
              <a:rPr sz="2382" i="1" dirty="0">
                <a:cs typeface="Arial"/>
              </a:rPr>
              <a:t>,</a:t>
            </a:r>
            <a:r>
              <a:rPr sz="2382" i="1" spc="-4" dirty="0">
                <a:cs typeface="Arial"/>
              </a:rPr>
              <a:t> w</a:t>
            </a:r>
            <a:r>
              <a:rPr sz="2382" i="1" dirty="0">
                <a:cs typeface="Arial"/>
              </a:rPr>
              <a:t>e</a:t>
            </a:r>
            <a:r>
              <a:rPr sz="2382" i="1" spc="-4" dirty="0">
                <a:cs typeface="Arial"/>
              </a:rPr>
              <a:t> believ</a:t>
            </a:r>
            <a:r>
              <a:rPr sz="2382" i="1" dirty="0">
                <a:cs typeface="Arial"/>
              </a:rPr>
              <a:t>e</a:t>
            </a:r>
            <a:r>
              <a:rPr sz="2382" i="1" spc="-4" dirty="0">
                <a:cs typeface="Arial"/>
              </a:rPr>
              <a:t> i</a:t>
            </a:r>
            <a:r>
              <a:rPr sz="2382" i="1" dirty="0">
                <a:cs typeface="Arial"/>
              </a:rPr>
              <a:t>t</a:t>
            </a:r>
            <a:r>
              <a:rPr sz="2382" i="1" spc="-4" dirty="0">
                <a:cs typeface="Arial"/>
              </a:rPr>
              <a:t> necessar</a:t>
            </a:r>
            <a:r>
              <a:rPr sz="2382" i="1" dirty="0">
                <a:cs typeface="Arial"/>
              </a:rPr>
              <a:t>y</a:t>
            </a:r>
            <a:r>
              <a:rPr sz="2382" i="1" spc="-4" dirty="0">
                <a:cs typeface="Arial"/>
              </a:rPr>
              <a:t> t</a:t>
            </a:r>
            <a:r>
              <a:rPr sz="2382" i="1" dirty="0">
                <a:cs typeface="Arial"/>
              </a:rPr>
              <a:t>o</a:t>
            </a:r>
            <a:r>
              <a:rPr sz="2382" i="1" spc="-4" dirty="0">
                <a:cs typeface="Arial"/>
              </a:rPr>
              <a:t> use occupationall</a:t>
            </a:r>
            <a:r>
              <a:rPr sz="2382" i="1" dirty="0">
                <a:cs typeface="Arial"/>
              </a:rPr>
              <a:t>y</a:t>
            </a:r>
            <a:r>
              <a:rPr sz="2382" i="1" spc="-4" dirty="0">
                <a:cs typeface="Arial"/>
              </a:rPr>
              <a:t> relevan</a:t>
            </a:r>
            <a:r>
              <a:rPr sz="2382" i="1" dirty="0">
                <a:cs typeface="Arial"/>
              </a:rPr>
              <a:t>t</a:t>
            </a:r>
            <a:r>
              <a:rPr sz="2382" i="1" spc="-4" dirty="0">
                <a:cs typeface="Arial"/>
              </a:rPr>
              <a:t> instructiona</a:t>
            </a:r>
            <a:r>
              <a:rPr sz="2382" i="1" dirty="0">
                <a:cs typeface="Arial"/>
              </a:rPr>
              <a:t>l</a:t>
            </a:r>
            <a:r>
              <a:rPr sz="2382" i="1" spc="-4" dirty="0">
                <a:cs typeface="Arial"/>
              </a:rPr>
              <a:t> materials</a:t>
            </a:r>
            <a:r>
              <a:rPr sz="2382" i="1" dirty="0">
                <a:cs typeface="Arial"/>
              </a:rPr>
              <a:t>,</a:t>
            </a:r>
            <a:r>
              <a:rPr sz="2382" i="1" spc="-4" dirty="0">
                <a:cs typeface="Arial"/>
              </a:rPr>
              <a:t> as appropriate</a:t>
            </a:r>
            <a:r>
              <a:rPr sz="2382" i="1" dirty="0">
                <a:cs typeface="Arial"/>
              </a:rPr>
              <a:t>,</a:t>
            </a:r>
            <a:r>
              <a:rPr sz="2382" i="1" spc="-4" dirty="0">
                <a:cs typeface="Arial"/>
              </a:rPr>
              <a:t> acros</a:t>
            </a:r>
            <a:r>
              <a:rPr sz="2382" i="1" dirty="0">
                <a:cs typeface="Arial"/>
              </a:rPr>
              <a:t>s</a:t>
            </a:r>
            <a:r>
              <a:rPr sz="2382" i="1" spc="-4" dirty="0">
                <a:cs typeface="Arial"/>
              </a:rPr>
              <a:t> th</a:t>
            </a:r>
            <a:r>
              <a:rPr sz="2382" i="1" dirty="0">
                <a:cs typeface="Arial"/>
              </a:rPr>
              <a:t>e</a:t>
            </a:r>
            <a:r>
              <a:rPr sz="2382" i="1" spc="-4" dirty="0">
                <a:cs typeface="Arial"/>
              </a:rPr>
              <a:t> thre</a:t>
            </a:r>
            <a:r>
              <a:rPr sz="2382" i="1" dirty="0">
                <a:cs typeface="Arial"/>
              </a:rPr>
              <a:t>e</a:t>
            </a:r>
            <a:r>
              <a:rPr sz="2382" i="1" spc="-4" dirty="0">
                <a:cs typeface="Arial"/>
              </a:rPr>
              <a:t> require</a:t>
            </a:r>
            <a:r>
              <a:rPr sz="2382" i="1" dirty="0">
                <a:cs typeface="Arial"/>
              </a:rPr>
              <a:t>d</a:t>
            </a:r>
            <a:r>
              <a:rPr sz="2382" i="1" spc="-4" dirty="0">
                <a:cs typeface="Arial"/>
              </a:rPr>
              <a:t> components o</a:t>
            </a:r>
            <a:r>
              <a:rPr sz="2382" i="1" dirty="0">
                <a:cs typeface="Arial"/>
              </a:rPr>
              <a:t>f</a:t>
            </a:r>
            <a:r>
              <a:rPr sz="2382" i="1" spc="-4" dirty="0">
                <a:cs typeface="Arial"/>
              </a:rPr>
              <a:t> th</a:t>
            </a:r>
            <a:r>
              <a:rPr sz="2382" i="1" dirty="0">
                <a:cs typeface="Arial"/>
              </a:rPr>
              <a:t>e</a:t>
            </a:r>
            <a:r>
              <a:rPr sz="2382" i="1" spc="-4" dirty="0">
                <a:cs typeface="Arial"/>
              </a:rPr>
              <a:t> integrate</a:t>
            </a:r>
            <a:r>
              <a:rPr sz="2382" i="1" dirty="0">
                <a:cs typeface="Arial"/>
              </a:rPr>
              <a:t>d</a:t>
            </a:r>
            <a:r>
              <a:rPr sz="2382" i="1" spc="-4" dirty="0">
                <a:cs typeface="Arial"/>
              </a:rPr>
              <a:t> educatio</a:t>
            </a:r>
            <a:r>
              <a:rPr sz="2382" i="1" dirty="0">
                <a:cs typeface="Arial"/>
              </a:rPr>
              <a:t>n</a:t>
            </a:r>
            <a:r>
              <a:rPr sz="2382" i="1" spc="-4" dirty="0">
                <a:cs typeface="Arial"/>
              </a:rPr>
              <a:t> an</a:t>
            </a:r>
            <a:r>
              <a:rPr sz="2382" i="1" dirty="0">
                <a:cs typeface="Arial"/>
              </a:rPr>
              <a:t>d</a:t>
            </a:r>
            <a:r>
              <a:rPr sz="2382" i="1" spc="-4" dirty="0">
                <a:cs typeface="Arial"/>
              </a:rPr>
              <a:t> trainin</a:t>
            </a:r>
            <a:r>
              <a:rPr sz="2382" i="1" dirty="0">
                <a:cs typeface="Arial"/>
              </a:rPr>
              <a:t>g</a:t>
            </a:r>
            <a:r>
              <a:rPr sz="2382" i="1" spc="-4" dirty="0">
                <a:cs typeface="Arial"/>
              </a:rPr>
              <a:t> program</a:t>
            </a:r>
            <a:r>
              <a:rPr sz="2382" i="1" spc="-4" dirty="0" smtClean="0">
                <a:cs typeface="Arial"/>
              </a:rPr>
              <a:t>.”</a:t>
            </a:r>
            <a:endParaRPr lang="en-US" sz="2382" i="1" spc="-4" dirty="0" smtClean="0">
              <a:cs typeface="Arial"/>
            </a:endParaRPr>
          </a:p>
          <a:p>
            <a:pPr marL="11206" marR="172580">
              <a:tabLst>
                <a:tab pos="313781" algn="l"/>
              </a:tabLst>
            </a:pPr>
            <a:endParaRPr sz="2382" i="1" dirty="0">
              <a:cs typeface="Arial"/>
            </a:endParaRPr>
          </a:p>
          <a:p>
            <a:pPr marL="313781" marR="4483" indent="-302575">
              <a:spcBef>
                <a:spcPts val="569"/>
              </a:spcBef>
              <a:buFont typeface="Wingdings"/>
              <a:buChar char=""/>
              <a:tabLst>
                <a:tab pos="313781" algn="l"/>
              </a:tabLst>
            </a:pPr>
            <a:r>
              <a:rPr sz="2382" i="1" spc="-4" dirty="0">
                <a:cs typeface="Arial"/>
              </a:rPr>
              <a:t>“</a:t>
            </a:r>
            <a:r>
              <a:rPr sz="2382" i="1" spc="-44" dirty="0">
                <a:cs typeface="Arial"/>
              </a:rPr>
              <a:t>W</a:t>
            </a:r>
            <a:r>
              <a:rPr sz="2382" i="1" dirty="0">
                <a:cs typeface="Arial"/>
              </a:rPr>
              <a:t>e</a:t>
            </a:r>
            <a:r>
              <a:rPr sz="2382" i="1" spc="-4" dirty="0">
                <a:cs typeface="Arial"/>
              </a:rPr>
              <a:t> d</a:t>
            </a:r>
            <a:r>
              <a:rPr sz="2382" i="1" dirty="0">
                <a:cs typeface="Arial"/>
              </a:rPr>
              <a:t>o</a:t>
            </a:r>
            <a:r>
              <a:rPr sz="2382" i="1" spc="-4" dirty="0">
                <a:cs typeface="Arial"/>
              </a:rPr>
              <a:t> no</a:t>
            </a:r>
            <a:r>
              <a:rPr sz="2382" i="1" dirty="0">
                <a:cs typeface="Arial"/>
              </a:rPr>
              <a:t>t</a:t>
            </a:r>
            <a:r>
              <a:rPr sz="2382" i="1" spc="-4" dirty="0">
                <a:cs typeface="Arial"/>
              </a:rPr>
              <a:t> believ</a:t>
            </a:r>
            <a:r>
              <a:rPr sz="2382" i="1" dirty="0">
                <a:cs typeface="Arial"/>
              </a:rPr>
              <a:t>e</a:t>
            </a:r>
            <a:r>
              <a:rPr sz="2382" i="1" spc="-4" dirty="0">
                <a:cs typeface="Arial"/>
              </a:rPr>
              <a:t> tha</a:t>
            </a:r>
            <a:r>
              <a:rPr sz="2382" i="1" dirty="0">
                <a:cs typeface="Arial"/>
              </a:rPr>
              <a:t>t</a:t>
            </a:r>
            <a:r>
              <a:rPr sz="2382" i="1" spc="-4" dirty="0">
                <a:cs typeface="Arial"/>
              </a:rPr>
              <a:t> substitutin</a:t>
            </a:r>
            <a:r>
              <a:rPr sz="2382" i="1" dirty="0">
                <a:cs typeface="Arial"/>
              </a:rPr>
              <a:t>g</a:t>
            </a:r>
            <a:r>
              <a:rPr sz="2382" i="1" spc="-4" dirty="0">
                <a:cs typeface="Arial"/>
              </a:rPr>
              <a:t> general employabilit</a:t>
            </a:r>
            <a:r>
              <a:rPr sz="2382" i="1" dirty="0">
                <a:cs typeface="Arial"/>
              </a:rPr>
              <a:t>y</a:t>
            </a:r>
            <a:r>
              <a:rPr sz="2382" i="1" spc="-4" dirty="0">
                <a:cs typeface="Arial"/>
              </a:rPr>
              <a:t> instructiona</a:t>
            </a:r>
            <a:r>
              <a:rPr sz="2382" i="1" dirty="0">
                <a:cs typeface="Arial"/>
              </a:rPr>
              <a:t>l</a:t>
            </a:r>
            <a:r>
              <a:rPr sz="2382" i="1" spc="-4" dirty="0">
                <a:cs typeface="Arial"/>
              </a:rPr>
              <a:t> material</a:t>
            </a:r>
            <a:r>
              <a:rPr sz="2382" i="1" dirty="0">
                <a:cs typeface="Arial"/>
              </a:rPr>
              <a:t>s</a:t>
            </a:r>
            <a:r>
              <a:rPr sz="2382" i="1" spc="-4" dirty="0">
                <a:cs typeface="Arial"/>
              </a:rPr>
              <a:t> for occupationall</a:t>
            </a:r>
            <a:r>
              <a:rPr sz="2382" i="1" dirty="0">
                <a:cs typeface="Arial"/>
              </a:rPr>
              <a:t>y</a:t>
            </a:r>
            <a:r>
              <a:rPr sz="2382" i="1" spc="-4" dirty="0">
                <a:cs typeface="Arial"/>
              </a:rPr>
              <a:t> relevan</a:t>
            </a:r>
            <a:r>
              <a:rPr sz="2382" i="1" dirty="0">
                <a:cs typeface="Arial"/>
              </a:rPr>
              <a:t>t</a:t>
            </a:r>
            <a:r>
              <a:rPr sz="2382" i="1" spc="-4" dirty="0">
                <a:cs typeface="Arial"/>
              </a:rPr>
              <a:t> instructiona</a:t>
            </a:r>
            <a:r>
              <a:rPr sz="2382" i="1" dirty="0">
                <a:cs typeface="Arial"/>
              </a:rPr>
              <a:t>l</a:t>
            </a:r>
            <a:r>
              <a:rPr sz="2382" i="1" spc="-4" dirty="0">
                <a:cs typeface="Arial"/>
              </a:rPr>
              <a:t> material</a:t>
            </a:r>
            <a:r>
              <a:rPr sz="2382" i="1" dirty="0">
                <a:cs typeface="Arial"/>
              </a:rPr>
              <a:t>s</a:t>
            </a:r>
            <a:r>
              <a:rPr sz="2382" i="1" spc="-4" dirty="0">
                <a:cs typeface="Arial"/>
              </a:rPr>
              <a:t> would b</a:t>
            </a:r>
            <a:r>
              <a:rPr sz="2382" i="1" dirty="0">
                <a:cs typeface="Arial"/>
              </a:rPr>
              <a:t>e</a:t>
            </a:r>
            <a:r>
              <a:rPr sz="2382" i="1" spc="-4" dirty="0">
                <a:cs typeface="Arial"/>
              </a:rPr>
              <a:t> consisten</a:t>
            </a:r>
            <a:r>
              <a:rPr sz="2382" i="1" dirty="0">
                <a:cs typeface="Arial"/>
              </a:rPr>
              <a:t>t</a:t>
            </a:r>
            <a:r>
              <a:rPr sz="2382" i="1" spc="-4" dirty="0">
                <a:cs typeface="Arial"/>
              </a:rPr>
              <a:t> wit</a:t>
            </a:r>
            <a:r>
              <a:rPr sz="2382" i="1" dirty="0">
                <a:cs typeface="Arial"/>
              </a:rPr>
              <a:t>h</a:t>
            </a:r>
            <a:r>
              <a:rPr sz="2382" i="1" spc="-4" dirty="0">
                <a:cs typeface="Arial"/>
              </a:rPr>
              <a:t> th</a:t>
            </a:r>
            <a:r>
              <a:rPr sz="2382" i="1" dirty="0">
                <a:cs typeface="Arial"/>
              </a:rPr>
              <a:t>e</a:t>
            </a:r>
            <a:r>
              <a:rPr sz="2382" i="1" spc="-4" dirty="0">
                <a:cs typeface="Arial"/>
              </a:rPr>
              <a:t> statutor</a:t>
            </a:r>
            <a:r>
              <a:rPr sz="2382" i="1" dirty="0">
                <a:cs typeface="Arial"/>
              </a:rPr>
              <a:t>y</a:t>
            </a:r>
            <a:r>
              <a:rPr sz="2382" i="1" spc="-4" dirty="0">
                <a:cs typeface="Arial"/>
              </a:rPr>
              <a:t> requirement.”</a:t>
            </a:r>
            <a:endParaRPr sz="2382" i="1" dirty="0">
              <a:cs typeface="Arial"/>
            </a:endParaRPr>
          </a:p>
        </p:txBody>
      </p:sp>
    </p:spTree>
    <p:extLst>
      <p:ext uri="{BB962C8B-B14F-4D97-AF65-F5344CB8AC3E}">
        <p14:creationId xmlns:p14="http://schemas.microsoft.com/office/powerpoint/2010/main" val="410278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7521" y="311388"/>
            <a:ext cx="4437529" cy="700300"/>
          </a:xfrm>
          <a:prstGeom prst="rect">
            <a:avLst/>
          </a:prstGeom>
        </p:spPr>
        <p:txBody>
          <a:bodyPr vert="horz" wrap="square" lIns="0" tIns="109327" rIns="0" bIns="0" rtlCol="0" anchor="t">
            <a:spAutoFit/>
          </a:bodyPr>
          <a:lstStyle/>
          <a:p>
            <a:pPr>
              <a:lnSpc>
                <a:spcPts val="4619"/>
              </a:lnSpc>
            </a:pPr>
            <a:r>
              <a:rPr spc="-26" dirty="0"/>
              <a:t>Key</a:t>
            </a:r>
            <a:r>
              <a:rPr spc="4" dirty="0"/>
              <a:t> </a:t>
            </a:r>
            <a:r>
              <a:rPr spc="-22" dirty="0"/>
              <a:t>Concepts</a:t>
            </a:r>
          </a:p>
        </p:txBody>
      </p:sp>
      <p:sp>
        <p:nvSpPr>
          <p:cNvPr id="5" name="object 5"/>
          <p:cNvSpPr txBox="1">
            <a:spLocks noGrp="1"/>
          </p:cNvSpPr>
          <p:nvPr>
            <p:ph type="sldNum" sz="quarter" idx="4294967295"/>
          </p:nvPr>
        </p:nvSpPr>
        <p:spPr>
          <a:xfrm>
            <a:off x="8515638" y="6389310"/>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39</a:t>
            </a:fld>
            <a:endParaRPr sz="1200" spc="-9" dirty="0">
              <a:solidFill>
                <a:schemeClr val="tx1">
                  <a:tint val="75000"/>
                </a:schemeClr>
              </a:solidFill>
            </a:endParaRPr>
          </a:p>
        </p:txBody>
      </p:sp>
      <p:sp>
        <p:nvSpPr>
          <p:cNvPr id="3" name="object 3"/>
          <p:cNvSpPr txBox="1"/>
          <p:nvPr/>
        </p:nvSpPr>
        <p:spPr>
          <a:xfrm>
            <a:off x="900729" y="1479893"/>
            <a:ext cx="7242361" cy="4493538"/>
          </a:xfrm>
          <a:prstGeom prst="rect">
            <a:avLst/>
          </a:prstGeom>
        </p:spPr>
        <p:txBody>
          <a:bodyPr vert="horz" wrap="square" lIns="0" tIns="0" rIns="0" bIns="0" rtlCol="0">
            <a:spAutoFit/>
          </a:bodyPr>
          <a:lstStyle/>
          <a:p>
            <a:pPr marL="313781" marR="105341" indent="-302575">
              <a:spcBef>
                <a:spcPts val="600"/>
              </a:spcBef>
              <a:spcAft>
                <a:spcPts val="600"/>
              </a:spcAft>
              <a:buFont typeface="Wingdings"/>
              <a:buChar char=""/>
              <a:tabLst>
                <a:tab pos="313781" algn="l"/>
              </a:tabLst>
            </a:pPr>
            <a:r>
              <a:rPr sz="2200" spc="-4" dirty="0">
                <a:cs typeface="Arial"/>
              </a:rPr>
              <a:t>I</a:t>
            </a:r>
            <a:r>
              <a:rPr sz="2200" dirty="0">
                <a:cs typeface="Arial"/>
              </a:rPr>
              <a:t>t</a:t>
            </a:r>
            <a:r>
              <a:rPr sz="2200" spc="-9" dirty="0">
                <a:cs typeface="Arial"/>
              </a:rPr>
              <a:t> </a:t>
            </a:r>
            <a:r>
              <a:rPr sz="2200" spc="-4" dirty="0">
                <a:cs typeface="Arial"/>
              </a:rPr>
              <a:t>i</a:t>
            </a:r>
            <a:r>
              <a:rPr sz="2200" dirty="0">
                <a:cs typeface="Arial"/>
              </a:rPr>
              <a:t>s</a:t>
            </a:r>
            <a:r>
              <a:rPr sz="2200" spc="-9" dirty="0">
                <a:cs typeface="Arial"/>
              </a:rPr>
              <a:t> </a:t>
            </a:r>
            <a:r>
              <a:rPr sz="2200" spc="-4" dirty="0">
                <a:cs typeface="Arial"/>
              </a:rPr>
              <a:t>importan</a:t>
            </a:r>
            <a:r>
              <a:rPr sz="2200" dirty="0">
                <a:cs typeface="Arial"/>
              </a:rPr>
              <a:t>t</a:t>
            </a:r>
            <a:r>
              <a:rPr sz="2200" spc="13" dirty="0">
                <a:cs typeface="Arial"/>
              </a:rPr>
              <a:t> </a:t>
            </a:r>
            <a:r>
              <a:rPr sz="2200" spc="-4" dirty="0">
                <a:cs typeface="Arial"/>
              </a:rPr>
              <a:t>t</a:t>
            </a:r>
            <a:r>
              <a:rPr sz="2200" dirty="0">
                <a:cs typeface="Arial"/>
              </a:rPr>
              <a:t>o</a:t>
            </a:r>
            <a:r>
              <a:rPr sz="2200" spc="-9" dirty="0">
                <a:cs typeface="Arial"/>
              </a:rPr>
              <a:t> </a:t>
            </a:r>
            <a:r>
              <a:rPr sz="2200" spc="-4" dirty="0">
                <a:cs typeface="Arial"/>
              </a:rPr>
              <a:t>integrat</a:t>
            </a:r>
            <a:r>
              <a:rPr sz="2200" dirty="0">
                <a:cs typeface="Arial"/>
              </a:rPr>
              <a:t>e</a:t>
            </a:r>
            <a:r>
              <a:rPr sz="2200" spc="18" dirty="0">
                <a:cs typeface="Arial"/>
              </a:rPr>
              <a:t> </a:t>
            </a:r>
            <a:r>
              <a:rPr sz="2200" spc="-4" dirty="0">
                <a:cs typeface="Arial"/>
              </a:rPr>
              <a:t>workforc</a:t>
            </a:r>
            <a:r>
              <a:rPr sz="2200" dirty="0">
                <a:cs typeface="Arial"/>
              </a:rPr>
              <a:t>e</a:t>
            </a:r>
            <a:r>
              <a:rPr sz="2200" spc="13" dirty="0">
                <a:cs typeface="Arial"/>
              </a:rPr>
              <a:t> </a:t>
            </a:r>
            <a:r>
              <a:rPr sz="2200" spc="-4" dirty="0">
                <a:cs typeface="Arial"/>
              </a:rPr>
              <a:t>preparatio</a:t>
            </a:r>
            <a:r>
              <a:rPr sz="2200" dirty="0">
                <a:cs typeface="Arial"/>
              </a:rPr>
              <a:t>n</a:t>
            </a:r>
            <a:r>
              <a:rPr sz="2200" spc="18" dirty="0">
                <a:cs typeface="Arial"/>
              </a:rPr>
              <a:t> </a:t>
            </a:r>
            <a:r>
              <a:rPr sz="2200" spc="-4" dirty="0">
                <a:cs typeface="Arial"/>
              </a:rPr>
              <a:t>activities int</a:t>
            </a:r>
            <a:r>
              <a:rPr sz="2200" dirty="0">
                <a:cs typeface="Arial"/>
              </a:rPr>
              <a:t>o</a:t>
            </a:r>
            <a:r>
              <a:rPr sz="2200" spc="4" dirty="0">
                <a:cs typeface="Arial"/>
              </a:rPr>
              <a:t> </a:t>
            </a:r>
            <a:r>
              <a:rPr sz="2200" spc="-4" dirty="0">
                <a:cs typeface="Arial"/>
              </a:rPr>
              <a:t>al</a:t>
            </a:r>
            <a:r>
              <a:rPr sz="2200" dirty="0">
                <a:cs typeface="Arial"/>
              </a:rPr>
              <a:t>l</a:t>
            </a:r>
            <a:r>
              <a:rPr sz="2200" spc="4" dirty="0">
                <a:cs typeface="Arial"/>
              </a:rPr>
              <a:t> </a:t>
            </a:r>
            <a:r>
              <a:rPr sz="2200" spc="-4" dirty="0">
                <a:cs typeface="Arial"/>
              </a:rPr>
              <a:t>adul</a:t>
            </a:r>
            <a:r>
              <a:rPr sz="2200" dirty="0">
                <a:cs typeface="Arial"/>
              </a:rPr>
              <a:t>t</a:t>
            </a:r>
            <a:r>
              <a:rPr sz="2200" spc="4" dirty="0">
                <a:cs typeface="Arial"/>
              </a:rPr>
              <a:t> </a:t>
            </a:r>
            <a:r>
              <a:rPr sz="2200" spc="-4" dirty="0">
                <a:cs typeface="Arial"/>
              </a:rPr>
              <a:t>educatio</a:t>
            </a:r>
            <a:r>
              <a:rPr sz="2200" dirty="0">
                <a:cs typeface="Arial"/>
              </a:rPr>
              <a:t>n</a:t>
            </a:r>
            <a:r>
              <a:rPr sz="2200" spc="22" dirty="0">
                <a:cs typeface="Arial"/>
              </a:rPr>
              <a:t> </a:t>
            </a:r>
            <a:r>
              <a:rPr sz="2200" spc="-4" dirty="0">
                <a:cs typeface="Arial"/>
              </a:rPr>
              <a:t>services.</a:t>
            </a:r>
            <a:endParaRPr sz="2200" dirty="0">
              <a:cs typeface="Arial"/>
            </a:endParaRPr>
          </a:p>
          <a:p>
            <a:pPr marL="313781" indent="-302575">
              <a:spcBef>
                <a:spcPts val="600"/>
              </a:spcBef>
              <a:spcAft>
                <a:spcPts val="600"/>
              </a:spcAft>
              <a:buFont typeface="Wingdings"/>
              <a:buChar char=""/>
              <a:tabLst>
                <a:tab pos="313781" algn="l"/>
              </a:tabLst>
            </a:pPr>
            <a:r>
              <a:rPr sz="2200" spc="-4" dirty="0">
                <a:cs typeface="Arial"/>
              </a:rPr>
              <a:t>IE</a:t>
            </a:r>
            <a:r>
              <a:rPr sz="2200" dirty="0">
                <a:cs typeface="Arial"/>
              </a:rPr>
              <a:t>T</a:t>
            </a:r>
            <a:r>
              <a:rPr sz="2200" spc="-53" dirty="0">
                <a:cs typeface="Arial"/>
              </a:rPr>
              <a:t> </a:t>
            </a:r>
            <a:r>
              <a:rPr sz="2200" spc="-4" dirty="0">
                <a:cs typeface="Arial"/>
              </a:rPr>
              <a:t>program</a:t>
            </a:r>
            <a:r>
              <a:rPr sz="2200" dirty="0">
                <a:cs typeface="Arial"/>
              </a:rPr>
              <a:t>s</a:t>
            </a:r>
            <a:r>
              <a:rPr sz="2200" spc="13" dirty="0">
                <a:cs typeface="Arial"/>
              </a:rPr>
              <a:t> </a:t>
            </a:r>
            <a:r>
              <a:rPr sz="2200" spc="-4" dirty="0">
                <a:cs typeface="Arial"/>
              </a:rPr>
              <a:t>hav</a:t>
            </a:r>
            <a:r>
              <a:rPr sz="2200" dirty="0">
                <a:cs typeface="Arial"/>
              </a:rPr>
              <a:t>e</a:t>
            </a:r>
            <a:r>
              <a:rPr sz="2200" spc="13" dirty="0">
                <a:cs typeface="Arial"/>
              </a:rPr>
              <a:t> </a:t>
            </a:r>
            <a:r>
              <a:rPr sz="2200" spc="-4" dirty="0">
                <a:cs typeface="Arial"/>
              </a:rPr>
              <a:t>thre</a:t>
            </a:r>
            <a:r>
              <a:rPr sz="2200" dirty="0">
                <a:cs typeface="Arial"/>
              </a:rPr>
              <a:t>e</a:t>
            </a:r>
            <a:r>
              <a:rPr sz="2200" spc="13" dirty="0">
                <a:cs typeface="Arial"/>
              </a:rPr>
              <a:t> </a:t>
            </a:r>
            <a:r>
              <a:rPr sz="2200" spc="-4" dirty="0">
                <a:cs typeface="Arial"/>
              </a:rPr>
              <a:t>require</a:t>
            </a:r>
            <a:r>
              <a:rPr sz="2200" dirty="0">
                <a:cs typeface="Arial"/>
              </a:rPr>
              <a:t>d</a:t>
            </a:r>
            <a:r>
              <a:rPr sz="2200" spc="13" dirty="0">
                <a:cs typeface="Arial"/>
              </a:rPr>
              <a:t> </a:t>
            </a:r>
            <a:r>
              <a:rPr sz="2200" spc="-4" dirty="0">
                <a:cs typeface="Arial"/>
              </a:rPr>
              <a:t>components.</a:t>
            </a:r>
            <a:endParaRPr sz="2200" dirty="0">
              <a:cs typeface="Arial"/>
            </a:endParaRPr>
          </a:p>
          <a:p>
            <a:pPr marL="313781" marR="4483" indent="-302575">
              <a:spcBef>
                <a:spcPts val="600"/>
              </a:spcBef>
              <a:spcAft>
                <a:spcPts val="600"/>
              </a:spcAft>
              <a:buFont typeface="Wingdings"/>
              <a:buChar char=""/>
              <a:tabLst>
                <a:tab pos="313781" algn="l"/>
              </a:tabLst>
            </a:pPr>
            <a:r>
              <a:rPr sz="2200" spc="-4" dirty="0">
                <a:cs typeface="Arial"/>
              </a:rPr>
              <a:t>Eac</a:t>
            </a:r>
            <a:r>
              <a:rPr sz="2200" dirty="0">
                <a:cs typeface="Arial"/>
              </a:rPr>
              <a:t>h </a:t>
            </a:r>
            <a:r>
              <a:rPr sz="2200" spc="-4" dirty="0">
                <a:cs typeface="Arial"/>
              </a:rPr>
              <a:t>componen</a:t>
            </a:r>
            <a:r>
              <a:rPr sz="2200" dirty="0">
                <a:cs typeface="Arial"/>
              </a:rPr>
              <a:t>t</a:t>
            </a:r>
            <a:r>
              <a:rPr sz="2200" spc="18" dirty="0">
                <a:cs typeface="Arial"/>
              </a:rPr>
              <a:t> </a:t>
            </a:r>
            <a:r>
              <a:rPr sz="2200" spc="-4" dirty="0">
                <a:cs typeface="Arial"/>
              </a:rPr>
              <a:t>mus</a:t>
            </a:r>
            <a:r>
              <a:rPr sz="2200" dirty="0">
                <a:cs typeface="Arial"/>
              </a:rPr>
              <a:t>t </a:t>
            </a:r>
            <a:r>
              <a:rPr sz="2200" spc="-4" dirty="0">
                <a:cs typeface="Arial"/>
              </a:rPr>
              <a:t>b</a:t>
            </a:r>
            <a:r>
              <a:rPr sz="2200" dirty="0">
                <a:cs typeface="Arial"/>
              </a:rPr>
              <a:t>e </a:t>
            </a:r>
            <a:r>
              <a:rPr sz="2200" spc="-4" dirty="0">
                <a:cs typeface="Arial"/>
              </a:rPr>
              <a:t>o</a:t>
            </a:r>
            <a:r>
              <a:rPr sz="2200" dirty="0">
                <a:cs typeface="Arial"/>
              </a:rPr>
              <a:t>f </a:t>
            </a:r>
            <a:r>
              <a:rPr sz="2200" spc="-4" dirty="0">
                <a:cs typeface="Arial"/>
              </a:rPr>
              <a:t>su</a:t>
            </a:r>
            <a:r>
              <a:rPr sz="2200" spc="-40" dirty="0">
                <a:cs typeface="Arial"/>
              </a:rPr>
              <a:t>f</a:t>
            </a:r>
            <a:r>
              <a:rPr sz="2200" spc="-4" dirty="0">
                <a:cs typeface="Arial"/>
              </a:rPr>
              <a:t>ficien</a:t>
            </a:r>
            <a:r>
              <a:rPr sz="2200" dirty="0">
                <a:cs typeface="Arial"/>
              </a:rPr>
              <a:t>t </a:t>
            </a:r>
            <a:r>
              <a:rPr sz="2200" spc="-4" dirty="0">
                <a:cs typeface="Arial"/>
              </a:rPr>
              <a:t>qualit</a:t>
            </a:r>
            <a:r>
              <a:rPr sz="2200" dirty="0">
                <a:cs typeface="Arial"/>
              </a:rPr>
              <a:t>y </a:t>
            </a:r>
            <a:r>
              <a:rPr sz="2200" spc="-4" dirty="0">
                <a:cs typeface="Arial"/>
              </a:rPr>
              <a:t>an</a:t>
            </a:r>
            <a:r>
              <a:rPr sz="2200" dirty="0">
                <a:cs typeface="Arial"/>
              </a:rPr>
              <a:t>d </a:t>
            </a:r>
            <a:r>
              <a:rPr sz="2200" spc="-4" dirty="0">
                <a:cs typeface="Arial"/>
              </a:rPr>
              <a:t>intensity an</a:t>
            </a:r>
            <a:r>
              <a:rPr sz="2200" dirty="0">
                <a:cs typeface="Arial"/>
              </a:rPr>
              <a:t>d</a:t>
            </a:r>
            <a:r>
              <a:rPr sz="2200" spc="13" dirty="0">
                <a:cs typeface="Arial"/>
              </a:rPr>
              <a:t> </a:t>
            </a:r>
            <a:r>
              <a:rPr sz="2200" spc="-4" dirty="0">
                <a:cs typeface="Arial"/>
              </a:rPr>
              <a:t>us</a:t>
            </a:r>
            <a:r>
              <a:rPr sz="2200" dirty="0">
                <a:cs typeface="Arial"/>
              </a:rPr>
              <a:t>e </a:t>
            </a:r>
            <a:r>
              <a:rPr sz="2200" spc="-4" dirty="0">
                <a:cs typeface="Arial"/>
              </a:rPr>
              <a:t>occupationall</a:t>
            </a:r>
            <a:r>
              <a:rPr sz="2200" dirty="0">
                <a:cs typeface="Arial"/>
              </a:rPr>
              <a:t>y</a:t>
            </a:r>
            <a:r>
              <a:rPr sz="2200" spc="13" dirty="0">
                <a:cs typeface="Arial"/>
              </a:rPr>
              <a:t> </a:t>
            </a:r>
            <a:r>
              <a:rPr sz="2200" spc="-4" dirty="0">
                <a:cs typeface="Arial"/>
              </a:rPr>
              <a:t>contextualize</a:t>
            </a:r>
            <a:r>
              <a:rPr sz="2200" dirty="0">
                <a:cs typeface="Arial"/>
              </a:rPr>
              <a:t>d</a:t>
            </a:r>
            <a:r>
              <a:rPr sz="2200" spc="13" dirty="0">
                <a:cs typeface="Arial"/>
              </a:rPr>
              <a:t> </a:t>
            </a:r>
            <a:r>
              <a:rPr sz="2200" spc="-4" dirty="0">
                <a:cs typeface="Arial"/>
              </a:rPr>
              <a:t>materials.</a:t>
            </a:r>
            <a:endParaRPr sz="2200" dirty="0">
              <a:cs typeface="Arial"/>
            </a:endParaRPr>
          </a:p>
          <a:p>
            <a:pPr marL="313781" marR="87411" indent="-302575">
              <a:spcBef>
                <a:spcPts val="600"/>
              </a:spcBef>
              <a:spcAft>
                <a:spcPts val="600"/>
              </a:spcAft>
              <a:buFont typeface="Wingdings"/>
              <a:buChar char=""/>
              <a:tabLst>
                <a:tab pos="313781" algn="l"/>
              </a:tabLst>
            </a:pPr>
            <a:r>
              <a:rPr sz="2200" spc="-4" dirty="0">
                <a:cs typeface="Arial"/>
              </a:rPr>
              <a:t>Eac</a:t>
            </a:r>
            <a:r>
              <a:rPr sz="2200" dirty="0">
                <a:cs typeface="Arial"/>
              </a:rPr>
              <a:t>h </a:t>
            </a:r>
            <a:r>
              <a:rPr sz="2200" spc="-4" dirty="0">
                <a:cs typeface="Arial"/>
              </a:rPr>
              <a:t>componen</a:t>
            </a:r>
            <a:r>
              <a:rPr sz="2200" dirty="0">
                <a:cs typeface="Arial"/>
              </a:rPr>
              <a:t>t</a:t>
            </a:r>
            <a:r>
              <a:rPr sz="2200" spc="18" dirty="0">
                <a:cs typeface="Arial"/>
              </a:rPr>
              <a:t> </a:t>
            </a:r>
            <a:r>
              <a:rPr sz="2200" spc="-4" dirty="0">
                <a:cs typeface="Arial"/>
              </a:rPr>
              <a:t>mus</a:t>
            </a:r>
            <a:r>
              <a:rPr sz="2200" dirty="0">
                <a:cs typeface="Arial"/>
              </a:rPr>
              <a:t>t </a:t>
            </a:r>
            <a:r>
              <a:rPr sz="2200" spc="-4" dirty="0">
                <a:cs typeface="Arial"/>
              </a:rPr>
              <a:t>b</a:t>
            </a:r>
            <a:r>
              <a:rPr sz="2200" dirty="0">
                <a:cs typeface="Arial"/>
              </a:rPr>
              <a:t>e </a:t>
            </a:r>
            <a:r>
              <a:rPr sz="2200" spc="-4" dirty="0">
                <a:cs typeface="Arial"/>
              </a:rPr>
              <a:t>provide</a:t>
            </a:r>
            <a:r>
              <a:rPr sz="2200" dirty="0">
                <a:cs typeface="Arial"/>
              </a:rPr>
              <a:t>d</a:t>
            </a:r>
            <a:r>
              <a:rPr sz="2200" spc="22" dirty="0">
                <a:cs typeface="Arial"/>
              </a:rPr>
              <a:t> </a:t>
            </a:r>
            <a:r>
              <a:rPr sz="2200" spc="-4" dirty="0">
                <a:cs typeface="Arial"/>
              </a:rPr>
              <a:t>throughou</a:t>
            </a:r>
            <a:r>
              <a:rPr sz="2200" dirty="0">
                <a:cs typeface="Arial"/>
              </a:rPr>
              <a:t>t</a:t>
            </a:r>
            <a:r>
              <a:rPr sz="2200" spc="18" dirty="0">
                <a:cs typeface="Arial"/>
              </a:rPr>
              <a:t> </a:t>
            </a:r>
            <a:r>
              <a:rPr sz="2200" spc="-4" dirty="0">
                <a:cs typeface="Arial"/>
              </a:rPr>
              <a:t>th</a:t>
            </a:r>
            <a:r>
              <a:rPr sz="2200" dirty="0">
                <a:cs typeface="Arial"/>
              </a:rPr>
              <a:t>e </a:t>
            </a:r>
            <a:r>
              <a:rPr sz="2200" spc="-4" dirty="0">
                <a:cs typeface="Arial"/>
              </a:rPr>
              <a:t>overall scop</a:t>
            </a:r>
            <a:r>
              <a:rPr sz="2200" dirty="0">
                <a:cs typeface="Arial"/>
              </a:rPr>
              <a:t>e </a:t>
            </a:r>
            <a:r>
              <a:rPr sz="2200" spc="-4" dirty="0">
                <a:cs typeface="Arial"/>
              </a:rPr>
              <a:t>o</a:t>
            </a:r>
            <a:r>
              <a:rPr sz="2200" dirty="0">
                <a:cs typeface="Arial"/>
              </a:rPr>
              <a:t>f </a:t>
            </a:r>
            <a:r>
              <a:rPr sz="2200" spc="-4" dirty="0">
                <a:cs typeface="Arial"/>
              </a:rPr>
              <a:t>th</a:t>
            </a:r>
            <a:r>
              <a:rPr sz="2200" dirty="0">
                <a:cs typeface="Arial"/>
              </a:rPr>
              <a:t>e </a:t>
            </a:r>
            <a:r>
              <a:rPr sz="2200" spc="-4" dirty="0">
                <a:cs typeface="Arial"/>
              </a:rPr>
              <a:t>program.</a:t>
            </a:r>
            <a:endParaRPr sz="2200" dirty="0">
              <a:cs typeface="Arial"/>
            </a:endParaRPr>
          </a:p>
          <a:p>
            <a:pPr marL="313781" marR="393908" indent="-302575">
              <a:spcBef>
                <a:spcPts val="600"/>
              </a:spcBef>
              <a:spcAft>
                <a:spcPts val="600"/>
              </a:spcAft>
              <a:buFont typeface="Wingdings"/>
              <a:buChar char=""/>
              <a:tabLst>
                <a:tab pos="313781" algn="l"/>
              </a:tabLst>
            </a:pPr>
            <a:r>
              <a:rPr sz="2200" spc="-4" dirty="0">
                <a:cs typeface="Arial"/>
              </a:rPr>
              <a:t>A</a:t>
            </a:r>
            <a:r>
              <a:rPr sz="2200" dirty="0">
                <a:cs typeface="Arial"/>
              </a:rPr>
              <a:t>n</a:t>
            </a:r>
            <a:r>
              <a:rPr sz="2200" spc="-4" dirty="0">
                <a:cs typeface="Arial"/>
              </a:rPr>
              <a:t> IE</a:t>
            </a:r>
            <a:r>
              <a:rPr sz="2200" dirty="0">
                <a:cs typeface="Arial"/>
              </a:rPr>
              <a:t>T</a:t>
            </a:r>
            <a:r>
              <a:rPr sz="2200" spc="-40" dirty="0">
                <a:cs typeface="Arial"/>
              </a:rPr>
              <a:t> </a:t>
            </a:r>
            <a:r>
              <a:rPr sz="2200" spc="-4" dirty="0">
                <a:cs typeface="Arial"/>
              </a:rPr>
              <a:t>progra</a:t>
            </a:r>
            <a:r>
              <a:rPr sz="2200" dirty="0">
                <a:cs typeface="Arial"/>
              </a:rPr>
              <a:t>m</a:t>
            </a:r>
            <a:r>
              <a:rPr sz="2200" spc="18" dirty="0">
                <a:cs typeface="Arial"/>
              </a:rPr>
              <a:t> </a:t>
            </a:r>
            <a:r>
              <a:rPr sz="2200" spc="-4" dirty="0">
                <a:cs typeface="Arial"/>
              </a:rPr>
              <a:t>mus</a:t>
            </a:r>
            <a:r>
              <a:rPr sz="2200" dirty="0">
                <a:cs typeface="Arial"/>
              </a:rPr>
              <a:t>t</a:t>
            </a:r>
            <a:r>
              <a:rPr sz="2200" spc="-4" dirty="0">
                <a:cs typeface="Arial"/>
              </a:rPr>
              <a:t> b</a:t>
            </a:r>
            <a:r>
              <a:rPr sz="2200" dirty="0">
                <a:cs typeface="Arial"/>
              </a:rPr>
              <a:t>e</a:t>
            </a:r>
            <a:r>
              <a:rPr sz="2200" spc="-4" dirty="0">
                <a:cs typeface="Arial"/>
              </a:rPr>
              <a:t> designe</a:t>
            </a:r>
            <a:r>
              <a:rPr sz="2200" dirty="0">
                <a:cs typeface="Arial"/>
              </a:rPr>
              <a:t>d</a:t>
            </a:r>
            <a:r>
              <a:rPr sz="2200" spc="18" dirty="0">
                <a:cs typeface="Arial"/>
              </a:rPr>
              <a:t> </a:t>
            </a:r>
            <a:r>
              <a:rPr sz="2200" spc="-4" dirty="0">
                <a:cs typeface="Arial"/>
              </a:rPr>
              <a:t>fo</a:t>
            </a:r>
            <a:r>
              <a:rPr sz="2200" dirty="0">
                <a:cs typeface="Arial"/>
              </a:rPr>
              <a:t>r</a:t>
            </a:r>
            <a:r>
              <a:rPr sz="2200" spc="-4" dirty="0">
                <a:cs typeface="Arial"/>
              </a:rPr>
              <a:t> bot</a:t>
            </a:r>
            <a:r>
              <a:rPr sz="2200" dirty="0">
                <a:cs typeface="Arial"/>
              </a:rPr>
              <a:t>h</a:t>
            </a:r>
            <a:r>
              <a:rPr sz="2200" spc="-4" dirty="0">
                <a:cs typeface="Arial"/>
              </a:rPr>
              <a:t> educational an</a:t>
            </a:r>
            <a:r>
              <a:rPr sz="2200" dirty="0">
                <a:cs typeface="Arial"/>
              </a:rPr>
              <a:t>d</a:t>
            </a:r>
            <a:r>
              <a:rPr sz="2200" spc="9" dirty="0">
                <a:cs typeface="Arial"/>
              </a:rPr>
              <a:t> </a:t>
            </a:r>
            <a:r>
              <a:rPr sz="2200" spc="-4" dirty="0">
                <a:cs typeface="Arial"/>
              </a:rPr>
              <a:t>caree</a:t>
            </a:r>
            <a:r>
              <a:rPr sz="2200" dirty="0">
                <a:cs typeface="Arial"/>
              </a:rPr>
              <a:t>r</a:t>
            </a:r>
            <a:r>
              <a:rPr sz="2200" spc="9" dirty="0">
                <a:cs typeface="Arial"/>
              </a:rPr>
              <a:t> </a:t>
            </a:r>
            <a:r>
              <a:rPr sz="2200" spc="-4" dirty="0">
                <a:cs typeface="Arial"/>
              </a:rPr>
              <a:t>advancement.</a:t>
            </a:r>
            <a:endParaRPr sz="2200" dirty="0">
              <a:cs typeface="Arial"/>
            </a:endParaRPr>
          </a:p>
          <a:p>
            <a:pPr marL="313781" marR="1058452" indent="-302575">
              <a:spcBef>
                <a:spcPts val="600"/>
              </a:spcBef>
              <a:spcAft>
                <a:spcPts val="600"/>
              </a:spcAft>
              <a:buFont typeface="Wingdings"/>
              <a:buChar char=""/>
              <a:tabLst>
                <a:tab pos="313781" algn="l"/>
              </a:tabLst>
            </a:pPr>
            <a:r>
              <a:rPr sz="2200" spc="-4" dirty="0">
                <a:cs typeface="Arial"/>
              </a:rPr>
              <a:t>No</a:t>
            </a:r>
            <a:r>
              <a:rPr sz="2200" dirty="0">
                <a:cs typeface="Arial"/>
              </a:rPr>
              <a:t>t</a:t>
            </a:r>
            <a:r>
              <a:rPr sz="2200" spc="4" dirty="0">
                <a:cs typeface="Arial"/>
              </a:rPr>
              <a:t> </a:t>
            </a:r>
            <a:r>
              <a:rPr sz="2200" spc="-4" dirty="0">
                <a:cs typeface="Arial"/>
              </a:rPr>
              <a:t>al</a:t>
            </a:r>
            <a:r>
              <a:rPr sz="2200" dirty="0">
                <a:cs typeface="Arial"/>
              </a:rPr>
              <a:t>l</a:t>
            </a:r>
            <a:r>
              <a:rPr sz="2200" spc="4" dirty="0">
                <a:cs typeface="Arial"/>
              </a:rPr>
              <a:t> </a:t>
            </a:r>
            <a:r>
              <a:rPr sz="2200" spc="-4" dirty="0">
                <a:cs typeface="Arial"/>
              </a:rPr>
              <a:t>student</a:t>
            </a:r>
            <a:r>
              <a:rPr sz="2200" dirty="0">
                <a:cs typeface="Arial"/>
              </a:rPr>
              <a:t>s</a:t>
            </a:r>
            <a:r>
              <a:rPr sz="2200" spc="4" dirty="0">
                <a:cs typeface="Arial"/>
              </a:rPr>
              <a:t> </a:t>
            </a:r>
            <a:r>
              <a:rPr sz="2200" spc="-4" dirty="0">
                <a:cs typeface="Arial"/>
              </a:rPr>
              <a:t>ar</a:t>
            </a:r>
            <a:r>
              <a:rPr sz="2200" dirty="0">
                <a:cs typeface="Arial"/>
              </a:rPr>
              <a:t>e</a:t>
            </a:r>
            <a:r>
              <a:rPr sz="2200" spc="4" dirty="0">
                <a:cs typeface="Arial"/>
              </a:rPr>
              <a:t> </a:t>
            </a:r>
            <a:r>
              <a:rPr sz="2200" spc="-4" dirty="0">
                <a:cs typeface="Arial"/>
              </a:rPr>
              <a:t>require</a:t>
            </a:r>
            <a:r>
              <a:rPr sz="2200" dirty="0">
                <a:cs typeface="Arial"/>
              </a:rPr>
              <a:t>d</a:t>
            </a:r>
            <a:r>
              <a:rPr sz="2200" spc="22" dirty="0">
                <a:cs typeface="Arial"/>
              </a:rPr>
              <a:t> </a:t>
            </a:r>
            <a:r>
              <a:rPr sz="2200" spc="-4" dirty="0">
                <a:cs typeface="Arial"/>
              </a:rPr>
              <a:t>t</a:t>
            </a:r>
            <a:r>
              <a:rPr sz="2200" dirty="0">
                <a:cs typeface="Arial"/>
              </a:rPr>
              <a:t>o</a:t>
            </a:r>
            <a:r>
              <a:rPr sz="2200" spc="-9" dirty="0">
                <a:cs typeface="Arial"/>
              </a:rPr>
              <a:t> </a:t>
            </a:r>
            <a:r>
              <a:rPr sz="2200" spc="-4" dirty="0">
                <a:cs typeface="Arial"/>
              </a:rPr>
              <a:t>b</a:t>
            </a:r>
            <a:r>
              <a:rPr sz="2200" dirty="0">
                <a:cs typeface="Arial"/>
              </a:rPr>
              <a:t>e</a:t>
            </a:r>
            <a:r>
              <a:rPr sz="2200" spc="4" dirty="0">
                <a:cs typeface="Arial"/>
              </a:rPr>
              <a:t> </a:t>
            </a:r>
            <a:r>
              <a:rPr sz="2200" spc="-4" dirty="0">
                <a:cs typeface="Arial"/>
              </a:rPr>
              <a:t>enrolle</a:t>
            </a:r>
            <a:r>
              <a:rPr sz="2200" dirty="0">
                <a:cs typeface="Arial"/>
              </a:rPr>
              <a:t>d</a:t>
            </a:r>
            <a:r>
              <a:rPr sz="2200" spc="4" dirty="0">
                <a:cs typeface="Arial"/>
              </a:rPr>
              <a:t> </a:t>
            </a:r>
            <a:r>
              <a:rPr sz="2200" spc="-4" dirty="0">
                <a:cs typeface="Arial"/>
              </a:rPr>
              <a:t>i</a:t>
            </a:r>
            <a:r>
              <a:rPr sz="2200" dirty="0">
                <a:cs typeface="Arial"/>
              </a:rPr>
              <a:t>n</a:t>
            </a:r>
            <a:r>
              <a:rPr sz="2200" spc="4" dirty="0">
                <a:cs typeface="Arial"/>
              </a:rPr>
              <a:t> </a:t>
            </a:r>
            <a:r>
              <a:rPr sz="2200" spc="-4" dirty="0">
                <a:cs typeface="Arial"/>
              </a:rPr>
              <a:t>IET programs.</a:t>
            </a:r>
            <a:endParaRPr sz="2200" dirty="0">
              <a:cs typeface="Arial"/>
            </a:endParaRPr>
          </a:p>
        </p:txBody>
      </p:sp>
    </p:spTree>
    <p:extLst>
      <p:ext uri="{BB962C8B-B14F-4D97-AF65-F5344CB8AC3E}">
        <p14:creationId xmlns:p14="http://schemas.microsoft.com/office/powerpoint/2010/main" val="376950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0487"/>
            <a:ext cx="8229600" cy="4765676"/>
          </a:xfrm>
        </p:spPr>
        <p:txBody>
          <a:bodyPr/>
          <a:lstStyle/>
          <a:p>
            <a:r>
              <a:rPr lang="en-US" dirty="0"/>
              <a:t>Revisions made to several areas based on feedback from federal agencies and submitted prior to September 1 deadline.</a:t>
            </a:r>
          </a:p>
          <a:p>
            <a:endParaRPr lang="en-US" dirty="0"/>
          </a:p>
          <a:p>
            <a:r>
              <a:rPr lang="en-US" dirty="0"/>
              <a:t>The Plan modification and approval letter will be available on the WDA website.</a:t>
            </a:r>
          </a:p>
          <a:p>
            <a:endParaRPr lang="en-US" dirty="0"/>
          </a:p>
          <a:p>
            <a:r>
              <a:rPr lang="en-US" dirty="0"/>
              <a:t>The Local Plans required under Section 108 were due to WDA June 30</a:t>
            </a:r>
            <a:r>
              <a:rPr lang="en-US" baseline="30000" dirty="0"/>
              <a:t>th</a:t>
            </a:r>
            <a:r>
              <a:rPr lang="en-US" dirty="0"/>
              <a:t> and are in the review process.</a:t>
            </a:r>
          </a:p>
          <a:p>
            <a:pPr marL="0" indent="0">
              <a:buNone/>
            </a:pPr>
            <a:endParaRPr lang="en-US" dirty="0"/>
          </a:p>
          <a:p>
            <a:pPr marL="0" indent="0">
              <a:buNone/>
            </a:pPr>
            <a:endParaRPr lang="en-US" dirty="0"/>
          </a:p>
        </p:txBody>
      </p:sp>
      <p:sp>
        <p:nvSpPr>
          <p:cNvPr id="3" name="Title 2"/>
          <p:cNvSpPr>
            <a:spLocks noGrp="1"/>
          </p:cNvSpPr>
          <p:nvPr>
            <p:ph type="title"/>
          </p:nvPr>
        </p:nvSpPr>
        <p:spPr>
          <a:xfrm>
            <a:off x="1524002" y="381002"/>
            <a:ext cx="5029199" cy="773113"/>
          </a:xfrm>
        </p:spPr>
        <p:txBody>
          <a:bodyPr/>
          <a:lstStyle/>
          <a:p>
            <a:r>
              <a:rPr lang="en-US" dirty="0"/>
              <a:t>Unified State Plan</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940031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6823" y="2017059"/>
            <a:ext cx="3601795" cy="3074670"/>
          </a:xfrm>
          <a:prstGeom prst="rect">
            <a:avLst/>
          </a:prstGeom>
          <a:blipFill>
            <a:blip r:embed="rId3" cstate="print"/>
            <a:stretch>
              <a:fillRect/>
            </a:stretch>
          </a:blipFill>
        </p:spPr>
        <p:txBody>
          <a:bodyPr wrap="square" lIns="0" tIns="0" rIns="0" bIns="0" rtlCol="0"/>
          <a:lstStyle/>
          <a:p>
            <a:endParaRPr sz="1588"/>
          </a:p>
        </p:txBody>
      </p:sp>
      <p:sp>
        <p:nvSpPr>
          <p:cNvPr id="3" name="object 3"/>
          <p:cNvSpPr/>
          <p:nvPr/>
        </p:nvSpPr>
        <p:spPr>
          <a:xfrm>
            <a:off x="798754" y="2008990"/>
            <a:ext cx="3615018" cy="3091143"/>
          </a:xfrm>
          <a:custGeom>
            <a:avLst/>
            <a:gdLst/>
            <a:ahLst/>
            <a:cxnLst/>
            <a:rect l="l" t="t" r="r" b="b"/>
            <a:pathLst>
              <a:path w="4097020" h="3503295">
                <a:moveTo>
                  <a:pt x="4096512" y="3502914"/>
                </a:moveTo>
                <a:lnTo>
                  <a:pt x="4096512" y="0"/>
                </a:lnTo>
                <a:lnTo>
                  <a:pt x="0" y="0"/>
                </a:lnTo>
                <a:lnTo>
                  <a:pt x="0" y="3502914"/>
                </a:lnTo>
                <a:lnTo>
                  <a:pt x="4571" y="3502914"/>
                </a:lnTo>
                <a:lnTo>
                  <a:pt x="4571" y="9144"/>
                </a:lnTo>
                <a:lnTo>
                  <a:pt x="9143" y="4572"/>
                </a:lnTo>
                <a:lnTo>
                  <a:pt x="9143" y="9144"/>
                </a:lnTo>
                <a:lnTo>
                  <a:pt x="4087367" y="9143"/>
                </a:lnTo>
                <a:lnTo>
                  <a:pt x="4087367" y="4571"/>
                </a:lnTo>
                <a:lnTo>
                  <a:pt x="4091940" y="9143"/>
                </a:lnTo>
                <a:lnTo>
                  <a:pt x="4091940" y="3502914"/>
                </a:lnTo>
                <a:lnTo>
                  <a:pt x="4096512" y="3502914"/>
                </a:lnTo>
                <a:close/>
              </a:path>
              <a:path w="4097020" h="3503295">
                <a:moveTo>
                  <a:pt x="9143" y="9144"/>
                </a:moveTo>
                <a:lnTo>
                  <a:pt x="9143" y="4572"/>
                </a:lnTo>
                <a:lnTo>
                  <a:pt x="4571" y="9144"/>
                </a:lnTo>
                <a:lnTo>
                  <a:pt x="9143" y="9144"/>
                </a:lnTo>
                <a:close/>
              </a:path>
              <a:path w="4097020" h="3503295">
                <a:moveTo>
                  <a:pt x="9144" y="3493770"/>
                </a:moveTo>
                <a:lnTo>
                  <a:pt x="9143" y="9144"/>
                </a:lnTo>
                <a:lnTo>
                  <a:pt x="4571" y="9144"/>
                </a:lnTo>
                <a:lnTo>
                  <a:pt x="4572" y="3493770"/>
                </a:lnTo>
                <a:lnTo>
                  <a:pt x="9144" y="3493770"/>
                </a:lnTo>
                <a:close/>
              </a:path>
              <a:path w="4097020" h="3503295">
                <a:moveTo>
                  <a:pt x="4091940" y="3493770"/>
                </a:moveTo>
                <a:lnTo>
                  <a:pt x="4572" y="3493770"/>
                </a:lnTo>
                <a:lnTo>
                  <a:pt x="9144" y="3498342"/>
                </a:lnTo>
                <a:lnTo>
                  <a:pt x="9144" y="3502914"/>
                </a:lnTo>
                <a:lnTo>
                  <a:pt x="4087367" y="3502914"/>
                </a:lnTo>
                <a:lnTo>
                  <a:pt x="4087367" y="3498342"/>
                </a:lnTo>
                <a:lnTo>
                  <a:pt x="4091940" y="3493770"/>
                </a:lnTo>
                <a:close/>
              </a:path>
              <a:path w="4097020" h="3503295">
                <a:moveTo>
                  <a:pt x="9144" y="3502914"/>
                </a:moveTo>
                <a:lnTo>
                  <a:pt x="9144" y="3498342"/>
                </a:lnTo>
                <a:lnTo>
                  <a:pt x="4572" y="3493770"/>
                </a:lnTo>
                <a:lnTo>
                  <a:pt x="4571" y="3502914"/>
                </a:lnTo>
                <a:lnTo>
                  <a:pt x="9144" y="3502914"/>
                </a:lnTo>
                <a:close/>
              </a:path>
              <a:path w="4097020" h="3503295">
                <a:moveTo>
                  <a:pt x="4091940" y="9143"/>
                </a:moveTo>
                <a:lnTo>
                  <a:pt x="4087367" y="4571"/>
                </a:lnTo>
                <a:lnTo>
                  <a:pt x="4087367" y="9143"/>
                </a:lnTo>
                <a:lnTo>
                  <a:pt x="4091940" y="9143"/>
                </a:lnTo>
                <a:close/>
              </a:path>
              <a:path w="4097020" h="3503295">
                <a:moveTo>
                  <a:pt x="4091940" y="3493770"/>
                </a:moveTo>
                <a:lnTo>
                  <a:pt x="4091940" y="9143"/>
                </a:lnTo>
                <a:lnTo>
                  <a:pt x="4087367" y="9143"/>
                </a:lnTo>
                <a:lnTo>
                  <a:pt x="4087367" y="3493770"/>
                </a:lnTo>
                <a:lnTo>
                  <a:pt x="4091940" y="3493770"/>
                </a:lnTo>
                <a:close/>
              </a:path>
              <a:path w="4097020" h="3503295">
                <a:moveTo>
                  <a:pt x="4091940" y="3502914"/>
                </a:moveTo>
                <a:lnTo>
                  <a:pt x="4091940" y="3493770"/>
                </a:lnTo>
                <a:lnTo>
                  <a:pt x="4087367" y="3498342"/>
                </a:lnTo>
                <a:lnTo>
                  <a:pt x="4087367" y="3502914"/>
                </a:lnTo>
                <a:lnTo>
                  <a:pt x="4091940" y="3502914"/>
                </a:lnTo>
                <a:close/>
              </a:path>
            </a:pathLst>
          </a:custGeom>
          <a:solidFill>
            <a:srgbClr val="1F497D"/>
          </a:solidFill>
        </p:spPr>
        <p:txBody>
          <a:bodyPr wrap="square" lIns="0" tIns="0" rIns="0" bIns="0" rtlCol="0"/>
          <a:lstStyle/>
          <a:p>
            <a:endParaRPr sz="1588"/>
          </a:p>
        </p:txBody>
      </p:sp>
      <p:sp>
        <p:nvSpPr>
          <p:cNvPr id="4" name="object 4"/>
          <p:cNvSpPr txBox="1">
            <a:spLocks noGrp="1"/>
          </p:cNvSpPr>
          <p:nvPr>
            <p:ph type="title"/>
          </p:nvPr>
        </p:nvSpPr>
        <p:spPr>
          <a:xfrm>
            <a:off x="1983945" y="363351"/>
            <a:ext cx="4437529" cy="615553"/>
          </a:xfrm>
          <a:prstGeom prst="rect">
            <a:avLst/>
          </a:prstGeom>
        </p:spPr>
        <p:txBody>
          <a:bodyPr vert="horz" wrap="square" lIns="0" tIns="0" rIns="0" bIns="0" rtlCol="0" anchor="t">
            <a:spAutoFit/>
          </a:bodyPr>
          <a:lstStyle/>
          <a:p>
            <a:pPr algn="ctr"/>
            <a:r>
              <a:rPr sz="4000" spc="-22" dirty="0">
                <a:solidFill>
                  <a:schemeClr val="tx1"/>
                </a:solidFill>
              </a:rPr>
              <a:t>Resources</a:t>
            </a:r>
          </a:p>
        </p:txBody>
      </p:sp>
      <p:sp>
        <p:nvSpPr>
          <p:cNvPr id="5" name="object 5"/>
          <p:cNvSpPr txBox="1"/>
          <p:nvPr/>
        </p:nvSpPr>
        <p:spPr>
          <a:xfrm>
            <a:off x="1010770" y="1602182"/>
            <a:ext cx="2928657" cy="298672"/>
          </a:xfrm>
          <a:prstGeom prst="rect">
            <a:avLst/>
          </a:prstGeom>
        </p:spPr>
        <p:txBody>
          <a:bodyPr vert="horz" wrap="square" lIns="0" tIns="0" rIns="0" bIns="0" rtlCol="0">
            <a:spAutoFit/>
          </a:bodyPr>
          <a:lstStyle/>
          <a:p>
            <a:pPr marL="11206"/>
            <a:r>
              <a:rPr sz="1941" b="1" dirty="0">
                <a:cs typeface="Arial"/>
              </a:rPr>
              <a:t>Moving</a:t>
            </a:r>
            <a:r>
              <a:rPr sz="1941" b="1" spc="-9" dirty="0">
                <a:cs typeface="Arial"/>
              </a:rPr>
              <a:t> </a:t>
            </a:r>
            <a:r>
              <a:rPr sz="1941" b="1" dirty="0">
                <a:cs typeface="Arial"/>
              </a:rPr>
              <a:t>Pathways</a:t>
            </a:r>
            <a:r>
              <a:rPr sz="1941" b="1" spc="-9" dirty="0">
                <a:cs typeface="Arial"/>
              </a:rPr>
              <a:t> </a:t>
            </a:r>
            <a:r>
              <a:rPr sz="1941" b="1" dirty="0">
                <a:cs typeface="Arial"/>
              </a:rPr>
              <a:t>Forward</a:t>
            </a:r>
          </a:p>
        </p:txBody>
      </p:sp>
      <p:sp>
        <p:nvSpPr>
          <p:cNvPr id="6" name="object 6"/>
          <p:cNvSpPr txBox="1"/>
          <p:nvPr/>
        </p:nvSpPr>
        <p:spPr>
          <a:xfrm>
            <a:off x="4641255" y="1602182"/>
            <a:ext cx="3625103" cy="298672"/>
          </a:xfrm>
          <a:prstGeom prst="rect">
            <a:avLst/>
          </a:prstGeom>
        </p:spPr>
        <p:txBody>
          <a:bodyPr vert="horz" wrap="square" lIns="0" tIns="0" rIns="0" bIns="0" rtlCol="0">
            <a:spAutoFit/>
          </a:bodyPr>
          <a:lstStyle/>
          <a:p>
            <a:pPr marL="11206" algn="ctr"/>
            <a:r>
              <a:rPr sz="1941" b="1" spc="-40" dirty="0">
                <a:cs typeface="Arial"/>
              </a:rPr>
              <a:t>W</a:t>
            </a:r>
            <a:r>
              <a:rPr sz="1941" b="1" dirty="0">
                <a:cs typeface="Arial"/>
              </a:rPr>
              <a:t>orkforceGPS</a:t>
            </a:r>
            <a:r>
              <a:rPr sz="1941" b="1" spc="-9" dirty="0">
                <a:cs typeface="Arial"/>
              </a:rPr>
              <a:t> </a:t>
            </a:r>
            <a:r>
              <a:rPr sz="1941" b="1" dirty="0">
                <a:cs typeface="Arial"/>
              </a:rPr>
              <a:t>Career</a:t>
            </a:r>
            <a:r>
              <a:rPr sz="1941" b="1" spc="9" dirty="0">
                <a:cs typeface="Arial"/>
              </a:rPr>
              <a:t> </a:t>
            </a:r>
            <a:r>
              <a:rPr sz="1941" b="1" dirty="0">
                <a:cs typeface="Arial"/>
              </a:rPr>
              <a:t>Pathways</a:t>
            </a:r>
          </a:p>
        </p:txBody>
      </p:sp>
      <p:sp>
        <p:nvSpPr>
          <p:cNvPr id="7" name="object 7"/>
          <p:cNvSpPr txBox="1"/>
          <p:nvPr/>
        </p:nvSpPr>
        <p:spPr>
          <a:xfrm>
            <a:off x="899607" y="5292773"/>
            <a:ext cx="3413312" cy="543226"/>
          </a:xfrm>
          <a:prstGeom prst="rect">
            <a:avLst/>
          </a:prstGeom>
        </p:spPr>
        <p:txBody>
          <a:bodyPr vert="horz" wrap="square" lIns="0" tIns="0" rIns="0" bIns="0" rtlCol="0">
            <a:spAutoFit/>
          </a:bodyPr>
          <a:lstStyle/>
          <a:p>
            <a:pPr marL="11206" marR="4483" algn="ctr"/>
            <a:r>
              <a:rPr sz="1765" u="heavy" spc="-31" dirty="0">
                <a:solidFill>
                  <a:srgbClr val="0000FF"/>
                </a:solidFill>
                <a:latin typeface="Calibri"/>
                <a:cs typeface="Calibri"/>
                <a:hlinkClick r:id="rId4"/>
              </a:rPr>
              <a:t>h</a:t>
            </a:r>
            <a:r>
              <a:rPr sz="1765" u="heavy" spc="-35" dirty="0">
                <a:solidFill>
                  <a:srgbClr val="0000FF"/>
                </a:solidFill>
                <a:latin typeface="Calibri"/>
                <a:cs typeface="Calibri"/>
                <a:hlinkClick r:id="rId4"/>
              </a:rPr>
              <a:t>t</a:t>
            </a:r>
            <a:r>
              <a:rPr sz="1765" u="heavy" spc="-9" dirty="0">
                <a:solidFill>
                  <a:srgbClr val="0000FF"/>
                </a:solidFill>
                <a:latin typeface="Calibri"/>
                <a:cs typeface="Calibri"/>
                <a:hlinkClick r:id="rId4"/>
              </a:rPr>
              <a:t>tp://lincs.ed</a:t>
            </a:r>
            <a:r>
              <a:rPr sz="1765" u="heavy" spc="4" dirty="0">
                <a:solidFill>
                  <a:srgbClr val="0000FF"/>
                </a:solidFill>
                <a:latin typeface="Calibri"/>
                <a:cs typeface="Calibri"/>
                <a:hlinkClick r:id="rId4"/>
              </a:rPr>
              <a:t>.</a:t>
            </a:r>
            <a:r>
              <a:rPr sz="1765" u="heavy" spc="-18" dirty="0">
                <a:solidFill>
                  <a:srgbClr val="0000FF"/>
                </a:solidFill>
                <a:latin typeface="Calibri"/>
                <a:cs typeface="Calibri"/>
                <a:hlinkClick r:id="rId4"/>
              </a:rPr>
              <a:t>g</a:t>
            </a:r>
            <a:r>
              <a:rPr sz="1765" u="heavy" spc="-26" dirty="0">
                <a:solidFill>
                  <a:srgbClr val="0000FF"/>
                </a:solidFill>
                <a:latin typeface="Calibri"/>
                <a:cs typeface="Calibri"/>
                <a:hlinkClick r:id="rId4"/>
              </a:rPr>
              <a:t>o</a:t>
            </a:r>
            <a:r>
              <a:rPr sz="1765" u="heavy" spc="-9" dirty="0">
                <a:solidFill>
                  <a:srgbClr val="0000FF"/>
                </a:solidFill>
                <a:latin typeface="Calibri"/>
                <a:cs typeface="Calibri"/>
                <a:hlinkClick r:id="rId4"/>
              </a:rPr>
              <a:t>v/p</a:t>
            </a:r>
            <a:r>
              <a:rPr sz="1765" u="heavy" spc="-40" dirty="0">
                <a:solidFill>
                  <a:srgbClr val="0000FF"/>
                </a:solidFill>
                <a:latin typeface="Calibri"/>
                <a:cs typeface="Calibri"/>
                <a:hlinkClick r:id="rId4"/>
              </a:rPr>
              <a:t>r</a:t>
            </a:r>
            <a:r>
              <a:rPr sz="1765" u="heavy" spc="-13" dirty="0">
                <a:solidFill>
                  <a:srgbClr val="0000FF"/>
                </a:solidFill>
                <a:latin typeface="Calibri"/>
                <a:cs typeface="Calibri"/>
                <a:hlinkClick r:id="rId4"/>
              </a:rPr>
              <a:t>og</a:t>
            </a:r>
            <a:r>
              <a:rPr sz="1765" u="heavy" spc="-49" dirty="0">
                <a:solidFill>
                  <a:srgbClr val="0000FF"/>
                </a:solidFill>
                <a:latin typeface="Calibri"/>
                <a:cs typeface="Calibri"/>
                <a:hlinkClick r:id="rId4"/>
              </a:rPr>
              <a:t>r</a:t>
            </a:r>
            <a:r>
              <a:rPr sz="1765" u="heavy" spc="-13" dirty="0">
                <a:solidFill>
                  <a:srgbClr val="0000FF"/>
                </a:solidFill>
                <a:latin typeface="Calibri"/>
                <a:cs typeface="Calibri"/>
                <a:hlinkClick r:id="rId4"/>
              </a:rPr>
              <a:t>ams/m</a:t>
            </a:r>
            <a:r>
              <a:rPr sz="1765" u="heavy" spc="-26" dirty="0">
                <a:solidFill>
                  <a:srgbClr val="0000FF"/>
                </a:solidFill>
                <a:latin typeface="Calibri"/>
                <a:cs typeface="Calibri"/>
                <a:hlinkClick r:id="rId4"/>
              </a:rPr>
              <a:t>o</a:t>
            </a:r>
            <a:r>
              <a:rPr sz="1765" u="heavy" spc="-9" dirty="0">
                <a:solidFill>
                  <a:srgbClr val="0000FF"/>
                </a:solidFill>
                <a:latin typeface="Calibri"/>
                <a:cs typeface="Calibri"/>
                <a:hlinkClick r:id="rId4"/>
              </a:rPr>
              <a:t>v</a:t>
            </a:r>
            <a:r>
              <a:rPr sz="1765" u="heavy" spc="-13" dirty="0">
                <a:solidFill>
                  <a:srgbClr val="0000FF"/>
                </a:solidFill>
                <a:latin typeface="Calibri"/>
                <a:cs typeface="Calibri"/>
                <a:hlinkClick r:id="rId4"/>
              </a:rPr>
              <a:t>ing</a:t>
            </a:r>
            <a:r>
              <a:rPr sz="1765" spc="-9" dirty="0">
                <a:solidFill>
                  <a:srgbClr val="0000FF"/>
                </a:solidFill>
                <a:latin typeface="Calibri"/>
                <a:cs typeface="Calibri"/>
              </a:rPr>
              <a:t> </a:t>
            </a:r>
            <a:r>
              <a:rPr sz="1765" u="heavy" spc="-13" dirty="0">
                <a:solidFill>
                  <a:srgbClr val="0000FF"/>
                </a:solidFill>
                <a:latin typeface="Calibri"/>
                <a:cs typeface="Calibri"/>
              </a:rPr>
              <a:t>p</a:t>
            </a:r>
            <a:r>
              <a:rPr sz="1765" u="heavy" spc="-22" dirty="0">
                <a:solidFill>
                  <a:srgbClr val="0000FF"/>
                </a:solidFill>
                <a:latin typeface="Calibri"/>
                <a:cs typeface="Calibri"/>
              </a:rPr>
              <a:t>a</a:t>
            </a:r>
            <a:r>
              <a:rPr sz="1765" u="heavy" spc="-9" dirty="0">
                <a:solidFill>
                  <a:srgbClr val="0000FF"/>
                </a:solidFill>
                <a:latin typeface="Calibri"/>
                <a:cs typeface="Calibri"/>
              </a:rPr>
              <a:t>t</a:t>
            </a:r>
            <a:r>
              <a:rPr sz="1765" u="heavy" spc="-26" dirty="0">
                <a:solidFill>
                  <a:srgbClr val="0000FF"/>
                </a:solidFill>
                <a:latin typeface="Calibri"/>
                <a:cs typeface="Calibri"/>
              </a:rPr>
              <a:t>h</a:t>
            </a:r>
            <a:r>
              <a:rPr sz="1765" u="heavy" spc="-35" dirty="0">
                <a:solidFill>
                  <a:srgbClr val="0000FF"/>
                </a:solidFill>
                <a:latin typeface="Calibri"/>
                <a:cs typeface="Calibri"/>
              </a:rPr>
              <a:t>w</a:t>
            </a:r>
            <a:r>
              <a:rPr sz="1765" u="heavy" spc="-40" dirty="0">
                <a:solidFill>
                  <a:srgbClr val="0000FF"/>
                </a:solidFill>
                <a:latin typeface="Calibri"/>
                <a:cs typeface="Calibri"/>
              </a:rPr>
              <a:t>a</a:t>
            </a:r>
            <a:r>
              <a:rPr sz="1765" u="heavy" spc="-26" dirty="0">
                <a:solidFill>
                  <a:srgbClr val="0000FF"/>
                </a:solidFill>
                <a:latin typeface="Calibri"/>
                <a:cs typeface="Calibri"/>
              </a:rPr>
              <a:t>y</a:t>
            </a:r>
            <a:r>
              <a:rPr sz="1765" u="heavy" spc="-9" dirty="0">
                <a:solidFill>
                  <a:srgbClr val="0000FF"/>
                </a:solidFill>
                <a:latin typeface="Calibri"/>
                <a:cs typeface="Calibri"/>
              </a:rPr>
              <a:t>s</a:t>
            </a:r>
            <a:endParaRPr sz="1765" dirty="0">
              <a:latin typeface="Calibri"/>
              <a:cs typeface="Calibri"/>
            </a:endParaRPr>
          </a:p>
        </p:txBody>
      </p:sp>
      <p:sp>
        <p:nvSpPr>
          <p:cNvPr id="8" name="object 8"/>
          <p:cNvSpPr txBox="1"/>
          <p:nvPr/>
        </p:nvSpPr>
        <p:spPr>
          <a:xfrm>
            <a:off x="4856573" y="5320523"/>
            <a:ext cx="3129803" cy="543226"/>
          </a:xfrm>
          <a:prstGeom prst="rect">
            <a:avLst/>
          </a:prstGeom>
        </p:spPr>
        <p:txBody>
          <a:bodyPr vert="horz" wrap="square" lIns="0" tIns="0" rIns="0" bIns="0" rtlCol="0">
            <a:spAutoFit/>
          </a:bodyPr>
          <a:lstStyle/>
          <a:p>
            <a:pPr marL="11206" marR="4483" algn="ctr"/>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a:t>
            </a:r>
            <a:r>
              <a:rPr sz="1765" u="heavy" spc="-40" dirty="0">
                <a:solidFill>
                  <a:srgbClr val="0000FF"/>
                </a:solidFill>
                <a:latin typeface="Calibri"/>
                <a:cs typeface="Calibri"/>
              </a:rPr>
              <a:t>/</a:t>
            </a:r>
            <a:r>
              <a:rPr sz="1765" u="heavy" spc="-26" dirty="0">
                <a:solidFill>
                  <a:srgbClr val="0000FF"/>
                </a:solidFill>
                <a:latin typeface="Calibri"/>
                <a:cs typeface="Calibri"/>
              </a:rPr>
              <a:t>c</a:t>
            </a:r>
            <a:r>
              <a:rPr sz="1765" u="heavy" spc="-9" dirty="0">
                <a:solidFill>
                  <a:srgbClr val="0000FF"/>
                </a:solidFill>
                <a:latin typeface="Calibri"/>
                <a:cs typeface="Calibri"/>
              </a:rPr>
              <a:t>a</a:t>
            </a:r>
            <a:r>
              <a:rPr sz="1765" u="heavy" spc="-26" dirty="0">
                <a:solidFill>
                  <a:srgbClr val="0000FF"/>
                </a:solidFill>
                <a:latin typeface="Calibri"/>
                <a:cs typeface="Calibri"/>
              </a:rPr>
              <a:t>r</a:t>
            </a:r>
            <a:r>
              <a:rPr sz="1765" u="heavy" spc="-4" dirty="0">
                <a:solidFill>
                  <a:srgbClr val="0000FF"/>
                </a:solidFill>
                <a:latin typeface="Calibri"/>
                <a:cs typeface="Calibri"/>
              </a:rPr>
              <a:t>e</a:t>
            </a:r>
            <a:r>
              <a:rPr sz="1765" u="heavy" spc="-9" dirty="0">
                <a:solidFill>
                  <a:srgbClr val="0000FF"/>
                </a:solidFill>
                <a:latin typeface="Calibri"/>
                <a:cs typeface="Calibri"/>
              </a:rPr>
              <a:t>erp</a:t>
            </a:r>
            <a:r>
              <a:rPr sz="1765" u="heavy" spc="-26" dirty="0">
                <a:solidFill>
                  <a:srgbClr val="0000FF"/>
                </a:solidFill>
                <a:latin typeface="Calibri"/>
                <a:cs typeface="Calibri"/>
              </a:rPr>
              <a:t>a</a:t>
            </a:r>
            <a:r>
              <a:rPr sz="1765" u="heavy" spc="-9" dirty="0">
                <a:solidFill>
                  <a:srgbClr val="0000FF"/>
                </a:solidFill>
                <a:latin typeface="Calibri"/>
                <a:cs typeface="Calibri"/>
              </a:rPr>
              <a:t>t</a:t>
            </a:r>
            <a:r>
              <a:rPr sz="1765" u="heavy" spc="-26" dirty="0">
                <a:solidFill>
                  <a:srgbClr val="0000FF"/>
                </a:solidFill>
                <a:latin typeface="Calibri"/>
                <a:cs typeface="Calibri"/>
              </a:rPr>
              <a:t>h</a:t>
            </a:r>
            <a:r>
              <a:rPr sz="1765" u="heavy" spc="-35" dirty="0">
                <a:solidFill>
                  <a:srgbClr val="0000FF"/>
                </a:solidFill>
                <a:latin typeface="Calibri"/>
                <a:cs typeface="Calibri"/>
              </a:rPr>
              <a:t>w</a:t>
            </a:r>
            <a:r>
              <a:rPr sz="1765" u="heavy" spc="-40" dirty="0">
                <a:solidFill>
                  <a:srgbClr val="0000FF"/>
                </a:solidFill>
                <a:latin typeface="Calibri"/>
                <a:cs typeface="Calibri"/>
              </a:rPr>
              <a:t>a</a:t>
            </a:r>
            <a:r>
              <a:rPr sz="1765" u="heavy" spc="-26" dirty="0">
                <a:solidFill>
                  <a:srgbClr val="0000FF"/>
                </a:solidFill>
                <a:latin typeface="Calibri"/>
                <a:cs typeface="Calibri"/>
              </a:rPr>
              <a:t>y</a:t>
            </a:r>
            <a:r>
              <a:rPr sz="1765" u="heavy" spc="-13" dirty="0">
                <a:solidFill>
                  <a:srgbClr val="0000FF"/>
                </a:solidFill>
                <a:latin typeface="Calibri"/>
                <a:cs typeface="Calibri"/>
              </a:rPr>
              <a:t>s</a:t>
            </a:r>
            <a:r>
              <a:rPr sz="1765" u="heavy" spc="-62" dirty="0">
                <a:solidFill>
                  <a:srgbClr val="0000FF"/>
                </a:solidFill>
                <a:latin typeface="Calibri"/>
                <a:cs typeface="Calibri"/>
              </a:rPr>
              <a:t>.</a:t>
            </a:r>
            <a:r>
              <a:rPr sz="1765" u="heavy" spc="-31" dirty="0">
                <a:solidFill>
                  <a:srgbClr val="0000FF"/>
                </a:solidFill>
                <a:latin typeface="Calibri"/>
                <a:cs typeface="Calibri"/>
              </a:rPr>
              <a:t>w</a:t>
            </a:r>
            <a:r>
              <a:rPr sz="1765" u="heavy" spc="-9" dirty="0">
                <a:solidFill>
                  <a:srgbClr val="0000FF"/>
                </a:solidFill>
                <a:latin typeface="Calibri"/>
                <a:cs typeface="Calibri"/>
              </a:rPr>
              <a:t>ork</a:t>
            </a:r>
            <a:r>
              <a:rPr sz="1765" u="heavy" spc="-44" dirty="0">
                <a:solidFill>
                  <a:srgbClr val="0000FF"/>
                </a:solidFill>
                <a:latin typeface="Calibri"/>
                <a:cs typeface="Calibri"/>
              </a:rPr>
              <a:t>f</a:t>
            </a:r>
            <a:r>
              <a:rPr sz="1765" u="heavy" spc="-13" dirty="0">
                <a:solidFill>
                  <a:srgbClr val="0000FF"/>
                </a:solidFill>
                <a:latin typeface="Calibri"/>
                <a:cs typeface="Calibri"/>
              </a:rPr>
              <a:t>o</a:t>
            </a:r>
            <a:r>
              <a:rPr sz="1765" u="heavy" spc="-35" dirty="0">
                <a:solidFill>
                  <a:srgbClr val="0000FF"/>
                </a:solidFill>
                <a:latin typeface="Calibri"/>
                <a:cs typeface="Calibri"/>
              </a:rPr>
              <a:t>r</a:t>
            </a:r>
            <a:r>
              <a:rPr sz="1765" u="heavy" spc="-9" dirty="0">
                <a:solidFill>
                  <a:srgbClr val="0000FF"/>
                </a:solidFill>
                <a:latin typeface="Calibri"/>
                <a:cs typeface="Calibri"/>
              </a:rPr>
              <a:t>ce</a:t>
            </a:r>
            <a:r>
              <a:rPr sz="1765" spc="-4" dirty="0">
                <a:solidFill>
                  <a:srgbClr val="0000FF"/>
                </a:solidFill>
                <a:latin typeface="Calibri"/>
                <a:cs typeface="Calibri"/>
              </a:rPr>
              <a:t> </a:t>
            </a:r>
            <a:r>
              <a:rPr sz="1765" u="heavy" spc="-9" dirty="0">
                <a:solidFill>
                  <a:srgbClr val="0000FF"/>
                </a:solidFill>
                <a:latin typeface="Calibri"/>
                <a:cs typeface="Calibri"/>
              </a:rPr>
              <a:t>g</a:t>
            </a:r>
            <a:r>
              <a:rPr sz="1765" u="heavy" spc="-26" dirty="0">
                <a:solidFill>
                  <a:srgbClr val="0000FF"/>
                </a:solidFill>
                <a:latin typeface="Calibri"/>
                <a:cs typeface="Calibri"/>
              </a:rPr>
              <a:t>p</a:t>
            </a:r>
            <a:r>
              <a:rPr sz="1765" u="heavy" spc="-9" dirty="0">
                <a:solidFill>
                  <a:srgbClr val="0000FF"/>
                </a:solidFill>
                <a:latin typeface="Calibri"/>
                <a:cs typeface="Calibri"/>
              </a:rPr>
              <a:t>s.o</a:t>
            </a:r>
            <a:r>
              <a:rPr sz="1765" u="heavy" spc="-40" dirty="0">
                <a:solidFill>
                  <a:srgbClr val="0000FF"/>
                </a:solidFill>
                <a:latin typeface="Calibri"/>
                <a:cs typeface="Calibri"/>
              </a:rPr>
              <a:t>r</a:t>
            </a:r>
            <a:r>
              <a:rPr sz="1765" u="heavy" spc="49" dirty="0">
                <a:solidFill>
                  <a:srgbClr val="0000FF"/>
                </a:solidFill>
                <a:latin typeface="Calibri"/>
                <a:cs typeface="Calibri"/>
              </a:rPr>
              <a:t>g</a:t>
            </a:r>
            <a:r>
              <a:rPr sz="1765" u="heavy" spc="-9" dirty="0">
                <a:solidFill>
                  <a:srgbClr val="0000FF"/>
                </a:solidFill>
                <a:latin typeface="Calibri"/>
                <a:cs typeface="Calibri"/>
              </a:rPr>
              <a:t>/</a:t>
            </a:r>
            <a:endParaRPr sz="1765" dirty="0">
              <a:latin typeface="Calibri"/>
              <a:cs typeface="Calibri"/>
            </a:endParaRPr>
          </a:p>
        </p:txBody>
      </p:sp>
      <p:sp>
        <p:nvSpPr>
          <p:cNvPr id="9" name="object 9"/>
          <p:cNvSpPr/>
          <p:nvPr/>
        </p:nvSpPr>
        <p:spPr>
          <a:xfrm>
            <a:off x="4679576" y="1976717"/>
            <a:ext cx="3484133" cy="3133165"/>
          </a:xfrm>
          <a:prstGeom prst="rect">
            <a:avLst/>
          </a:prstGeom>
          <a:blipFill>
            <a:blip r:embed="rId5" cstate="print"/>
            <a:stretch>
              <a:fillRect/>
            </a:stretch>
          </a:blipFill>
        </p:spPr>
        <p:txBody>
          <a:bodyPr wrap="square" lIns="0" tIns="0" rIns="0" bIns="0" rtlCol="0"/>
          <a:lstStyle/>
          <a:p>
            <a:endParaRPr sz="1588"/>
          </a:p>
        </p:txBody>
      </p:sp>
      <p:sp>
        <p:nvSpPr>
          <p:cNvPr id="10" name="object 10"/>
          <p:cNvSpPr/>
          <p:nvPr/>
        </p:nvSpPr>
        <p:spPr>
          <a:xfrm>
            <a:off x="4670836" y="1968648"/>
            <a:ext cx="3501278" cy="3149974"/>
          </a:xfrm>
          <a:custGeom>
            <a:avLst/>
            <a:gdLst/>
            <a:ahLst/>
            <a:cxnLst/>
            <a:rect l="l" t="t" r="r" b="b"/>
            <a:pathLst>
              <a:path w="3968115" h="3569970">
                <a:moveTo>
                  <a:pt x="3967734" y="3569970"/>
                </a:moveTo>
                <a:lnTo>
                  <a:pt x="3967734" y="0"/>
                </a:lnTo>
                <a:lnTo>
                  <a:pt x="0" y="0"/>
                </a:lnTo>
                <a:lnTo>
                  <a:pt x="0" y="3569970"/>
                </a:lnTo>
                <a:lnTo>
                  <a:pt x="4572" y="3569970"/>
                </a:lnTo>
                <a:lnTo>
                  <a:pt x="4572" y="9144"/>
                </a:lnTo>
                <a:lnTo>
                  <a:pt x="9906" y="4572"/>
                </a:lnTo>
                <a:lnTo>
                  <a:pt x="9906" y="9144"/>
                </a:lnTo>
                <a:lnTo>
                  <a:pt x="3958590" y="9144"/>
                </a:lnTo>
                <a:lnTo>
                  <a:pt x="3958590" y="4572"/>
                </a:lnTo>
                <a:lnTo>
                  <a:pt x="3963162" y="9144"/>
                </a:lnTo>
                <a:lnTo>
                  <a:pt x="3963162" y="3569970"/>
                </a:lnTo>
                <a:lnTo>
                  <a:pt x="3967734" y="3569970"/>
                </a:lnTo>
                <a:close/>
              </a:path>
              <a:path w="3968115" h="3569970">
                <a:moveTo>
                  <a:pt x="9906" y="9144"/>
                </a:moveTo>
                <a:lnTo>
                  <a:pt x="9906" y="4572"/>
                </a:lnTo>
                <a:lnTo>
                  <a:pt x="4572" y="9144"/>
                </a:lnTo>
                <a:lnTo>
                  <a:pt x="9906" y="9144"/>
                </a:lnTo>
                <a:close/>
              </a:path>
              <a:path w="3968115" h="3569970">
                <a:moveTo>
                  <a:pt x="9906" y="3560064"/>
                </a:moveTo>
                <a:lnTo>
                  <a:pt x="9906" y="9144"/>
                </a:lnTo>
                <a:lnTo>
                  <a:pt x="4572" y="9144"/>
                </a:lnTo>
                <a:lnTo>
                  <a:pt x="4572" y="3560064"/>
                </a:lnTo>
                <a:lnTo>
                  <a:pt x="9906" y="3560064"/>
                </a:lnTo>
                <a:close/>
              </a:path>
              <a:path w="3968115" h="3569970">
                <a:moveTo>
                  <a:pt x="3963162" y="3560064"/>
                </a:moveTo>
                <a:lnTo>
                  <a:pt x="4572" y="3560064"/>
                </a:lnTo>
                <a:lnTo>
                  <a:pt x="9906" y="3565398"/>
                </a:lnTo>
                <a:lnTo>
                  <a:pt x="9906" y="3569970"/>
                </a:lnTo>
                <a:lnTo>
                  <a:pt x="3958590" y="3569970"/>
                </a:lnTo>
                <a:lnTo>
                  <a:pt x="3958590" y="3565398"/>
                </a:lnTo>
                <a:lnTo>
                  <a:pt x="3963162" y="3560064"/>
                </a:lnTo>
                <a:close/>
              </a:path>
              <a:path w="3968115" h="3569970">
                <a:moveTo>
                  <a:pt x="9906" y="3569970"/>
                </a:moveTo>
                <a:lnTo>
                  <a:pt x="9906" y="3565398"/>
                </a:lnTo>
                <a:lnTo>
                  <a:pt x="4572" y="3560064"/>
                </a:lnTo>
                <a:lnTo>
                  <a:pt x="4572" y="3569970"/>
                </a:lnTo>
                <a:lnTo>
                  <a:pt x="9906" y="3569970"/>
                </a:lnTo>
                <a:close/>
              </a:path>
              <a:path w="3968115" h="3569970">
                <a:moveTo>
                  <a:pt x="3963162" y="9144"/>
                </a:moveTo>
                <a:lnTo>
                  <a:pt x="3958590" y="4572"/>
                </a:lnTo>
                <a:lnTo>
                  <a:pt x="3958590" y="9144"/>
                </a:lnTo>
                <a:lnTo>
                  <a:pt x="3963162" y="9144"/>
                </a:lnTo>
                <a:close/>
              </a:path>
              <a:path w="3968115" h="3569970">
                <a:moveTo>
                  <a:pt x="3963162" y="3560064"/>
                </a:moveTo>
                <a:lnTo>
                  <a:pt x="3963162" y="9144"/>
                </a:lnTo>
                <a:lnTo>
                  <a:pt x="3958590" y="9144"/>
                </a:lnTo>
                <a:lnTo>
                  <a:pt x="3958590" y="3560064"/>
                </a:lnTo>
                <a:lnTo>
                  <a:pt x="3963162" y="3560064"/>
                </a:lnTo>
                <a:close/>
              </a:path>
              <a:path w="3968115" h="3569970">
                <a:moveTo>
                  <a:pt x="3963162" y="3569970"/>
                </a:moveTo>
                <a:lnTo>
                  <a:pt x="3963162" y="3560064"/>
                </a:lnTo>
                <a:lnTo>
                  <a:pt x="3958590" y="3565398"/>
                </a:lnTo>
                <a:lnTo>
                  <a:pt x="3958590" y="3569970"/>
                </a:lnTo>
                <a:lnTo>
                  <a:pt x="3963162" y="3569970"/>
                </a:lnTo>
                <a:close/>
              </a:path>
            </a:pathLst>
          </a:custGeom>
          <a:solidFill>
            <a:srgbClr val="1F497D"/>
          </a:solidFill>
        </p:spPr>
        <p:txBody>
          <a:bodyPr wrap="square" lIns="0" tIns="0" rIns="0" bIns="0" rtlCol="0"/>
          <a:lstStyle/>
          <a:p>
            <a:endParaRPr sz="1588"/>
          </a:p>
        </p:txBody>
      </p:sp>
      <p:sp>
        <p:nvSpPr>
          <p:cNvPr id="12" name="object 12"/>
          <p:cNvSpPr txBox="1">
            <a:spLocks noGrp="1"/>
          </p:cNvSpPr>
          <p:nvPr>
            <p:ph type="sldNum" sz="quarter" idx="4294967295"/>
          </p:nvPr>
        </p:nvSpPr>
        <p:spPr>
          <a:xfrm>
            <a:off x="8541764" y="6458979"/>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40</a:t>
            </a:fld>
            <a:endParaRPr sz="1200" spc="-9" dirty="0">
              <a:solidFill>
                <a:schemeClr val="tx1">
                  <a:tint val="75000"/>
                </a:schemeClr>
              </a:solidFill>
            </a:endParaRPr>
          </a:p>
        </p:txBody>
      </p:sp>
    </p:spTree>
    <p:extLst>
      <p:ext uri="{BB962C8B-B14F-4D97-AF65-F5344CB8AC3E}">
        <p14:creationId xmlns:p14="http://schemas.microsoft.com/office/powerpoint/2010/main" val="3519153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Integrated English literacy and civics education (IELCE) programs</a:t>
            </a:r>
          </a:p>
        </p:txBody>
      </p:sp>
      <p:sp>
        <p:nvSpPr>
          <p:cNvPr id="7" name="Text Placeholder 6"/>
          <p:cNvSpPr>
            <a:spLocks noGrp="1"/>
          </p:cNvSpPr>
          <p:nvPr>
            <p:ph type="body" idx="1"/>
          </p:nvPr>
        </p:nvSpPr>
        <p:spPr/>
        <p:txBody>
          <a:bodyPr>
            <a:normAutofit/>
          </a:bodyPr>
          <a:lstStyle/>
          <a:p>
            <a:r>
              <a:rPr lang="en-US" dirty="0">
                <a:solidFill>
                  <a:srgbClr val="898989"/>
                </a:solidFill>
                <a:latin typeface="Arial"/>
                <a:cs typeface="Arial"/>
              </a:rPr>
              <a:t>Section 463.70</a:t>
            </a:r>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5218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1449" y="1600202"/>
            <a:ext cx="7636476" cy="4525963"/>
          </a:xfrm>
        </p:spPr>
        <p:txBody>
          <a:bodyPr>
            <a:normAutofit/>
          </a:bodyPr>
          <a:lstStyle/>
          <a:p>
            <a:pPr marR="320040">
              <a:lnSpc>
                <a:spcPct val="114000"/>
              </a:lnSpc>
              <a:spcBef>
                <a:spcPts val="600"/>
              </a:spcBef>
              <a:tabLst>
                <a:tab pos="313221" algn="l"/>
              </a:tabLst>
            </a:pPr>
            <a:r>
              <a:rPr lang="en-US" sz="2400" dirty="0"/>
              <a:t>What is the IELCE program? (463.70)</a:t>
            </a:r>
          </a:p>
          <a:p>
            <a:pPr marR="320040">
              <a:lnSpc>
                <a:spcPct val="114000"/>
              </a:lnSpc>
              <a:spcBef>
                <a:spcPts val="600"/>
              </a:spcBef>
              <a:tabLst>
                <a:tab pos="313221" algn="l"/>
              </a:tabLst>
            </a:pPr>
            <a:endParaRPr lang="en-US" sz="2400" dirty="0"/>
          </a:p>
          <a:p>
            <a:pPr marR="320040">
              <a:lnSpc>
                <a:spcPct val="114000"/>
              </a:lnSpc>
              <a:spcBef>
                <a:spcPts val="600"/>
              </a:spcBef>
              <a:tabLst>
                <a:tab pos="313221" algn="l"/>
              </a:tabLst>
            </a:pPr>
            <a:r>
              <a:rPr lang="en-US" sz="2400" dirty="0"/>
              <a:t>How does the Secretary make an IELCE award to States ? (463.71)</a:t>
            </a:r>
          </a:p>
          <a:p>
            <a:pPr>
              <a:lnSpc>
                <a:spcPct val="114000"/>
              </a:lnSpc>
              <a:spcBef>
                <a:spcPts val="600"/>
              </a:spcBef>
              <a:tabLst>
                <a:tab pos="313221" algn="l"/>
              </a:tabLst>
            </a:pPr>
            <a:endParaRPr lang="en-US" sz="2400" dirty="0"/>
          </a:p>
          <a:p>
            <a:pPr marR="5080">
              <a:lnSpc>
                <a:spcPct val="114000"/>
              </a:lnSpc>
              <a:spcBef>
                <a:spcPts val="600"/>
              </a:spcBef>
              <a:tabLst>
                <a:tab pos="313221" algn="l"/>
              </a:tabLst>
            </a:pPr>
            <a:r>
              <a:rPr lang="en-US" sz="2400" dirty="0"/>
              <a:t>How does the eligible agency award funds to eligible providers ? (463.72)</a:t>
            </a:r>
          </a:p>
          <a:p>
            <a:pPr>
              <a:lnSpc>
                <a:spcPct val="114000"/>
              </a:lnSpc>
              <a:spcBef>
                <a:spcPts val="600"/>
              </a:spcBef>
              <a:tabLst>
                <a:tab pos="313221" algn="l"/>
              </a:tabLst>
            </a:pPr>
            <a:endParaRPr lang="en-US" sz="2400"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42</a:t>
            </a:fld>
            <a:endParaRPr lang="en-US">
              <a:solidFill>
                <a:prstClr val="black">
                  <a:tint val="75000"/>
                </a:prstClr>
              </a:solidFill>
            </a:endParaRPr>
          </a:p>
        </p:txBody>
      </p:sp>
      <p:sp>
        <p:nvSpPr>
          <p:cNvPr id="4" name="Title 3"/>
          <p:cNvSpPr>
            <a:spLocks noGrp="1"/>
          </p:cNvSpPr>
          <p:nvPr>
            <p:ph type="title"/>
          </p:nvPr>
        </p:nvSpPr>
        <p:spPr>
          <a:xfrm>
            <a:off x="1524001" y="376066"/>
            <a:ext cx="5029199" cy="826659"/>
          </a:xfrm>
        </p:spPr>
        <p:txBody>
          <a:bodyPr>
            <a:normAutofit/>
          </a:bodyPr>
          <a:lstStyle/>
          <a:p>
            <a:pPr marL="10646" marR="11206">
              <a:lnSpc>
                <a:spcPts val="3781"/>
              </a:lnSpc>
            </a:pPr>
            <a:r>
              <a:rPr lang="en-US" dirty="0">
                <a:solidFill>
                  <a:prstClr val="black">
                    <a:lumMod val="85000"/>
                    <a:lumOff val="15000"/>
                  </a:prstClr>
                </a:solidFill>
                <a:latin typeface="+mn-lt"/>
                <a:ea typeface="+mn-ea"/>
              </a:rPr>
              <a:t>Contains Six </a:t>
            </a:r>
            <a:r>
              <a:rPr lang="en-US" dirty="0" smtClean="0">
                <a:solidFill>
                  <a:prstClr val="black">
                    <a:lumMod val="85000"/>
                    <a:lumOff val="15000"/>
                  </a:prstClr>
                </a:solidFill>
                <a:latin typeface="+mn-lt"/>
                <a:ea typeface="+mn-ea"/>
              </a:rPr>
              <a:t>Rules</a:t>
            </a:r>
            <a:endParaRPr lang="en-US" dirty="0">
              <a:solidFill>
                <a:prstClr val="black">
                  <a:lumMod val="85000"/>
                  <a:lumOff val="15000"/>
                </a:prstClr>
              </a:solidFill>
              <a:latin typeface="+mn-lt"/>
              <a:ea typeface="+mn-ea"/>
            </a:endParaRPr>
          </a:p>
        </p:txBody>
      </p:sp>
    </p:spTree>
    <p:extLst>
      <p:ext uri="{BB962C8B-B14F-4D97-AF65-F5344CB8AC3E}">
        <p14:creationId xmlns:p14="http://schemas.microsoft.com/office/powerpoint/2010/main" val="1633194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686" y="1600202"/>
            <a:ext cx="7578811" cy="4525963"/>
          </a:xfrm>
        </p:spPr>
        <p:txBody>
          <a:bodyPr>
            <a:normAutofit/>
          </a:bodyPr>
          <a:lstStyle/>
          <a:p>
            <a:pPr marR="949960">
              <a:lnSpc>
                <a:spcPct val="114000"/>
              </a:lnSpc>
              <a:spcBef>
                <a:spcPts val="600"/>
              </a:spcBef>
              <a:tabLst>
                <a:tab pos="313221" algn="l"/>
              </a:tabLst>
            </a:pPr>
            <a:r>
              <a:rPr lang="en-US" sz="2400" dirty="0"/>
              <a:t>Requirements for providers receiving IELCE funding (463.73)</a:t>
            </a:r>
          </a:p>
          <a:p>
            <a:pPr>
              <a:lnSpc>
                <a:spcPct val="114000"/>
              </a:lnSpc>
              <a:spcBef>
                <a:spcPts val="600"/>
              </a:spcBef>
              <a:tabLst>
                <a:tab pos="313221" algn="l"/>
              </a:tabLst>
            </a:pPr>
            <a:endParaRPr lang="en-US" sz="2400" dirty="0"/>
          </a:p>
          <a:p>
            <a:pPr marR="5080">
              <a:lnSpc>
                <a:spcPct val="114000"/>
              </a:lnSpc>
              <a:spcBef>
                <a:spcPts val="600"/>
              </a:spcBef>
              <a:tabLst>
                <a:tab pos="313221" algn="l"/>
              </a:tabLst>
            </a:pPr>
            <a:r>
              <a:rPr lang="en-US" sz="2400" dirty="0"/>
              <a:t>Meeting requirements to use funds for IELCE </a:t>
            </a:r>
            <a:r>
              <a:rPr lang="en-US" sz="2400" dirty="0" smtClean="0"/>
              <a:t>programing </a:t>
            </a:r>
            <a:r>
              <a:rPr lang="en-US" sz="2400" dirty="0"/>
              <a:t>combination with integrated education and training activities (463.74)</a:t>
            </a:r>
          </a:p>
          <a:p>
            <a:pPr>
              <a:lnSpc>
                <a:spcPct val="114000"/>
              </a:lnSpc>
              <a:spcBef>
                <a:spcPts val="600"/>
              </a:spcBef>
              <a:tabLst>
                <a:tab pos="313221" algn="l"/>
              </a:tabLst>
            </a:pPr>
            <a:endParaRPr lang="en-US" sz="2400" dirty="0"/>
          </a:p>
          <a:p>
            <a:pPr>
              <a:lnSpc>
                <a:spcPct val="114000"/>
              </a:lnSpc>
              <a:spcBef>
                <a:spcPts val="600"/>
              </a:spcBef>
              <a:tabLst>
                <a:tab pos="313221" algn="l"/>
              </a:tabLst>
            </a:pPr>
            <a:r>
              <a:rPr lang="en-US" sz="2400" dirty="0"/>
              <a:t>Who is eligible for services (463.75)</a:t>
            </a:r>
          </a:p>
          <a:p>
            <a:pPr>
              <a:lnSpc>
                <a:spcPct val="114000"/>
              </a:lnSpc>
              <a:spcBef>
                <a:spcPts val="600"/>
              </a:spcBef>
              <a:tabLst>
                <a:tab pos="313221" algn="l"/>
              </a:tabLst>
            </a:pPr>
            <a:endParaRPr lang="en-US" sz="2400"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43</a:t>
            </a:fld>
            <a:endParaRPr lang="en-US">
              <a:solidFill>
                <a:prstClr val="black">
                  <a:tint val="75000"/>
                </a:prstClr>
              </a:solidFill>
            </a:endParaRPr>
          </a:p>
        </p:txBody>
      </p:sp>
      <p:sp>
        <p:nvSpPr>
          <p:cNvPr id="4" name="Title 3"/>
          <p:cNvSpPr>
            <a:spLocks noGrp="1"/>
          </p:cNvSpPr>
          <p:nvPr>
            <p:ph type="title"/>
          </p:nvPr>
        </p:nvSpPr>
        <p:spPr>
          <a:xfrm>
            <a:off x="1524001" y="384303"/>
            <a:ext cx="5029199" cy="744281"/>
          </a:xfrm>
        </p:spPr>
        <p:txBody>
          <a:bodyPr>
            <a:normAutofit/>
          </a:bodyPr>
          <a:lstStyle/>
          <a:p>
            <a:pPr marL="10646" marR="11206">
              <a:lnSpc>
                <a:spcPts val="3781"/>
              </a:lnSpc>
            </a:pPr>
            <a:r>
              <a:rPr lang="en-US" dirty="0">
                <a:solidFill>
                  <a:prstClr val="black">
                    <a:lumMod val="85000"/>
                    <a:lumOff val="15000"/>
                  </a:prstClr>
                </a:solidFill>
                <a:latin typeface="+mn-lt"/>
                <a:ea typeface="+mn-ea"/>
              </a:rPr>
              <a:t>Contains Six Rules </a:t>
            </a:r>
            <a:r>
              <a:rPr lang="en-US" sz="2800" dirty="0">
                <a:solidFill>
                  <a:prstClr val="black">
                    <a:lumMod val="85000"/>
                    <a:lumOff val="15000"/>
                  </a:prstClr>
                </a:solidFill>
                <a:latin typeface="+mn-lt"/>
                <a:ea typeface="+mn-ea"/>
              </a:rPr>
              <a:t>(cont.)</a:t>
            </a:r>
          </a:p>
        </p:txBody>
      </p:sp>
    </p:spTree>
    <p:extLst>
      <p:ext uri="{BB962C8B-B14F-4D97-AF65-F5344CB8AC3E}">
        <p14:creationId xmlns:p14="http://schemas.microsoft.com/office/powerpoint/2010/main" val="3123593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3827" y="337987"/>
            <a:ext cx="5815914" cy="1082032"/>
          </a:xfrm>
        </p:spPr>
        <p:txBody>
          <a:bodyPr>
            <a:noAutofit/>
          </a:bodyPr>
          <a:lstStyle/>
          <a:p>
            <a:pPr marL="10646" marR="11206" algn="ctr">
              <a:lnSpc>
                <a:spcPts val="3781"/>
              </a:lnSpc>
            </a:pPr>
            <a:r>
              <a:rPr lang="en-US" sz="3000" dirty="0">
                <a:solidFill>
                  <a:prstClr val="black">
                    <a:lumMod val="85000"/>
                    <a:lumOff val="15000"/>
                  </a:prstClr>
                </a:solidFill>
                <a:latin typeface="+mn-lt"/>
                <a:ea typeface="+mn-ea"/>
              </a:rPr>
              <a:t>What’s </a:t>
            </a:r>
            <a:r>
              <a:rPr lang="en-US" sz="3000" dirty="0" smtClean="0">
                <a:solidFill>
                  <a:prstClr val="black">
                    <a:lumMod val="85000"/>
                    <a:lumOff val="15000"/>
                  </a:prstClr>
                </a:solidFill>
                <a:latin typeface="+mn-lt"/>
                <a:ea typeface="+mn-ea"/>
              </a:rPr>
              <a:t>Changed </a:t>
            </a:r>
            <a:r>
              <a:rPr lang="en-US" sz="3000" dirty="0">
                <a:solidFill>
                  <a:prstClr val="black">
                    <a:lumMod val="85000"/>
                    <a:lumOff val="15000"/>
                  </a:prstClr>
                </a:solidFill>
                <a:latin typeface="+mn-lt"/>
                <a:ea typeface="+mn-ea"/>
              </a:rPr>
              <a:t>in </a:t>
            </a:r>
            <a:r>
              <a:rPr lang="en-US" sz="3000" dirty="0" smtClean="0">
                <a:solidFill>
                  <a:prstClr val="black">
                    <a:lumMod val="85000"/>
                    <a:lumOff val="15000"/>
                  </a:prstClr>
                </a:solidFill>
                <a:latin typeface="+mn-lt"/>
                <a:ea typeface="+mn-ea"/>
              </a:rPr>
              <a:t>Integrated </a:t>
            </a:r>
            <a:r>
              <a:rPr lang="en-US" sz="3000" dirty="0">
                <a:solidFill>
                  <a:prstClr val="black">
                    <a:lumMod val="85000"/>
                    <a:lumOff val="15000"/>
                  </a:prstClr>
                </a:solidFill>
                <a:latin typeface="+mn-lt"/>
                <a:ea typeface="+mn-ea"/>
              </a:rPr>
              <a:t>English Literacy and Civics </a:t>
            </a:r>
            <a:r>
              <a:rPr lang="en-US" sz="3000" dirty="0" smtClean="0">
                <a:solidFill>
                  <a:prstClr val="black">
                    <a:lumMod val="85000"/>
                    <a:lumOff val="15000"/>
                  </a:prstClr>
                </a:solidFill>
                <a:latin typeface="+mn-lt"/>
                <a:ea typeface="+mn-ea"/>
              </a:rPr>
              <a:t>Education</a:t>
            </a:r>
            <a:endParaRPr lang="en-US" sz="3000" dirty="0">
              <a:solidFill>
                <a:prstClr val="black">
                  <a:lumMod val="85000"/>
                  <a:lumOff val="15000"/>
                </a:prstClr>
              </a:solidFill>
              <a:latin typeface="+mn-lt"/>
              <a:ea typeface="+mn-ea"/>
            </a:endParaRPr>
          </a:p>
        </p:txBody>
      </p:sp>
      <p:sp>
        <p:nvSpPr>
          <p:cNvPr id="5" name="Text Placeholder 4"/>
          <p:cNvSpPr>
            <a:spLocks noGrp="1"/>
          </p:cNvSpPr>
          <p:nvPr>
            <p:ph type="body" idx="1"/>
          </p:nvPr>
        </p:nvSpPr>
        <p:spPr>
          <a:xfrm>
            <a:off x="457200" y="1540612"/>
            <a:ext cx="4040188" cy="639762"/>
          </a:xfrm>
        </p:spPr>
        <p:txBody>
          <a:bodyPr>
            <a:normAutofit fontScale="55000" lnSpcReduction="20000"/>
          </a:bodyPr>
          <a:lstStyle/>
          <a:p>
            <a:endParaRPr lang="en-US" dirty="0"/>
          </a:p>
          <a:p>
            <a:pPr algn="ctr"/>
            <a:r>
              <a:rPr lang="en-US" sz="4600" dirty="0"/>
              <a:t>WIA</a:t>
            </a:r>
          </a:p>
        </p:txBody>
      </p:sp>
      <p:sp>
        <p:nvSpPr>
          <p:cNvPr id="6" name="Content Placeholder 5"/>
          <p:cNvSpPr>
            <a:spLocks noGrp="1"/>
          </p:cNvSpPr>
          <p:nvPr>
            <p:ph sz="half" idx="2"/>
          </p:nvPr>
        </p:nvSpPr>
        <p:spPr/>
        <p:txBody>
          <a:bodyPr>
            <a:normAutofit fontScale="85000" lnSpcReduction="20000"/>
          </a:bodyPr>
          <a:lstStyle/>
          <a:p>
            <a:pPr fontAlgn="t"/>
            <a:r>
              <a:rPr lang="en-US" dirty="0"/>
              <a:t>There was no IELCE in WIA.  Funding for EL/Civics program to states was authorized through annual </a:t>
            </a:r>
            <a:r>
              <a:rPr lang="en-US" dirty="0" smtClean="0"/>
              <a:t>appropriations.</a:t>
            </a:r>
            <a:endParaRPr lang="en-US" dirty="0"/>
          </a:p>
          <a:p>
            <a:pPr fontAlgn="t"/>
            <a:r>
              <a:rPr lang="en-US" dirty="0"/>
              <a:t>EL/Civics focus on learning English while also learning about civil rights, civic participation and responsibility, and obtaining citizenship. There was no explicit focus on workforce development.</a:t>
            </a:r>
          </a:p>
          <a:p>
            <a:pPr fontAlgn="t"/>
            <a:r>
              <a:rPr lang="en-US" dirty="0"/>
              <a:t>WIA was silent on specific service subpopulation as it pertains to individuals needing English language instruction</a:t>
            </a:r>
          </a:p>
          <a:p>
            <a:endParaRPr lang="en-US" dirty="0"/>
          </a:p>
        </p:txBody>
      </p:sp>
      <p:sp>
        <p:nvSpPr>
          <p:cNvPr id="7" name="Text Placeholder 6"/>
          <p:cNvSpPr>
            <a:spLocks noGrp="1"/>
          </p:cNvSpPr>
          <p:nvPr>
            <p:ph type="body" sz="quarter" idx="3"/>
          </p:nvPr>
        </p:nvSpPr>
        <p:spPr/>
        <p:txBody>
          <a:bodyPr/>
          <a:lstStyle/>
          <a:p>
            <a:pPr algn="ctr"/>
            <a:r>
              <a:rPr lang="en-US" dirty="0"/>
              <a:t>WIOA</a:t>
            </a:r>
          </a:p>
        </p:txBody>
      </p:sp>
      <p:sp>
        <p:nvSpPr>
          <p:cNvPr id="8" name="Content Placeholder 7"/>
          <p:cNvSpPr>
            <a:spLocks noGrp="1"/>
          </p:cNvSpPr>
          <p:nvPr>
            <p:ph sz="quarter" idx="4"/>
          </p:nvPr>
        </p:nvSpPr>
        <p:spPr/>
        <p:txBody>
          <a:bodyPr>
            <a:normAutofit fontScale="85000" lnSpcReduction="20000"/>
          </a:bodyPr>
          <a:lstStyle/>
          <a:p>
            <a:pPr fontAlgn="t"/>
            <a:r>
              <a:rPr lang="en-US" dirty="0"/>
              <a:t>WIOA authorizes and codifies the Integrated English Literacy and Civics Education program (IELCE).</a:t>
            </a:r>
          </a:p>
          <a:p>
            <a:pPr fontAlgn="t"/>
            <a:r>
              <a:rPr lang="en-US" dirty="0"/>
              <a:t>In the IELCE Program, literacy, English language acquisition, and civics education must be delivered in combination with integrated education and training activities.</a:t>
            </a:r>
          </a:p>
          <a:p>
            <a:pPr fontAlgn="t"/>
            <a:r>
              <a:rPr lang="en-US" dirty="0"/>
              <a:t>Clarifies that  program services are also available to “professionals with degrees and credentials in their native countries.”</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254090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1188" y="1600202"/>
            <a:ext cx="7541623" cy="4525963"/>
          </a:xfrm>
        </p:spPr>
        <p:txBody>
          <a:bodyPr>
            <a:normAutofit/>
          </a:bodyPr>
          <a:lstStyle/>
          <a:p>
            <a:pPr marR="11206">
              <a:lnSpc>
                <a:spcPct val="114000"/>
              </a:lnSpc>
              <a:buClr>
                <a:prstClr val="black">
                  <a:lumMod val="85000"/>
                  <a:lumOff val="15000"/>
                </a:prstClr>
              </a:buClr>
              <a:buFont typeface="+mj-lt"/>
              <a:buAutoNum type="alphaLcParenR"/>
              <a:tabLst>
                <a:tab pos="313221" algn="l"/>
              </a:tabLst>
            </a:pPr>
            <a:r>
              <a:rPr lang="en-US" sz="2400" dirty="0">
                <a:solidFill>
                  <a:prstClr val="black">
                    <a:lumMod val="85000"/>
                    <a:lumOff val="15000"/>
                  </a:prstClr>
                </a:solidFill>
              </a:rPr>
              <a:t>Refers to the use of funds provided under section 243 of the Act for education services for English language learners who are adults, including professionals with degrees and credentials in their native countries.</a:t>
            </a:r>
          </a:p>
          <a:p>
            <a:pPr marR="11206">
              <a:lnSpc>
                <a:spcPct val="114000"/>
              </a:lnSpc>
              <a:spcBef>
                <a:spcPts val="1200"/>
              </a:spcBef>
              <a:buClr>
                <a:prstClr val="black">
                  <a:lumMod val="85000"/>
                  <a:lumOff val="15000"/>
                </a:prstClr>
              </a:buClr>
              <a:buFont typeface="+mj-lt"/>
              <a:buAutoNum type="alphaLcParenR"/>
              <a:tabLst>
                <a:tab pos="313221" algn="l"/>
              </a:tabLst>
            </a:pPr>
            <a:r>
              <a:rPr lang="en-US" sz="2400" dirty="0">
                <a:solidFill>
                  <a:prstClr val="black">
                    <a:lumMod val="85000"/>
                    <a:lumOff val="15000"/>
                  </a:prstClr>
                </a:solidFill>
              </a:rPr>
              <a:t>Delivers educational services as described in 463.33.</a:t>
            </a:r>
          </a:p>
          <a:p>
            <a:pPr marR="11206">
              <a:lnSpc>
                <a:spcPct val="114000"/>
              </a:lnSpc>
              <a:spcBef>
                <a:spcPts val="1200"/>
              </a:spcBef>
              <a:buClr>
                <a:prstClr val="black">
                  <a:lumMod val="85000"/>
                  <a:lumOff val="15000"/>
                </a:prstClr>
              </a:buClr>
              <a:buFont typeface="+mj-lt"/>
              <a:buAutoNum type="alphaLcParenR"/>
              <a:tabLst>
                <a:tab pos="313221" algn="l"/>
              </a:tabLst>
            </a:pPr>
            <a:r>
              <a:rPr lang="en-US" sz="2400" dirty="0">
                <a:solidFill>
                  <a:prstClr val="black">
                    <a:lumMod val="85000"/>
                    <a:lumOff val="15000"/>
                  </a:prstClr>
                </a:solidFill>
              </a:rPr>
              <a:t>Services must be delivered in combination with integrated education and training activities as described in 463.36.</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45</a:t>
            </a:fld>
            <a:endParaRPr lang="en-US">
              <a:solidFill>
                <a:prstClr val="black">
                  <a:tint val="75000"/>
                </a:prstClr>
              </a:solidFill>
            </a:endParaRPr>
          </a:p>
        </p:txBody>
      </p:sp>
      <p:sp>
        <p:nvSpPr>
          <p:cNvPr id="4" name="Title 3"/>
          <p:cNvSpPr>
            <a:spLocks noGrp="1"/>
          </p:cNvSpPr>
          <p:nvPr>
            <p:ph type="title"/>
          </p:nvPr>
        </p:nvSpPr>
        <p:spPr>
          <a:xfrm>
            <a:off x="1524001" y="392541"/>
            <a:ext cx="5029199" cy="917275"/>
          </a:xfrm>
        </p:spPr>
        <p:txBody>
          <a:bodyPr>
            <a:normAutofit/>
          </a:bodyPr>
          <a:lstStyle/>
          <a:p>
            <a:r>
              <a:rPr lang="en-US" dirty="0">
                <a:solidFill>
                  <a:prstClr val="black">
                    <a:lumMod val="85000"/>
                    <a:lumOff val="15000"/>
                  </a:prstClr>
                </a:solidFill>
                <a:latin typeface="+mn-lt"/>
                <a:ea typeface="+mn-ea"/>
              </a:rPr>
              <a:t>IELCE Program</a:t>
            </a:r>
          </a:p>
        </p:txBody>
      </p:sp>
    </p:spTree>
    <p:extLst>
      <p:ext uri="{BB962C8B-B14F-4D97-AF65-F5344CB8AC3E}">
        <p14:creationId xmlns:p14="http://schemas.microsoft.com/office/powerpoint/2010/main" val="2851263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439" y="1452156"/>
            <a:ext cx="7524207" cy="4525963"/>
          </a:xfrm>
        </p:spPr>
        <p:txBody>
          <a:bodyPr>
            <a:noAutofit/>
          </a:bodyPr>
          <a:lstStyle/>
          <a:p>
            <a:pPr marL="0" marR="5080" indent="0">
              <a:lnSpc>
                <a:spcPct val="110000"/>
              </a:lnSpc>
              <a:buNone/>
            </a:pPr>
            <a:r>
              <a:rPr lang="en-US" sz="2400" i="1" dirty="0"/>
              <a:t>“</a:t>
            </a:r>
            <a:r>
              <a:rPr lang="en-US" sz="2400" i="1" dirty="0">
                <a:cs typeface="Arial"/>
              </a:rPr>
              <a:t>English</a:t>
            </a:r>
            <a:r>
              <a:rPr lang="en-US" sz="2400" i="1" spc="5" dirty="0">
                <a:cs typeface="Arial"/>
              </a:rPr>
              <a:t> </a:t>
            </a:r>
            <a:r>
              <a:rPr lang="en-US" sz="2400" i="1" dirty="0">
                <a:cs typeface="Arial"/>
              </a:rPr>
              <a:t>language</a:t>
            </a:r>
            <a:r>
              <a:rPr lang="en-US" sz="2400" i="1" spc="5" dirty="0">
                <a:cs typeface="Arial"/>
              </a:rPr>
              <a:t> </a:t>
            </a:r>
            <a:r>
              <a:rPr lang="en-US" sz="2400" i="1" dirty="0">
                <a:cs typeface="Arial"/>
              </a:rPr>
              <a:t>learners</a:t>
            </a:r>
            <a:r>
              <a:rPr lang="en-US" sz="2400" i="1" spc="5" dirty="0">
                <a:cs typeface="Arial"/>
              </a:rPr>
              <a:t> </a:t>
            </a:r>
            <a:r>
              <a:rPr lang="en-US" sz="2400" i="1" dirty="0">
                <a:cs typeface="Arial"/>
              </a:rPr>
              <a:t>seeking</a:t>
            </a:r>
            <a:r>
              <a:rPr lang="en-US" sz="2400" i="1" spc="5" dirty="0">
                <a:cs typeface="Arial"/>
              </a:rPr>
              <a:t> </a:t>
            </a:r>
            <a:r>
              <a:rPr lang="en-US" sz="2400" i="1" dirty="0">
                <a:cs typeface="Arial"/>
              </a:rPr>
              <a:t>English language proficiency and civics</a:t>
            </a:r>
            <a:r>
              <a:rPr lang="en-US" sz="2400" i="1" spc="-15" dirty="0">
                <a:cs typeface="Arial"/>
              </a:rPr>
              <a:t> </a:t>
            </a:r>
            <a:r>
              <a:rPr lang="en-US" sz="2400" i="1" dirty="0">
                <a:cs typeface="Arial"/>
              </a:rPr>
              <a:t>education, but not seeking workforce training,</a:t>
            </a:r>
            <a:r>
              <a:rPr lang="en-US" sz="2400" i="1" spc="10" dirty="0">
                <a:cs typeface="Arial"/>
              </a:rPr>
              <a:t> </a:t>
            </a:r>
            <a:r>
              <a:rPr lang="en-US" sz="2400" i="1" dirty="0">
                <a:solidFill>
                  <a:srgbClr val="FF0000"/>
                </a:solidFill>
                <a:cs typeface="Arial"/>
              </a:rPr>
              <a:t>should not be excluded or discouraged</a:t>
            </a:r>
            <a:r>
              <a:rPr lang="en-US" sz="2400" i="1" spc="15" dirty="0">
                <a:solidFill>
                  <a:srgbClr val="FF0000"/>
                </a:solidFill>
                <a:cs typeface="Arial"/>
              </a:rPr>
              <a:t> </a:t>
            </a:r>
            <a:r>
              <a:rPr lang="en-US" sz="2400" i="1" dirty="0">
                <a:cs typeface="Arial"/>
              </a:rPr>
              <a:t>from participation in the Integrated English</a:t>
            </a:r>
            <a:r>
              <a:rPr lang="en-US" sz="2400" i="1" spc="-5" dirty="0">
                <a:cs typeface="Arial"/>
              </a:rPr>
              <a:t> </a:t>
            </a:r>
            <a:r>
              <a:rPr lang="en-US" sz="2400" i="1" dirty="0">
                <a:cs typeface="Arial"/>
              </a:rPr>
              <a:t>Literacy</a:t>
            </a:r>
            <a:r>
              <a:rPr lang="en-US" sz="2400" i="1" spc="-5" dirty="0">
                <a:cs typeface="Arial"/>
              </a:rPr>
              <a:t> </a:t>
            </a:r>
            <a:r>
              <a:rPr lang="en-US" sz="2400" i="1" dirty="0">
                <a:cs typeface="Arial"/>
              </a:rPr>
              <a:t>and</a:t>
            </a:r>
            <a:r>
              <a:rPr lang="en-US" sz="2400" i="1" spc="5" dirty="0">
                <a:cs typeface="Arial"/>
              </a:rPr>
              <a:t> </a:t>
            </a:r>
            <a:r>
              <a:rPr lang="en-US" sz="2400" i="1" dirty="0">
                <a:cs typeface="Arial"/>
              </a:rPr>
              <a:t>Civics</a:t>
            </a:r>
            <a:r>
              <a:rPr lang="en-US" sz="2400" i="1" spc="-5" dirty="0">
                <a:cs typeface="Arial"/>
              </a:rPr>
              <a:t> </a:t>
            </a:r>
            <a:r>
              <a:rPr lang="en-US" sz="2400" i="1" dirty="0">
                <a:cs typeface="Arial"/>
              </a:rPr>
              <a:t>Education</a:t>
            </a:r>
            <a:r>
              <a:rPr lang="en-US" sz="2400" i="1" spc="-5" dirty="0">
                <a:cs typeface="Arial"/>
              </a:rPr>
              <a:t> </a:t>
            </a:r>
            <a:r>
              <a:rPr lang="en-US" sz="2400" i="1" dirty="0">
                <a:cs typeface="Arial"/>
              </a:rPr>
              <a:t>program.”</a:t>
            </a:r>
          </a:p>
          <a:p>
            <a:pPr>
              <a:lnSpc>
                <a:spcPct val="100000"/>
              </a:lnSpc>
            </a:pPr>
            <a:endParaRPr lang="en-US" sz="2400" i="1" dirty="0">
              <a:cs typeface="Times New Roman"/>
            </a:endParaRPr>
          </a:p>
          <a:p>
            <a:pPr marL="0" marR="264795" indent="0">
              <a:lnSpc>
                <a:spcPct val="110000"/>
              </a:lnSpc>
              <a:spcBef>
                <a:spcPts val="1675"/>
              </a:spcBef>
              <a:buNone/>
            </a:pPr>
            <a:r>
              <a:rPr lang="en-US" sz="2400" i="1" dirty="0">
                <a:cs typeface="Arial"/>
              </a:rPr>
              <a:t>“</a:t>
            </a:r>
            <a:r>
              <a:rPr lang="en-US" sz="2400" i="1" spc="-50" dirty="0">
                <a:cs typeface="Arial"/>
              </a:rPr>
              <a:t>W</a:t>
            </a:r>
            <a:r>
              <a:rPr lang="en-US" sz="2400" i="1" dirty="0">
                <a:cs typeface="Arial"/>
              </a:rPr>
              <a:t>e</a:t>
            </a:r>
            <a:r>
              <a:rPr lang="en-US" sz="2400" i="1" spc="-5" dirty="0">
                <a:cs typeface="Arial"/>
              </a:rPr>
              <a:t> </a:t>
            </a:r>
            <a:r>
              <a:rPr lang="en-US" sz="2400" i="1" dirty="0">
                <a:cs typeface="Arial"/>
              </a:rPr>
              <a:t>do</a:t>
            </a:r>
            <a:r>
              <a:rPr lang="en-US" sz="2400" i="1" spc="-5" dirty="0">
                <a:cs typeface="Arial"/>
              </a:rPr>
              <a:t> </a:t>
            </a:r>
            <a:r>
              <a:rPr lang="en-US" sz="2400" i="1" dirty="0">
                <a:cs typeface="Arial"/>
              </a:rPr>
              <a:t>note</a:t>
            </a:r>
            <a:r>
              <a:rPr lang="en-US" sz="2400" i="1" spc="-5" dirty="0">
                <a:cs typeface="Arial"/>
              </a:rPr>
              <a:t> </a:t>
            </a:r>
            <a:r>
              <a:rPr lang="en-US" sz="2400" i="1" dirty="0">
                <a:cs typeface="Arial"/>
              </a:rPr>
              <a:t>that</a:t>
            </a:r>
            <a:r>
              <a:rPr lang="en-US" sz="2400" i="1" spc="-5" dirty="0">
                <a:cs typeface="Arial"/>
              </a:rPr>
              <a:t> </a:t>
            </a:r>
            <a:r>
              <a:rPr lang="en-US" sz="2400" i="1" dirty="0">
                <a:cs typeface="Arial"/>
              </a:rPr>
              <a:t>the</a:t>
            </a:r>
            <a:r>
              <a:rPr lang="en-US" sz="2400" i="1" spc="-160" dirty="0">
                <a:cs typeface="Arial"/>
              </a:rPr>
              <a:t> </a:t>
            </a:r>
            <a:r>
              <a:rPr lang="en-US" sz="2400" i="1" dirty="0">
                <a:cs typeface="Arial"/>
              </a:rPr>
              <a:t>Act</a:t>
            </a:r>
            <a:r>
              <a:rPr lang="en-US" sz="2400" i="1" spc="-15" dirty="0">
                <a:cs typeface="Arial"/>
              </a:rPr>
              <a:t> </a:t>
            </a:r>
            <a:r>
              <a:rPr lang="en-US" sz="2400" i="1" dirty="0">
                <a:cs typeface="Arial"/>
              </a:rPr>
              <a:t>requires</a:t>
            </a:r>
            <a:r>
              <a:rPr lang="en-US" sz="2400" i="1" spc="-5" dirty="0">
                <a:cs typeface="Arial"/>
              </a:rPr>
              <a:t> </a:t>
            </a:r>
            <a:r>
              <a:rPr lang="en-US" sz="2400" i="1" dirty="0">
                <a:cs typeface="Arial"/>
              </a:rPr>
              <a:t>that</a:t>
            </a:r>
            <a:r>
              <a:rPr lang="en-US" sz="2400" i="1" spc="-5" dirty="0">
                <a:cs typeface="Arial"/>
              </a:rPr>
              <a:t> </a:t>
            </a:r>
            <a:r>
              <a:rPr lang="en-US" sz="2400" i="1" dirty="0">
                <a:cs typeface="Arial"/>
              </a:rPr>
              <a:t>eligible providers receiving funds under section 243 are required</a:t>
            </a:r>
            <a:r>
              <a:rPr lang="en-US" sz="2400" i="1" spc="15" dirty="0">
                <a:cs typeface="Arial"/>
              </a:rPr>
              <a:t> </a:t>
            </a:r>
            <a:r>
              <a:rPr lang="en-US" sz="2400" i="1" dirty="0">
                <a:cs typeface="Arial"/>
              </a:rPr>
              <a:t>to</a:t>
            </a:r>
            <a:r>
              <a:rPr lang="en-US" sz="2400" i="1" spc="-5" dirty="0">
                <a:cs typeface="Arial"/>
              </a:rPr>
              <a:t> </a:t>
            </a:r>
            <a:r>
              <a:rPr lang="en-US" sz="2400" i="1" dirty="0">
                <a:cs typeface="Arial"/>
              </a:rPr>
              <a:t>provide</a:t>
            </a:r>
            <a:r>
              <a:rPr lang="en-US" sz="2400" i="1" spc="-5" dirty="0">
                <a:cs typeface="Arial"/>
              </a:rPr>
              <a:t> </a:t>
            </a:r>
            <a:r>
              <a:rPr lang="en-US" sz="2400" i="1" dirty="0">
                <a:cs typeface="Arial"/>
              </a:rPr>
              <a:t>these</a:t>
            </a:r>
            <a:r>
              <a:rPr lang="en-US" sz="2400" i="1" spc="-5" dirty="0">
                <a:cs typeface="Arial"/>
              </a:rPr>
              <a:t> </a:t>
            </a:r>
            <a:r>
              <a:rPr lang="en-US" sz="2400" i="1" dirty="0">
                <a:cs typeface="Arial"/>
              </a:rPr>
              <a:t>services</a:t>
            </a:r>
            <a:r>
              <a:rPr lang="en-US" sz="2400" i="1" spc="-5" dirty="0">
                <a:cs typeface="Arial"/>
              </a:rPr>
              <a:t> </a:t>
            </a:r>
            <a:r>
              <a:rPr lang="en-US" sz="2400" i="1" dirty="0">
                <a:cs typeface="Arial"/>
              </a:rPr>
              <a:t>in</a:t>
            </a:r>
            <a:r>
              <a:rPr lang="en-US" sz="2400" i="1" spc="-5" dirty="0">
                <a:cs typeface="Arial"/>
              </a:rPr>
              <a:t> </a:t>
            </a:r>
            <a:r>
              <a:rPr lang="en-US" sz="2400" i="1" dirty="0">
                <a:cs typeface="Arial"/>
              </a:rPr>
              <a:t>combination with integrated education and training.”</a:t>
            </a:r>
            <a:endParaRPr lang="en-US" sz="2400" i="1"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46</a:t>
            </a:fld>
            <a:endParaRPr lang="en-US">
              <a:solidFill>
                <a:prstClr val="black">
                  <a:tint val="75000"/>
                </a:prstClr>
              </a:solidFill>
            </a:endParaRPr>
          </a:p>
        </p:txBody>
      </p:sp>
      <p:sp>
        <p:nvSpPr>
          <p:cNvPr id="4" name="Title 3"/>
          <p:cNvSpPr>
            <a:spLocks noGrp="1"/>
          </p:cNvSpPr>
          <p:nvPr>
            <p:ph type="title"/>
          </p:nvPr>
        </p:nvSpPr>
        <p:spPr/>
        <p:txBody>
          <a:bodyPr>
            <a:normAutofit/>
          </a:bodyPr>
          <a:lstStyle/>
          <a:p>
            <a:r>
              <a:rPr lang="en-US"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3395352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167" y="1732007"/>
            <a:ext cx="7809472" cy="4525963"/>
          </a:xfrm>
        </p:spPr>
        <p:txBody>
          <a:bodyPr>
            <a:normAutofit fontScale="92500" lnSpcReduction="20000"/>
          </a:bodyPr>
          <a:lstStyle/>
          <a:p>
            <a:pPr marR="949960">
              <a:lnSpc>
                <a:spcPct val="124000"/>
              </a:lnSpc>
              <a:spcBef>
                <a:spcPts val="600"/>
              </a:spcBef>
              <a:tabLst>
                <a:tab pos="313221" algn="l"/>
              </a:tabLst>
            </a:pPr>
            <a:r>
              <a:rPr lang="en-US" dirty="0"/>
              <a:t>Eligible providers must provide services that—</a:t>
            </a:r>
          </a:p>
          <a:p>
            <a:pPr>
              <a:lnSpc>
                <a:spcPct val="100000"/>
              </a:lnSpc>
              <a:spcBef>
                <a:spcPts val="0"/>
              </a:spcBef>
            </a:pPr>
            <a:endParaRPr lang="en-US" sz="1400" dirty="0">
              <a:latin typeface="Times New Roman"/>
              <a:cs typeface="Times New Roman"/>
            </a:endParaRPr>
          </a:p>
          <a:p>
            <a:pPr marR="11206">
              <a:lnSpc>
                <a:spcPct val="124000"/>
              </a:lnSpc>
              <a:buClr>
                <a:prstClr val="black">
                  <a:lumMod val="85000"/>
                  <a:lumOff val="15000"/>
                </a:prstClr>
              </a:buClr>
              <a:buFont typeface="+mj-lt"/>
              <a:buAutoNum type="alphaLcParenR"/>
              <a:tabLst>
                <a:tab pos="313221" algn="l"/>
              </a:tabLst>
            </a:pPr>
            <a:r>
              <a:rPr lang="en-US" sz="2600" dirty="0">
                <a:solidFill>
                  <a:prstClr val="black">
                    <a:lumMod val="85000"/>
                    <a:lumOff val="15000"/>
                  </a:prstClr>
                </a:solidFill>
              </a:rPr>
              <a:t>Include instruction in literacy and English Language acquisition and instruction on the rights and responsibilities of citizenship and civic participation, and</a:t>
            </a:r>
          </a:p>
          <a:p>
            <a:pPr marR="11206">
              <a:lnSpc>
                <a:spcPct val="124000"/>
              </a:lnSpc>
              <a:buClr>
                <a:prstClr val="black">
                  <a:lumMod val="85000"/>
                  <a:lumOff val="15000"/>
                </a:prstClr>
              </a:buClr>
              <a:buFont typeface="+mj-lt"/>
              <a:buAutoNum type="alphaLcParenR"/>
              <a:tabLst>
                <a:tab pos="313221" algn="l"/>
              </a:tabLst>
            </a:pPr>
            <a:r>
              <a:rPr lang="en-US" sz="2600" dirty="0">
                <a:solidFill>
                  <a:prstClr val="black">
                    <a:lumMod val="85000"/>
                    <a:lumOff val="15000"/>
                  </a:prstClr>
                </a:solidFill>
              </a:rPr>
              <a:t>are designed to:</a:t>
            </a:r>
          </a:p>
          <a:p>
            <a:pPr marL="857250" marR="11206" lvl="2" indent="-457200">
              <a:lnSpc>
                <a:spcPct val="124000"/>
              </a:lnSpc>
              <a:buClr>
                <a:prstClr val="black">
                  <a:lumMod val="85000"/>
                  <a:lumOff val="15000"/>
                </a:prstClr>
              </a:buClr>
              <a:buFont typeface="Courier New" panose="02070309020205020404" pitchFamily="49" charset="0"/>
              <a:buChar char="o"/>
              <a:tabLst>
                <a:tab pos="313221" algn="l"/>
              </a:tabLst>
            </a:pPr>
            <a:r>
              <a:rPr lang="en-US" sz="2200" dirty="0">
                <a:solidFill>
                  <a:prstClr val="black">
                    <a:lumMod val="85000"/>
                    <a:lumOff val="15000"/>
                  </a:prstClr>
                </a:solidFill>
              </a:rPr>
              <a:t>Prepare adults who are English Language Learners (ELLs) for and place such adults in, unsubsidized employment in in-demand industries and occupations that lead to economic self-sufficiency; and</a:t>
            </a:r>
          </a:p>
          <a:p>
            <a:pPr marL="857250" marR="11206" lvl="2" indent="-457200">
              <a:lnSpc>
                <a:spcPct val="124000"/>
              </a:lnSpc>
              <a:buClr>
                <a:prstClr val="black">
                  <a:lumMod val="85000"/>
                  <a:lumOff val="15000"/>
                </a:prstClr>
              </a:buClr>
              <a:buFont typeface="Courier New" panose="02070309020205020404" pitchFamily="49" charset="0"/>
              <a:buChar char="o"/>
              <a:tabLst>
                <a:tab pos="313221" algn="l"/>
              </a:tabLst>
            </a:pPr>
            <a:r>
              <a:rPr lang="en-US" sz="2200" dirty="0">
                <a:solidFill>
                  <a:prstClr val="black">
                    <a:lumMod val="85000"/>
                    <a:lumOff val="15000"/>
                  </a:prstClr>
                </a:solidFill>
              </a:rPr>
              <a:t>Integrate with the local workforce development system and its functions to carry out the activities of the program.</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47</a:t>
            </a:fld>
            <a:endParaRPr lang="en-US">
              <a:solidFill>
                <a:prstClr val="black">
                  <a:tint val="75000"/>
                </a:prstClr>
              </a:solidFill>
            </a:endParaRPr>
          </a:p>
        </p:txBody>
      </p:sp>
      <p:sp>
        <p:nvSpPr>
          <p:cNvPr id="4" name="Title 3"/>
          <p:cNvSpPr>
            <a:spLocks noGrp="1"/>
          </p:cNvSpPr>
          <p:nvPr>
            <p:ph type="title"/>
          </p:nvPr>
        </p:nvSpPr>
        <p:spPr>
          <a:xfrm>
            <a:off x="988541" y="285448"/>
            <a:ext cx="5848864" cy="1197363"/>
          </a:xfrm>
        </p:spPr>
        <p:txBody>
          <a:bodyPr>
            <a:noAutofit/>
          </a:bodyPr>
          <a:lstStyle/>
          <a:p>
            <a:r>
              <a:rPr lang="en-US" dirty="0">
                <a:solidFill>
                  <a:prstClr val="black">
                    <a:lumMod val="85000"/>
                    <a:lumOff val="15000"/>
                  </a:prstClr>
                </a:solidFill>
                <a:latin typeface="+mn-lt"/>
                <a:ea typeface="+mn-ea"/>
              </a:rPr>
              <a:t>Requirements for IELCE Program Eligible </a:t>
            </a:r>
            <a:r>
              <a:rPr lang="en-US" dirty="0" smtClean="0">
                <a:solidFill>
                  <a:prstClr val="black">
                    <a:lumMod val="85000"/>
                    <a:lumOff val="15000"/>
                  </a:prstClr>
                </a:solidFill>
                <a:latin typeface="+mn-lt"/>
                <a:ea typeface="+mn-ea"/>
              </a:rPr>
              <a:t>Providers</a:t>
            </a:r>
            <a:endParaRPr lang="en-US" dirty="0">
              <a:solidFill>
                <a:prstClr val="black">
                  <a:lumMod val="85000"/>
                  <a:lumOff val="15000"/>
                </a:prstClr>
              </a:solidFill>
              <a:latin typeface="+mn-lt"/>
              <a:ea typeface="+mn-ea"/>
            </a:endParaRPr>
          </a:p>
        </p:txBody>
      </p:sp>
    </p:spTree>
    <p:extLst>
      <p:ext uri="{BB962C8B-B14F-4D97-AF65-F5344CB8AC3E}">
        <p14:creationId xmlns:p14="http://schemas.microsoft.com/office/powerpoint/2010/main" val="1295865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3827" y="2012093"/>
            <a:ext cx="6853881" cy="3218933"/>
          </a:xfrm>
        </p:spPr>
        <p:txBody>
          <a:bodyPr>
            <a:normAutofit/>
          </a:bodyPr>
          <a:lstStyle/>
          <a:p>
            <a:pPr marL="0" indent="0">
              <a:buNone/>
            </a:pPr>
            <a:r>
              <a:rPr lang="en-US" i="1" dirty="0"/>
              <a:t>“</a:t>
            </a:r>
            <a:r>
              <a:rPr lang="en-US" i="1" spc="-20" dirty="0">
                <a:cs typeface="Arial"/>
              </a:rPr>
              <a:t>Curricula</a:t>
            </a:r>
            <a:r>
              <a:rPr lang="en-US" i="1" spc="-5" dirty="0">
                <a:cs typeface="Arial"/>
              </a:rPr>
              <a:t> </a:t>
            </a:r>
            <a:r>
              <a:rPr lang="en-US" i="1" spc="-25" dirty="0">
                <a:cs typeface="Arial"/>
              </a:rPr>
              <a:t>no</a:t>
            </a:r>
            <a:r>
              <a:rPr lang="en-US" i="1" spc="-10" dirty="0">
                <a:cs typeface="Arial"/>
              </a:rPr>
              <a:t>t</a:t>
            </a:r>
            <a:r>
              <a:rPr lang="en-US" i="1" spc="-5" dirty="0">
                <a:cs typeface="Arial"/>
              </a:rPr>
              <a:t> </a:t>
            </a:r>
            <a:r>
              <a:rPr lang="en-US" i="1" spc="-20" dirty="0">
                <a:cs typeface="Arial"/>
              </a:rPr>
              <a:t>necessarily</a:t>
            </a:r>
            <a:r>
              <a:rPr lang="en-US" i="1" spc="-5" dirty="0">
                <a:cs typeface="Arial"/>
              </a:rPr>
              <a:t> </a:t>
            </a:r>
            <a:r>
              <a:rPr lang="en-US" i="1" spc="-20" dirty="0">
                <a:cs typeface="Arial"/>
              </a:rPr>
              <a:t>contextualized</a:t>
            </a:r>
            <a:r>
              <a:rPr lang="en-US" i="1" spc="-5" dirty="0">
                <a:cs typeface="Arial"/>
              </a:rPr>
              <a:t> </a:t>
            </a:r>
            <a:r>
              <a:rPr lang="en-US" i="1" spc="-20" dirty="0">
                <a:cs typeface="Arial"/>
              </a:rPr>
              <a:t>for workforce</a:t>
            </a:r>
            <a:r>
              <a:rPr lang="en-US" i="1" spc="-10" dirty="0">
                <a:cs typeface="Arial"/>
              </a:rPr>
              <a:t> </a:t>
            </a:r>
            <a:r>
              <a:rPr lang="en-US" i="1" spc="-25" dirty="0">
                <a:cs typeface="Arial"/>
              </a:rPr>
              <a:t>developmen</a:t>
            </a:r>
            <a:r>
              <a:rPr lang="en-US" i="1" spc="-10" dirty="0">
                <a:cs typeface="Arial"/>
              </a:rPr>
              <a:t>t </a:t>
            </a:r>
            <a:r>
              <a:rPr lang="en-US" i="1" spc="-25" dirty="0">
                <a:cs typeface="Arial"/>
              </a:rPr>
              <a:t>o</a:t>
            </a:r>
            <a:r>
              <a:rPr lang="en-US" i="1" spc="-15" dirty="0">
                <a:cs typeface="Arial"/>
              </a:rPr>
              <a:t>r</a:t>
            </a:r>
            <a:r>
              <a:rPr lang="en-US" i="1" spc="-10" dirty="0">
                <a:cs typeface="Arial"/>
              </a:rPr>
              <a:t> </a:t>
            </a:r>
            <a:r>
              <a:rPr lang="en-US" i="1" spc="-25" dirty="0">
                <a:cs typeface="Arial"/>
              </a:rPr>
              <a:t>employmen</a:t>
            </a:r>
            <a:r>
              <a:rPr lang="en-US" i="1" spc="-10" dirty="0">
                <a:cs typeface="Arial"/>
              </a:rPr>
              <a:t>t </a:t>
            </a:r>
            <a:r>
              <a:rPr lang="en-US" i="1" spc="-20" dirty="0">
                <a:cs typeface="Arial"/>
              </a:rPr>
              <a:t>is</a:t>
            </a:r>
            <a:r>
              <a:rPr lang="en-US" i="1" spc="-15" dirty="0">
                <a:cs typeface="Arial"/>
              </a:rPr>
              <a:t> stil</a:t>
            </a:r>
            <a:r>
              <a:rPr lang="en-US" i="1" spc="-10" dirty="0">
                <a:cs typeface="Arial"/>
              </a:rPr>
              <a:t>l</a:t>
            </a:r>
            <a:r>
              <a:rPr lang="en-US" i="1" spc="5" dirty="0">
                <a:cs typeface="Arial"/>
              </a:rPr>
              <a:t> </a:t>
            </a:r>
            <a:r>
              <a:rPr lang="en-US" i="1" spc="-20" dirty="0">
                <a:cs typeface="Arial"/>
              </a:rPr>
              <a:t>relevan</a:t>
            </a:r>
            <a:r>
              <a:rPr lang="en-US" i="1" spc="-10" dirty="0">
                <a:cs typeface="Arial"/>
              </a:rPr>
              <a:t>t </a:t>
            </a:r>
            <a:r>
              <a:rPr lang="en-US" i="1" spc="-15" dirty="0">
                <a:cs typeface="Arial"/>
              </a:rPr>
              <a:t>t</a:t>
            </a:r>
            <a:r>
              <a:rPr lang="en-US" i="1" spc="-20" dirty="0">
                <a:cs typeface="Arial"/>
              </a:rPr>
              <a:t>o</a:t>
            </a:r>
            <a:r>
              <a:rPr lang="en-US" i="1" spc="-10" dirty="0">
                <a:cs typeface="Arial"/>
              </a:rPr>
              <a:t> </a:t>
            </a:r>
            <a:r>
              <a:rPr lang="en-US" i="1" spc="-25" dirty="0">
                <a:cs typeface="Arial"/>
              </a:rPr>
              <a:t>workforc</a:t>
            </a:r>
            <a:r>
              <a:rPr lang="en-US" i="1" spc="-20" dirty="0">
                <a:cs typeface="Arial"/>
              </a:rPr>
              <a:t>e</a:t>
            </a:r>
            <a:r>
              <a:rPr lang="en-US" i="1" spc="-10" dirty="0">
                <a:cs typeface="Arial"/>
              </a:rPr>
              <a:t> </a:t>
            </a:r>
            <a:r>
              <a:rPr lang="en-US" i="1" spc="-25" dirty="0">
                <a:cs typeface="Arial"/>
              </a:rPr>
              <a:t>developmen</a:t>
            </a:r>
            <a:r>
              <a:rPr lang="en-US" i="1" spc="-10" dirty="0">
                <a:cs typeface="Arial"/>
              </a:rPr>
              <a:t>t </a:t>
            </a:r>
            <a:r>
              <a:rPr lang="en-US" i="1" spc="-25" dirty="0">
                <a:cs typeface="Arial"/>
              </a:rPr>
              <a:t>and employment.”</a:t>
            </a:r>
            <a:endParaRPr lang="en-US" i="1"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48</a:t>
            </a:fld>
            <a:endParaRPr lang="en-US">
              <a:solidFill>
                <a:prstClr val="black">
                  <a:tint val="75000"/>
                </a:prstClr>
              </a:solidFill>
            </a:endParaRPr>
          </a:p>
        </p:txBody>
      </p:sp>
      <p:sp>
        <p:nvSpPr>
          <p:cNvPr id="4" name="Title 3"/>
          <p:cNvSpPr>
            <a:spLocks noGrp="1"/>
          </p:cNvSpPr>
          <p:nvPr>
            <p:ph type="title"/>
          </p:nvPr>
        </p:nvSpPr>
        <p:spPr>
          <a:xfrm>
            <a:off x="1524001" y="336166"/>
            <a:ext cx="5029199" cy="1066800"/>
          </a:xfrm>
        </p:spPr>
        <p:txBody>
          <a:bodyPr>
            <a:normAutofit/>
          </a:bodyPr>
          <a:lstStyle/>
          <a:p>
            <a:r>
              <a:rPr lang="en-US" sz="4000"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666409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819527"/>
            <a:ext cx="7772400" cy="1362075"/>
          </a:xfrm>
        </p:spPr>
        <p:txBody>
          <a:bodyPr>
            <a:noAutofit/>
          </a:bodyPr>
          <a:lstStyle/>
          <a:p>
            <a:r>
              <a:rPr lang="en-US" sz="2800" dirty="0"/>
              <a:t>How does an eligible provider that receives funds through the IELCE program meet the requirement to use funds for IELCE in combination with IET?</a:t>
            </a:r>
          </a:p>
        </p:txBody>
      </p:sp>
      <p:sp>
        <p:nvSpPr>
          <p:cNvPr id="2" name="Content Placeholder 1"/>
          <p:cNvSpPr>
            <a:spLocks noGrp="1"/>
          </p:cNvSpPr>
          <p:nvPr>
            <p:ph type="body" idx="1"/>
          </p:nvPr>
        </p:nvSpPr>
        <p:spPr>
          <a:xfrm>
            <a:off x="722313" y="2856043"/>
            <a:ext cx="7772400" cy="963484"/>
          </a:xfrm>
        </p:spPr>
        <p:txBody>
          <a:bodyPr>
            <a:normAutofit/>
          </a:bodyPr>
          <a:lstStyle/>
          <a:p>
            <a:pPr marL="0" indent="0">
              <a:lnSpc>
                <a:spcPct val="100000"/>
              </a:lnSpc>
              <a:buNone/>
            </a:pPr>
            <a:r>
              <a:rPr lang="en-US" dirty="0" smtClean="0">
                <a:solidFill>
                  <a:srgbClr val="898989"/>
                </a:solidFill>
                <a:latin typeface="Arial" panose="020B0604020202020204" pitchFamily="34" charset="0"/>
              </a:rPr>
              <a:t>Section</a:t>
            </a:r>
            <a:r>
              <a:rPr lang="en-US" spc="-5" dirty="0" smtClean="0">
                <a:solidFill>
                  <a:srgbClr val="898989"/>
                </a:solidFill>
                <a:latin typeface="Arial" panose="020B0604020202020204" pitchFamily="34" charset="0"/>
              </a:rPr>
              <a:t> </a:t>
            </a:r>
            <a:r>
              <a:rPr lang="en-US" dirty="0" smtClean="0">
                <a:solidFill>
                  <a:srgbClr val="898989"/>
                </a:solidFill>
                <a:latin typeface="Arial" panose="020B0604020202020204" pitchFamily="34" charset="0"/>
              </a:rPr>
              <a:t>463.74</a:t>
            </a:r>
            <a:endParaRPr lang="en-US"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57022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Organization of the final regulations</a:t>
            </a: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865207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4357" y="1756720"/>
            <a:ext cx="7661190" cy="4525963"/>
          </a:xfrm>
        </p:spPr>
        <p:txBody>
          <a:bodyPr/>
          <a:lstStyle/>
          <a:p>
            <a:pPr marR="86360">
              <a:lnSpc>
                <a:spcPct val="114000"/>
              </a:lnSpc>
              <a:spcBef>
                <a:spcPts val="600"/>
              </a:spcBef>
              <a:buFont typeface="+mj-lt"/>
              <a:buAutoNum type="alphaLcParenR"/>
              <a:tabLst>
                <a:tab pos="313221" algn="l"/>
              </a:tabLst>
            </a:pPr>
            <a:r>
              <a:rPr lang="en-US" sz="2400" dirty="0"/>
              <a:t>Co-enrolling participants in integrated education and training (as described in </a:t>
            </a:r>
            <a:r>
              <a:rPr lang="en-US" sz="2400" dirty="0" smtClean="0"/>
              <a:t>Subpart </a:t>
            </a:r>
            <a:r>
              <a:rPr lang="en-US" sz="2400" dirty="0"/>
              <a:t>D) that is provided within the local or regional workforce development area from sources other than </a:t>
            </a:r>
            <a:r>
              <a:rPr lang="en-US" sz="2400" dirty="0" smtClean="0"/>
              <a:t>Section 243.</a:t>
            </a:r>
            <a:endParaRPr lang="en-US" sz="2400" dirty="0"/>
          </a:p>
          <a:p>
            <a:pPr>
              <a:lnSpc>
                <a:spcPct val="114000"/>
              </a:lnSpc>
              <a:spcBef>
                <a:spcPts val="600"/>
              </a:spcBef>
              <a:buFont typeface="+mj-lt"/>
              <a:buAutoNum type="alphaLcParenR"/>
              <a:tabLst>
                <a:tab pos="313221" algn="l"/>
              </a:tabLst>
            </a:pPr>
            <a:endParaRPr lang="en-US" sz="2400" dirty="0"/>
          </a:p>
          <a:p>
            <a:pPr marR="5080">
              <a:lnSpc>
                <a:spcPct val="114000"/>
              </a:lnSpc>
              <a:spcBef>
                <a:spcPts val="600"/>
              </a:spcBef>
              <a:buFont typeface="+mj-lt"/>
              <a:buAutoNum type="alphaLcParenR"/>
              <a:tabLst>
                <a:tab pos="313221" algn="l"/>
              </a:tabLst>
            </a:pPr>
            <a:r>
              <a:rPr lang="en-US" sz="2400" dirty="0"/>
              <a:t>Using </a:t>
            </a:r>
            <a:r>
              <a:rPr lang="en-US" sz="2400" dirty="0" smtClean="0"/>
              <a:t>Section </a:t>
            </a:r>
            <a:r>
              <a:rPr lang="en-US" sz="2400" dirty="0"/>
              <a:t>243 funds to support integrated education and training activities as described in </a:t>
            </a:r>
            <a:r>
              <a:rPr lang="en-US" sz="2400" dirty="0" smtClean="0"/>
              <a:t>Subpart </a:t>
            </a:r>
            <a:r>
              <a:rPr lang="en-US" sz="2400" dirty="0"/>
              <a:t>D.</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50</a:t>
            </a:fld>
            <a:endParaRPr lang="en-US">
              <a:solidFill>
                <a:prstClr val="black">
                  <a:tint val="75000"/>
                </a:prstClr>
              </a:solidFill>
            </a:endParaRPr>
          </a:p>
        </p:txBody>
      </p:sp>
      <p:sp>
        <p:nvSpPr>
          <p:cNvPr id="4" name="Title 3"/>
          <p:cNvSpPr>
            <a:spLocks noGrp="1"/>
          </p:cNvSpPr>
          <p:nvPr>
            <p:ph type="title"/>
          </p:nvPr>
        </p:nvSpPr>
        <p:spPr>
          <a:xfrm>
            <a:off x="1318055" y="303215"/>
            <a:ext cx="5029199" cy="1066800"/>
          </a:xfrm>
        </p:spPr>
        <p:txBody>
          <a:bodyPr>
            <a:noAutofit/>
          </a:bodyPr>
          <a:lstStyle/>
          <a:p>
            <a:r>
              <a:rPr lang="en-US" sz="3200" dirty="0">
                <a:solidFill>
                  <a:prstClr val="black">
                    <a:lumMod val="85000"/>
                    <a:lumOff val="15000"/>
                  </a:prstClr>
                </a:solidFill>
                <a:latin typeface="+mn-lt"/>
                <a:ea typeface="+mn-ea"/>
              </a:rPr>
              <a:t>Two Options for Meeting the Requirement</a:t>
            </a:r>
          </a:p>
        </p:txBody>
      </p:sp>
    </p:spTree>
    <p:extLst>
      <p:ext uri="{BB962C8B-B14F-4D97-AF65-F5344CB8AC3E}">
        <p14:creationId xmlns:p14="http://schemas.microsoft.com/office/powerpoint/2010/main" val="311421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2964" y="1579500"/>
            <a:ext cx="7727092" cy="4457621"/>
          </a:xfrm>
        </p:spPr>
        <p:txBody>
          <a:bodyPr>
            <a:normAutofit/>
          </a:bodyPr>
          <a:lstStyle/>
          <a:p>
            <a:pPr marL="0" marR="5080" indent="0">
              <a:lnSpc>
                <a:spcPct val="100000"/>
              </a:lnSpc>
              <a:buNone/>
            </a:pPr>
            <a:r>
              <a:rPr lang="en-US" sz="2400" i="1" dirty="0">
                <a:cs typeface="Arial"/>
              </a:rPr>
              <a:t>“</a:t>
            </a:r>
            <a:r>
              <a:rPr lang="en-US" sz="2400" i="1" spc="-45" dirty="0">
                <a:cs typeface="Arial"/>
              </a:rPr>
              <a:t>W</a:t>
            </a:r>
            <a:r>
              <a:rPr lang="en-US" sz="2400" i="1" dirty="0">
                <a:cs typeface="Arial"/>
              </a:rPr>
              <a:t>e</a:t>
            </a:r>
            <a:r>
              <a:rPr lang="en-US" sz="2400" i="1" spc="5" dirty="0">
                <a:cs typeface="Arial"/>
              </a:rPr>
              <a:t> </a:t>
            </a:r>
            <a:r>
              <a:rPr lang="en-US" sz="2400" i="1" dirty="0">
                <a:cs typeface="Arial"/>
              </a:rPr>
              <a:t>agree</a:t>
            </a:r>
            <a:r>
              <a:rPr lang="en-US" sz="2400" i="1" spc="5" dirty="0">
                <a:cs typeface="Arial"/>
              </a:rPr>
              <a:t> </a:t>
            </a:r>
            <a:r>
              <a:rPr lang="en-US" sz="2400" i="1" dirty="0">
                <a:cs typeface="Arial"/>
              </a:rPr>
              <a:t>with</a:t>
            </a:r>
            <a:r>
              <a:rPr lang="en-US" sz="2400" i="1" spc="-5" dirty="0">
                <a:cs typeface="Arial"/>
              </a:rPr>
              <a:t> </a:t>
            </a:r>
            <a:r>
              <a:rPr lang="en-US" sz="2400" i="1" dirty="0">
                <a:cs typeface="Arial"/>
              </a:rPr>
              <a:t>commenters’</a:t>
            </a:r>
            <a:r>
              <a:rPr lang="en-US" sz="2400" i="1" spc="-75" dirty="0">
                <a:cs typeface="Arial"/>
              </a:rPr>
              <a:t> </a:t>
            </a:r>
            <a:r>
              <a:rPr lang="en-US" sz="2400" i="1" dirty="0">
                <a:cs typeface="Arial"/>
              </a:rPr>
              <a:t>observations</a:t>
            </a:r>
            <a:r>
              <a:rPr lang="en-US" sz="2400" i="1" spc="-5" dirty="0">
                <a:cs typeface="Arial"/>
              </a:rPr>
              <a:t> </a:t>
            </a:r>
            <a:r>
              <a:rPr lang="en-US" sz="2400" i="1" dirty="0">
                <a:cs typeface="Arial"/>
              </a:rPr>
              <a:t>that</a:t>
            </a:r>
            <a:r>
              <a:rPr lang="en-US" sz="2400" i="1" spc="5" dirty="0">
                <a:cs typeface="Arial"/>
              </a:rPr>
              <a:t> </a:t>
            </a:r>
            <a:r>
              <a:rPr lang="en-US" sz="2400" i="1" dirty="0">
                <a:cs typeface="Arial"/>
              </a:rPr>
              <a:t>not</a:t>
            </a:r>
            <a:r>
              <a:rPr lang="en-US" sz="2400" i="1" spc="5" dirty="0">
                <a:cs typeface="Arial"/>
              </a:rPr>
              <a:t> </a:t>
            </a:r>
            <a:r>
              <a:rPr lang="en-US" sz="2400" i="1" dirty="0">
                <a:cs typeface="Arial"/>
              </a:rPr>
              <a:t>all</a:t>
            </a:r>
            <a:r>
              <a:rPr lang="en-US" sz="2400" i="1" spc="-5" dirty="0">
                <a:cs typeface="Arial"/>
              </a:rPr>
              <a:t> </a:t>
            </a:r>
            <a:r>
              <a:rPr lang="en-US" sz="2400" i="1" dirty="0">
                <a:cs typeface="Arial"/>
              </a:rPr>
              <a:t>students seeking</a:t>
            </a:r>
            <a:r>
              <a:rPr lang="en-US" sz="2400" i="1" spc="-10" dirty="0">
                <a:cs typeface="Arial"/>
              </a:rPr>
              <a:t> </a:t>
            </a:r>
            <a:r>
              <a:rPr lang="en-US" sz="2400" i="1" dirty="0">
                <a:cs typeface="Arial"/>
              </a:rPr>
              <a:t>services</a:t>
            </a:r>
            <a:r>
              <a:rPr lang="en-US" sz="2400" i="1" spc="-10" dirty="0">
                <a:cs typeface="Arial"/>
              </a:rPr>
              <a:t> </a:t>
            </a:r>
            <a:r>
              <a:rPr lang="en-US" sz="2400" i="1" dirty="0">
                <a:cs typeface="Arial"/>
              </a:rPr>
              <a:t>under</a:t>
            </a:r>
            <a:r>
              <a:rPr lang="en-US" sz="2400" i="1" spc="5" dirty="0">
                <a:cs typeface="Arial"/>
              </a:rPr>
              <a:t> </a:t>
            </a:r>
            <a:r>
              <a:rPr lang="en-US" sz="2400" i="1" dirty="0">
                <a:cs typeface="Arial"/>
              </a:rPr>
              <a:t>section</a:t>
            </a:r>
            <a:r>
              <a:rPr lang="en-US" sz="2400" i="1" spc="-10" dirty="0">
                <a:cs typeface="Arial"/>
              </a:rPr>
              <a:t> </a:t>
            </a:r>
            <a:r>
              <a:rPr lang="en-US" sz="2400" i="1" dirty="0">
                <a:cs typeface="Arial"/>
              </a:rPr>
              <a:t>243 of</a:t>
            </a:r>
            <a:r>
              <a:rPr lang="en-US" sz="2400" i="1" spc="5" dirty="0">
                <a:cs typeface="Arial"/>
              </a:rPr>
              <a:t> </a:t>
            </a:r>
            <a:r>
              <a:rPr lang="en-US" sz="2400" i="1" dirty="0">
                <a:cs typeface="Arial"/>
              </a:rPr>
              <a:t>the</a:t>
            </a:r>
            <a:r>
              <a:rPr lang="en-US" sz="2400" i="1" spc="-120" dirty="0">
                <a:cs typeface="Arial"/>
              </a:rPr>
              <a:t> </a:t>
            </a:r>
            <a:r>
              <a:rPr lang="en-US" sz="2400" i="1" dirty="0">
                <a:cs typeface="Arial"/>
              </a:rPr>
              <a:t>Act</a:t>
            </a:r>
            <a:r>
              <a:rPr lang="en-US" sz="2400" i="1" spc="-10" dirty="0">
                <a:cs typeface="Arial"/>
              </a:rPr>
              <a:t> </a:t>
            </a:r>
            <a:r>
              <a:rPr lang="en-US" sz="2400" i="1" dirty="0">
                <a:cs typeface="Arial"/>
              </a:rPr>
              <a:t>will</a:t>
            </a:r>
            <a:r>
              <a:rPr lang="en-US" sz="2400" i="1" spc="-10" dirty="0">
                <a:cs typeface="Arial"/>
              </a:rPr>
              <a:t> </a:t>
            </a:r>
            <a:r>
              <a:rPr lang="en-US" sz="2400" i="1" dirty="0">
                <a:cs typeface="Arial"/>
              </a:rPr>
              <a:t>require employment related services</a:t>
            </a:r>
            <a:r>
              <a:rPr lang="en-US" sz="2400" i="1" spc="-15" dirty="0">
                <a:cs typeface="Arial"/>
              </a:rPr>
              <a:t> </a:t>
            </a:r>
            <a:r>
              <a:rPr lang="en-US" sz="2400" i="1" dirty="0">
                <a:cs typeface="Arial"/>
              </a:rPr>
              <a:t>and therefore</a:t>
            </a:r>
            <a:r>
              <a:rPr lang="en-US" sz="2400" i="1" spc="15" dirty="0">
                <a:cs typeface="Arial"/>
              </a:rPr>
              <a:t> </a:t>
            </a:r>
            <a:r>
              <a:rPr lang="en-US" sz="2400" i="1" dirty="0">
                <a:cs typeface="Arial"/>
              </a:rPr>
              <a:t>may</a:t>
            </a:r>
            <a:r>
              <a:rPr lang="en-US" sz="2400" i="1" spc="-5" dirty="0">
                <a:cs typeface="Arial"/>
              </a:rPr>
              <a:t> </a:t>
            </a:r>
            <a:r>
              <a:rPr lang="en-US" sz="2400" i="1" dirty="0">
                <a:cs typeface="Arial"/>
              </a:rPr>
              <a:t>have no need to be co-enrolled in occupational</a:t>
            </a:r>
            <a:r>
              <a:rPr lang="en-US" sz="2400" i="1" spc="-15" dirty="0">
                <a:cs typeface="Arial"/>
              </a:rPr>
              <a:t> </a:t>
            </a:r>
            <a:r>
              <a:rPr lang="en-US" sz="2400" i="1" dirty="0">
                <a:cs typeface="Arial"/>
              </a:rPr>
              <a:t>training.”</a:t>
            </a:r>
          </a:p>
          <a:p>
            <a:pPr>
              <a:lnSpc>
                <a:spcPct val="100000"/>
              </a:lnSpc>
            </a:pPr>
            <a:endParaRPr lang="en-US" sz="2400" i="1" dirty="0">
              <a:cs typeface="Times New Roman"/>
            </a:endParaRPr>
          </a:p>
          <a:p>
            <a:pPr marL="0" marR="284480" indent="0">
              <a:lnSpc>
                <a:spcPct val="100000"/>
              </a:lnSpc>
              <a:spcBef>
                <a:spcPts val="1310"/>
              </a:spcBef>
              <a:buNone/>
            </a:pPr>
            <a:r>
              <a:rPr lang="en-US" sz="2400" i="1" dirty="0">
                <a:cs typeface="Arial"/>
              </a:rPr>
              <a:t>“</a:t>
            </a:r>
            <a:r>
              <a:rPr lang="en-US" sz="2400" i="1" spc="-45" dirty="0">
                <a:cs typeface="Arial"/>
              </a:rPr>
              <a:t>W</a:t>
            </a:r>
            <a:r>
              <a:rPr lang="en-US" sz="2400" i="1" dirty="0">
                <a:cs typeface="Arial"/>
              </a:rPr>
              <a:t>e further</a:t>
            </a:r>
            <a:r>
              <a:rPr lang="en-US" sz="2400" i="1" spc="15" dirty="0">
                <a:cs typeface="Arial"/>
              </a:rPr>
              <a:t> </a:t>
            </a:r>
            <a:r>
              <a:rPr lang="en-US" sz="2400" i="1" dirty="0">
                <a:cs typeface="Arial"/>
              </a:rPr>
              <a:t>agree</a:t>
            </a:r>
            <a:r>
              <a:rPr lang="en-US" sz="2400" i="1" spc="10" dirty="0">
                <a:cs typeface="Arial"/>
              </a:rPr>
              <a:t> </a:t>
            </a:r>
            <a:r>
              <a:rPr lang="en-US" sz="2400" i="1" dirty="0">
                <a:cs typeface="Arial"/>
              </a:rPr>
              <a:t>that some students who have employment- related educational needs may not be adequately prepared</a:t>
            </a:r>
            <a:r>
              <a:rPr lang="en-US" sz="2400" i="1" spc="15" dirty="0">
                <a:cs typeface="Arial"/>
              </a:rPr>
              <a:t> </a:t>
            </a:r>
            <a:r>
              <a:rPr lang="en-US" sz="2400" i="1" dirty="0">
                <a:cs typeface="Arial"/>
              </a:rPr>
              <a:t>for integrated education and training and may</a:t>
            </a:r>
            <a:r>
              <a:rPr lang="en-US" sz="2400" i="1" spc="-5" dirty="0">
                <a:cs typeface="Arial"/>
              </a:rPr>
              <a:t> </a:t>
            </a:r>
            <a:r>
              <a:rPr lang="en-US" sz="2400" i="1" dirty="0">
                <a:cs typeface="Arial"/>
              </a:rPr>
              <a:t>benefit most from more</a:t>
            </a:r>
            <a:r>
              <a:rPr lang="en-US" sz="2400" i="1" spc="10" dirty="0">
                <a:cs typeface="Arial"/>
              </a:rPr>
              <a:t> </a:t>
            </a:r>
            <a:r>
              <a:rPr lang="en-US" sz="2400" i="1" dirty="0">
                <a:cs typeface="Arial"/>
              </a:rPr>
              <a:t>basic</a:t>
            </a:r>
            <a:r>
              <a:rPr lang="en-US" sz="2400" i="1" spc="-10" dirty="0">
                <a:cs typeface="Arial"/>
              </a:rPr>
              <a:t> </a:t>
            </a:r>
            <a:r>
              <a:rPr lang="en-US" sz="2400" i="1" dirty="0">
                <a:cs typeface="Arial"/>
              </a:rPr>
              <a:t>educational</a:t>
            </a:r>
            <a:r>
              <a:rPr lang="en-US" sz="2400" i="1" spc="-10" dirty="0">
                <a:cs typeface="Arial"/>
              </a:rPr>
              <a:t> </a:t>
            </a:r>
            <a:r>
              <a:rPr lang="en-US" sz="2400" i="1" dirty="0">
                <a:cs typeface="Arial"/>
              </a:rPr>
              <a:t>services</a:t>
            </a:r>
            <a:r>
              <a:rPr lang="en-US" sz="2400" i="1" spc="-10" dirty="0">
                <a:cs typeface="Arial"/>
              </a:rPr>
              <a:t> </a:t>
            </a:r>
            <a:r>
              <a:rPr lang="en-US" sz="2400" i="1" dirty="0">
                <a:cs typeface="Arial"/>
              </a:rPr>
              <a:t>in preparation</a:t>
            </a:r>
            <a:r>
              <a:rPr lang="en-US" sz="2400" i="1" spc="10" dirty="0">
                <a:cs typeface="Arial"/>
              </a:rPr>
              <a:t> </a:t>
            </a:r>
            <a:r>
              <a:rPr lang="en-US" sz="2400" i="1" dirty="0">
                <a:cs typeface="Arial"/>
              </a:rPr>
              <a:t>for</a:t>
            </a:r>
            <a:r>
              <a:rPr lang="en-US" sz="2400" i="1" spc="5" dirty="0">
                <a:cs typeface="Arial"/>
              </a:rPr>
              <a:t> </a:t>
            </a:r>
            <a:r>
              <a:rPr lang="en-US" sz="2400" i="1" dirty="0">
                <a:cs typeface="Arial"/>
              </a:rPr>
              <a:t>integrated education and training.”</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51</a:t>
            </a:fld>
            <a:endParaRPr lang="en-US">
              <a:solidFill>
                <a:prstClr val="black">
                  <a:tint val="75000"/>
                </a:prstClr>
              </a:solidFill>
            </a:endParaRPr>
          </a:p>
        </p:txBody>
      </p:sp>
      <p:sp>
        <p:nvSpPr>
          <p:cNvPr id="4" name="Title 3"/>
          <p:cNvSpPr>
            <a:spLocks noGrp="1"/>
          </p:cNvSpPr>
          <p:nvPr>
            <p:ph type="title"/>
          </p:nvPr>
        </p:nvSpPr>
        <p:spPr>
          <a:xfrm>
            <a:off x="1524001" y="392422"/>
            <a:ext cx="5029199" cy="867848"/>
          </a:xfrm>
        </p:spPr>
        <p:txBody>
          <a:bodyPr>
            <a:normAutofit/>
          </a:bodyPr>
          <a:lstStyle/>
          <a:p>
            <a:r>
              <a:rPr lang="en-US"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2542277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979" y="1455596"/>
            <a:ext cx="7751806" cy="4525963"/>
          </a:xfrm>
        </p:spPr>
        <p:txBody>
          <a:bodyPr>
            <a:normAutofit lnSpcReduction="10000"/>
          </a:bodyPr>
          <a:lstStyle/>
          <a:p>
            <a:pPr marL="0" marR="5080" indent="0">
              <a:lnSpc>
                <a:spcPct val="100000"/>
              </a:lnSpc>
              <a:buNone/>
            </a:pPr>
            <a:r>
              <a:rPr lang="en-US" sz="2400" i="1" spc="-45" dirty="0">
                <a:cs typeface="Arial"/>
              </a:rPr>
              <a:t>“W</a:t>
            </a:r>
            <a:r>
              <a:rPr lang="en-US" sz="2400" i="1" dirty="0">
                <a:cs typeface="Arial"/>
              </a:rPr>
              <a:t>e</a:t>
            </a:r>
            <a:r>
              <a:rPr lang="en-US" sz="2400" i="1" spc="5" dirty="0">
                <a:cs typeface="Arial"/>
              </a:rPr>
              <a:t> </a:t>
            </a:r>
            <a:r>
              <a:rPr lang="en-US" sz="2400" i="1" dirty="0">
                <a:cs typeface="Arial"/>
              </a:rPr>
              <a:t>believe</a:t>
            </a:r>
            <a:r>
              <a:rPr lang="en-US" sz="2400" i="1" spc="-5" dirty="0">
                <a:cs typeface="Arial"/>
              </a:rPr>
              <a:t> </a:t>
            </a:r>
            <a:r>
              <a:rPr lang="en-US" sz="2400" i="1" dirty="0">
                <a:cs typeface="Arial"/>
              </a:rPr>
              <a:t>the</a:t>
            </a:r>
            <a:r>
              <a:rPr lang="en-US" sz="2400" i="1" spc="-120" dirty="0">
                <a:cs typeface="Arial"/>
              </a:rPr>
              <a:t> </a:t>
            </a:r>
            <a:r>
              <a:rPr lang="en-US" sz="2400" i="1" dirty="0">
                <a:cs typeface="Arial"/>
              </a:rPr>
              <a:t>Act</a:t>
            </a:r>
            <a:r>
              <a:rPr lang="en-US" sz="2400" i="1" spc="-5" dirty="0">
                <a:cs typeface="Arial"/>
              </a:rPr>
              <a:t> </a:t>
            </a:r>
            <a:r>
              <a:rPr lang="en-US" sz="2400" i="1" dirty="0">
                <a:cs typeface="Arial"/>
              </a:rPr>
              <a:t>does</a:t>
            </a:r>
            <a:r>
              <a:rPr lang="en-US" sz="2400" i="1" spc="-5" dirty="0">
                <a:cs typeface="Arial"/>
              </a:rPr>
              <a:t> </a:t>
            </a:r>
            <a:r>
              <a:rPr lang="en-US" sz="2400" i="1" dirty="0">
                <a:cs typeface="Arial"/>
              </a:rPr>
              <a:t>not</a:t>
            </a:r>
            <a:r>
              <a:rPr lang="en-US" sz="2400" i="1" spc="5" dirty="0">
                <a:cs typeface="Arial"/>
              </a:rPr>
              <a:t> </a:t>
            </a:r>
            <a:r>
              <a:rPr lang="en-US" sz="2400" i="1" dirty="0">
                <a:cs typeface="Arial"/>
              </a:rPr>
              <a:t>require</a:t>
            </a:r>
            <a:r>
              <a:rPr lang="en-US" sz="2400" i="1" spc="10" dirty="0">
                <a:cs typeface="Arial"/>
              </a:rPr>
              <a:t> </a:t>
            </a:r>
            <a:r>
              <a:rPr lang="en-US" sz="2400" i="1" dirty="0">
                <a:cs typeface="Arial"/>
              </a:rPr>
              <a:t>all</a:t>
            </a:r>
            <a:r>
              <a:rPr lang="en-US" sz="2400" i="1" spc="-5" dirty="0">
                <a:cs typeface="Arial"/>
              </a:rPr>
              <a:t> </a:t>
            </a:r>
            <a:r>
              <a:rPr lang="en-US" sz="2400" i="1" dirty="0">
                <a:cs typeface="Arial"/>
              </a:rPr>
              <a:t>participants</a:t>
            </a:r>
            <a:r>
              <a:rPr lang="en-US" sz="2400" i="1" spc="-5" dirty="0">
                <a:cs typeface="Arial"/>
              </a:rPr>
              <a:t> </a:t>
            </a:r>
            <a:r>
              <a:rPr lang="en-US" sz="2400" i="1" dirty="0">
                <a:cs typeface="Arial"/>
              </a:rPr>
              <a:t>enrolled</a:t>
            </a:r>
            <a:r>
              <a:rPr lang="en-US" sz="2400" i="1" spc="-5" dirty="0">
                <a:cs typeface="Arial"/>
              </a:rPr>
              <a:t> </a:t>
            </a:r>
            <a:r>
              <a:rPr lang="en-US" sz="2400" i="1" dirty="0">
                <a:cs typeface="Arial"/>
              </a:rPr>
              <a:t>in integrated</a:t>
            </a:r>
            <a:r>
              <a:rPr lang="en-US" sz="2400" i="1" spc="5" dirty="0">
                <a:cs typeface="Arial"/>
              </a:rPr>
              <a:t> </a:t>
            </a:r>
            <a:r>
              <a:rPr lang="en-US" sz="2400" i="1" dirty="0">
                <a:cs typeface="Arial"/>
              </a:rPr>
              <a:t>English</a:t>
            </a:r>
            <a:r>
              <a:rPr lang="en-US" sz="2400" i="1" spc="-15" dirty="0">
                <a:cs typeface="Arial"/>
              </a:rPr>
              <a:t> </a:t>
            </a:r>
            <a:r>
              <a:rPr lang="en-US" sz="2400" i="1" dirty="0">
                <a:cs typeface="Arial"/>
              </a:rPr>
              <a:t>literacy</a:t>
            </a:r>
            <a:r>
              <a:rPr lang="en-US" sz="2400" i="1" spc="-15" dirty="0">
                <a:cs typeface="Arial"/>
              </a:rPr>
              <a:t> </a:t>
            </a:r>
            <a:r>
              <a:rPr lang="en-US" sz="2400" i="1" dirty="0">
                <a:cs typeface="Arial"/>
              </a:rPr>
              <a:t>and</a:t>
            </a:r>
            <a:r>
              <a:rPr lang="en-US" sz="2400" i="1" spc="5" dirty="0">
                <a:cs typeface="Arial"/>
              </a:rPr>
              <a:t> </a:t>
            </a:r>
            <a:r>
              <a:rPr lang="en-US" sz="2400" i="1" dirty="0">
                <a:cs typeface="Arial"/>
              </a:rPr>
              <a:t>civics</a:t>
            </a:r>
            <a:r>
              <a:rPr lang="en-US" sz="2400" i="1" spc="-15" dirty="0">
                <a:cs typeface="Arial"/>
              </a:rPr>
              <a:t> </a:t>
            </a:r>
            <a:r>
              <a:rPr lang="en-US" sz="2400" i="1" dirty="0">
                <a:cs typeface="Arial"/>
              </a:rPr>
              <a:t>education</a:t>
            </a:r>
            <a:r>
              <a:rPr lang="en-US" sz="2400" i="1" spc="-15" dirty="0">
                <a:cs typeface="Arial"/>
              </a:rPr>
              <a:t> </a:t>
            </a:r>
            <a:r>
              <a:rPr lang="en-US" sz="2400" i="1" dirty="0">
                <a:cs typeface="Arial"/>
              </a:rPr>
              <a:t>programs</a:t>
            </a:r>
            <a:r>
              <a:rPr lang="en-US" sz="2400" i="1" spc="15" dirty="0">
                <a:cs typeface="Arial"/>
              </a:rPr>
              <a:t> </a:t>
            </a:r>
            <a:r>
              <a:rPr lang="en-US" sz="2400" i="1" dirty="0">
                <a:cs typeface="Arial"/>
              </a:rPr>
              <a:t>under section 243 to be receiving integrated education and training services.”</a:t>
            </a:r>
          </a:p>
          <a:p>
            <a:pPr>
              <a:lnSpc>
                <a:spcPct val="100000"/>
              </a:lnSpc>
              <a:spcBef>
                <a:spcPts val="20"/>
              </a:spcBef>
            </a:pPr>
            <a:endParaRPr lang="en-US" sz="2400" i="1" dirty="0">
              <a:cs typeface="Times New Roman"/>
            </a:endParaRPr>
          </a:p>
          <a:p>
            <a:pPr marL="0" marR="53975" indent="0">
              <a:lnSpc>
                <a:spcPct val="100000"/>
              </a:lnSpc>
              <a:buNone/>
              <a:tabLst>
                <a:tab pos="4142740" algn="l"/>
              </a:tabLst>
            </a:pPr>
            <a:r>
              <a:rPr lang="en-US" sz="2400" i="1" spc="-45" dirty="0">
                <a:cs typeface="Arial"/>
              </a:rPr>
              <a:t>“W</a:t>
            </a:r>
            <a:r>
              <a:rPr lang="en-US" sz="2400" i="1" dirty="0">
                <a:cs typeface="Arial"/>
              </a:rPr>
              <a:t>e</a:t>
            </a:r>
            <a:r>
              <a:rPr lang="en-US" sz="2400" i="1" spc="5" dirty="0">
                <a:cs typeface="Arial"/>
              </a:rPr>
              <a:t> </a:t>
            </a:r>
            <a:r>
              <a:rPr lang="en-US" sz="2400" i="1" dirty="0">
                <a:cs typeface="Arial"/>
              </a:rPr>
              <a:t>do</a:t>
            </a:r>
            <a:r>
              <a:rPr lang="en-US" sz="2400" i="1" spc="5" dirty="0">
                <a:cs typeface="Arial"/>
              </a:rPr>
              <a:t> </a:t>
            </a:r>
            <a:r>
              <a:rPr lang="en-US" sz="2400" i="1" dirty="0">
                <a:cs typeface="Arial"/>
              </a:rPr>
              <a:t>believe</a:t>
            </a:r>
            <a:r>
              <a:rPr lang="en-US" sz="2400" i="1" spc="-15" dirty="0">
                <a:cs typeface="Arial"/>
              </a:rPr>
              <a:t> </a:t>
            </a:r>
            <a:r>
              <a:rPr lang="en-US" sz="2400" i="1" dirty="0">
                <a:cs typeface="Arial"/>
              </a:rPr>
              <a:t>the</a:t>
            </a:r>
            <a:r>
              <a:rPr lang="en-US" sz="2400" i="1" spc="-114" dirty="0">
                <a:cs typeface="Arial"/>
              </a:rPr>
              <a:t> </a:t>
            </a:r>
            <a:r>
              <a:rPr lang="en-US" sz="2400" i="1" dirty="0">
                <a:cs typeface="Arial"/>
              </a:rPr>
              <a:t>Act</a:t>
            </a:r>
            <a:r>
              <a:rPr lang="en-US" sz="2400" i="1" spc="-15" dirty="0">
                <a:cs typeface="Arial"/>
              </a:rPr>
              <a:t> </a:t>
            </a:r>
            <a:r>
              <a:rPr lang="en-US" sz="2400" i="1" dirty="0">
                <a:cs typeface="Arial"/>
              </a:rPr>
              <a:t>requires</a:t>
            </a:r>
            <a:r>
              <a:rPr lang="en-US" sz="2400" i="1" spc="5" dirty="0">
                <a:cs typeface="Arial"/>
              </a:rPr>
              <a:t> </a:t>
            </a:r>
            <a:r>
              <a:rPr lang="en-US" sz="2400" i="1" dirty="0">
                <a:cs typeface="Arial"/>
              </a:rPr>
              <a:t>that</a:t>
            </a:r>
            <a:r>
              <a:rPr lang="en-US" sz="2400" i="1" spc="5" dirty="0">
                <a:cs typeface="Arial"/>
              </a:rPr>
              <a:t> </a:t>
            </a:r>
            <a:r>
              <a:rPr lang="en-US" sz="2400" i="1" dirty="0">
                <a:cs typeface="Arial"/>
              </a:rPr>
              <a:t>eligible</a:t>
            </a:r>
            <a:r>
              <a:rPr lang="en-US" sz="2400" i="1" spc="-20" dirty="0">
                <a:cs typeface="Arial"/>
              </a:rPr>
              <a:t> </a:t>
            </a:r>
            <a:r>
              <a:rPr lang="en-US" sz="2400" i="1" dirty="0">
                <a:cs typeface="Arial"/>
              </a:rPr>
              <a:t>providers</a:t>
            </a:r>
            <a:r>
              <a:rPr lang="en-US" sz="2400" i="1" spc="5" dirty="0">
                <a:cs typeface="Arial"/>
              </a:rPr>
              <a:t> </a:t>
            </a:r>
            <a:r>
              <a:rPr lang="en-US" sz="2400" i="1" dirty="0">
                <a:cs typeface="Arial"/>
              </a:rPr>
              <a:t>receiving funds under</a:t>
            </a:r>
            <a:r>
              <a:rPr lang="en-US" sz="2400" i="1" spc="10" dirty="0">
                <a:cs typeface="Arial"/>
              </a:rPr>
              <a:t> </a:t>
            </a:r>
            <a:r>
              <a:rPr lang="en-US" sz="2400" i="1" dirty="0">
                <a:cs typeface="Arial"/>
              </a:rPr>
              <a:t>section</a:t>
            </a:r>
            <a:r>
              <a:rPr lang="en-US" sz="2400" i="1" spc="-15" dirty="0">
                <a:cs typeface="Arial"/>
              </a:rPr>
              <a:t> </a:t>
            </a:r>
            <a:r>
              <a:rPr lang="en-US" sz="2400" i="1" dirty="0">
                <a:cs typeface="Arial"/>
              </a:rPr>
              <a:t>243 use those funds for integrated English literacy</a:t>
            </a:r>
            <a:r>
              <a:rPr lang="en-US" sz="2400" i="1" spc="-5" dirty="0">
                <a:cs typeface="Arial"/>
              </a:rPr>
              <a:t> </a:t>
            </a:r>
            <a:r>
              <a:rPr lang="en-US" sz="2400" i="1" dirty="0">
                <a:cs typeface="Arial"/>
              </a:rPr>
              <a:t>and</a:t>
            </a:r>
            <a:r>
              <a:rPr lang="en-US" sz="2400" i="1" spc="-5" dirty="0">
                <a:cs typeface="Arial"/>
              </a:rPr>
              <a:t> </a:t>
            </a:r>
            <a:r>
              <a:rPr lang="en-US" sz="2400" i="1" dirty="0">
                <a:cs typeface="Arial"/>
              </a:rPr>
              <a:t>civics</a:t>
            </a:r>
            <a:r>
              <a:rPr lang="en-US" sz="2400" i="1" spc="-20" dirty="0">
                <a:cs typeface="Arial"/>
              </a:rPr>
              <a:t> </a:t>
            </a:r>
            <a:r>
              <a:rPr lang="en-US" sz="2400" i="1" dirty="0">
                <a:cs typeface="Arial"/>
              </a:rPr>
              <a:t>education</a:t>
            </a:r>
            <a:r>
              <a:rPr lang="en-US" sz="2400" i="1" spc="-5" dirty="0">
                <a:cs typeface="Arial"/>
              </a:rPr>
              <a:t> </a:t>
            </a:r>
            <a:r>
              <a:rPr lang="en-US" sz="2400" i="1" dirty="0">
                <a:cs typeface="Arial"/>
              </a:rPr>
              <a:t>in</a:t>
            </a:r>
            <a:r>
              <a:rPr lang="en-US" sz="2400" i="1" spc="-5" dirty="0">
                <a:cs typeface="Arial"/>
              </a:rPr>
              <a:t> </a:t>
            </a:r>
            <a:r>
              <a:rPr lang="en-US" sz="2400" i="1" dirty="0">
                <a:cs typeface="Arial"/>
              </a:rPr>
              <a:t>combination</a:t>
            </a:r>
            <a:r>
              <a:rPr lang="en-US" sz="2400" i="1" spc="-5" dirty="0">
                <a:cs typeface="Arial"/>
              </a:rPr>
              <a:t> </a:t>
            </a:r>
            <a:r>
              <a:rPr lang="en-US" sz="2400" i="1" dirty="0">
                <a:cs typeface="Arial"/>
              </a:rPr>
              <a:t>with</a:t>
            </a:r>
            <a:r>
              <a:rPr lang="en-US" sz="2400" i="1" spc="-5" dirty="0">
                <a:cs typeface="Arial"/>
              </a:rPr>
              <a:t> </a:t>
            </a:r>
            <a:r>
              <a:rPr lang="en-US" sz="2400" i="1" dirty="0">
                <a:cs typeface="Arial"/>
              </a:rPr>
              <a:t>integrated education and training activities. Thus, participants for whom integrated education and training services</a:t>
            </a:r>
            <a:r>
              <a:rPr lang="en-US" sz="2400" i="1" spc="-15" dirty="0">
                <a:cs typeface="Arial"/>
              </a:rPr>
              <a:t> </a:t>
            </a:r>
            <a:r>
              <a:rPr lang="en-US" sz="2400" i="1" dirty="0">
                <a:cs typeface="Arial"/>
              </a:rPr>
              <a:t>are appropriate</a:t>
            </a:r>
            <a:r>
              <a:rPr lang="en-US" sz="2400" i="1" spc="15" dirty="0">
                <a:cs typeface="Arial"/>
              </a:rPr>
              <a:t> </a:t>
            </a:r>
            <a:r>
              <a:rPr lang="en-US" sz="2400" i="1" dirty="0">
                <a:cs typeface="Arial"/>
              </a:rPr>
              <a:t>will have access</a:t>
            </a:r>
            <a:r>
              <a:rPr lang="en-US" sz="2400" i="1" spc="-15" dirty="0">
                <a:cs typeface="Arial"/>
              </a:rPr>
              <a:t> </a:t>
            </a:r>
            <a:r>
              <a:rPr lang="en-US" sz="2400" i="1" dirty="0">
                <a:cs typeface="Arial"/>
              </a:rPr>
              <a:t>to those services.”</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52</a:t>
            </a:fld>
            <a:endParaRPr lang="en-US">
              <a:solidFill>
                <a:prstClr val="black">
                  <a:tint val="75000"/>
                </a:prstClr>
              </a:solidFill>
            </a:endParaRPr>
          </a:p>
        </p:txBody>
      </p:sp>
      <p:sp>
        <p:nvSpPr>
          <p:cNvPr id="4" name="Title 3"/>
          <p:cNvSpPr>
            <a:spLocks noGrp="1"/>
          </p:cNvSpPr>
          <p:nvPr>
            <p:ph type="title"/>
          </p:nvPr>
        </p:nvSpPr>
        <p:spPr>
          <a:xfrm>
            <a:off x="1428207" y="351822"/>
            <a:ext cx="5029199" cy="859610"/>
          </a:xfrm>
        </p:spPr>
        <p:txBody>
          <a:bodyPr>
            <a:normAutofit/>
          </a:bodyPr>
          <a:lstStyle/>
          <a:p>
            <a:r>
              <a:rPr lang="en-US" sz="4000"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3267147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4961" y="461265"/>
            <a:ext cx="5097623" cy="553998"/>
          </a:xfrm>
          <a:prstGeom prst="rect">
            <a:avLst/>
          </a:prstGeom>
        </p:spPr>
        <p:txBody>
          <a:bodyPr vert="horz" wrap="square" lIns="0" tIns="0" rIns="0" bIns="0" rtlCol="0" anchor="t">
            <a:spAutoFit/>
          </a:bodyPr>
          <a:lstStyle/>
          <a:p>
            <a:r>
              <a:rPr lang="en-US" spc="-22" dirty="0" smtClean="0"/>
              <a:t>I</a:t>
            </a:r>
            <a:r>
              <a:rPr spc="-22" dirty="0" smtClean="0"/>
              <a:t>ELCE Progra</a:t>
            </a:r>
            <a:r>
              <a:rPr lang="en-US" spc="-22" dirty="0" smtClean="0"/>
              <a:t>m </a:t>
            </a:r>
            <a:r>
              <a:rPr spc="-22" dirty="0" smtClean="0"/>
              <a:t>Components</a:t>
            </a:r>
            <a:endParaRPr spc="-22" dirty="0"/>
          </a:p>
        </p:txBody>
      </p:sp>
      <p:sp>
        <p:nvSpPr>
          <p:cNvPr id="4" name="object 4"/>
          <p:cNvSpPr/>
          <p:nvPr/>
        </p:nvSpPr>
        <p:spPr>
          <a:xfrm>
            <a:off x="658305" y="2179097"/>
            <a:ext cx="354106" cy="2631701"/>
          </a:xfrm>
          <a:custGeom>
            <a:avLst/>
            <a:gdLst/>
            <a:ahLst/>
            <a:cxnLst/>
            <a:rect l="l" t="t" r="r" b="b"/>
            <a:pathLst>
              <a:path w="401319" h="2982595">
                <a:moveTo>
                  <a:pt x="196293" y="1491037"/>
                </a:moveTo>
                <a:lnTo>
                  <a:pt x="157786" y="1481494"/>
                </a:lnTo>
                <a:lnTo>
                  <a:pt x="113484" y="1476141"/>
                </a:lnTo>
                <a:lnTo>
                  <a:pt x="71545" y="1473570"/>
                </a:lnTo>
                <a:lnTo>
                  <a:pt x="48638" y="1472613"/>
                </a:lnTo>
                <a:lnTo>
                  <a:pt x="40927" y="1472249"/>
                </a:lnTo>
                <a:lnTo>
                  <a:pt x="38018" y="1472192"/>
                </a:lnTo>
                <a:lnTo>
                  <a:pt x="15766" y="1472443"/>
                </a:lnTo>
                <a:lnTo>
                  <a:pt x="4445" y="1479107"/>
                </a:lnTo>
                <a:lnTo>
                  <a:pt x="0" y="1493040"/>
                </a:lnTo>
                <a:lnTo>
                  <a:pt x="6044" y="1505334"/>
                </a:lnTo>
                <a:lnTo>
                  <a:pt x="18968" y="1510283"/>
                </a:lnTo>
                <a:lnTo>
                  <a:pt x="40927" y="1510166"/>
                </a:lnTo>
                <a:lnTo>
                  <a:pt x="51316" y="1509660"/>
                </a:lnTo>
                <a:lnTo>
                  <a:pt x="75361" y="1508563"/>
                </a:lnTo>
                <a:lnTo>
                  <a:pt x="116524" y="1505844"/>
                </a:lnTo>
                <a:lnTo>
                  <a:pt x="158880" y="1500456"/>
                </a:lnTo>
                <a:lnTo>
                  <a:pt x="185046" y="1494614"/>
                </a:lnTo>
                <a:lnTo>
                  <a:pt x="196293" y="1491037"/>
                </a:lnTo>
                <a:close/>
              </a:path>
              <a:path w="401319" h="2982595">
                <a:moveTo>
                  <a:pt x="38780" y="1472183"/>
                </a:moveTo>
                <a:lnTo>
                  <a:pt x="19730" y="1472183"/>
                </a:lnTo>
                <a:lnTo>
                  <a:pt x="19730" y="1472399"/>
                </a:lnTo>
                <a:lnTo>
                  <a:pt x="38780" y="1472183"/>
                </a:lnTo>
                <a:close/>
              </a:path>
              <a:path w="401319" h="2982595">
                <a:moveTo>
                  <a:pt x="228518" y="2924229"/>
                </a:moveTo>
                <a:lnTo>
                  <a:pt x="228518" y="1518665"/>
                </a:lnTo>
                <a:lnTo>
                  <a:pt x="227756" y="1516379"/>
                </a:lnTo>
                <a:lnTo>
                  <a:pt x="227756" y="1514855"/>
                </a:lnTo>
                <a:lnTo>
                  <a:pt x="225470" y="1510283"/>
                </a:lnTo>
                <a:lnTo>
                  <a:pt x="224708" y="1509521"/>
                </a:lnTo>
                <a:lnTo>
                  <a:pt x="223184" y="1506473"/>
                </a:lnTo>
                <a:lnTo>
                  <a:pt x="196293" y="1491037"/>
                </a:lnTo>
                <a:lnTo>
                  <a:pt x="184894" y="1494652"/>
                </a:lnTo>
                <a:lnTo>
                  <a:pt x="172307" y="1497799"/>
                </a:lnTo>
                <a:lnTo>
                  <a:pt x="130784" y="1504421"/>
                </a:lnTo>
                <a:lnTo>
                  <a:pt x="88608" y="1507857"/>
                </a:lnTo>
                <a:lnTo>
                  <a:pt x="51316" y="1509660"/>
                </a:lnTo>
                <a:lnTo>
                  <a:pt x="40927" y="1510166"/>
                </a:lnTo>
                <a:lnTo>
                  <a:pt x="19730" y="1510283"/>
                </a:lnTo>
                <a:lnTo>
                  <a:pt x="40927" y="1510397"/>
                </a:lnTo>
                <a:lnTo>
                  <a:pt x="68404" y="1511468"/>
                </a:lnTo>
                <a:lnTo>
                  <a:pt x="106477" y="1513835"/>
                </a:lnTo>
                <a:lnTo>
                  <a:pt x="144351" y="1518183"/>
                </a:lnTo>
                <a:lnTo>
                  <a:pt x="156890" y="1520189"/>
                </a:lnTo>
                <a:lnTo>
                  <a:pt x="162224" y="1520951"/>
                </a:lnTo>
                <a:lnTo>
                  <a:pt x="167558" y="1522475"/>
                </a:lnTo>
                <a:lnTo>
                  <a:pt x="173769" y="1523606"/>
                </a:lnTo>
                <a:lnTo>
                  <a:pt x="185973" y="1526590"/>
                </a:lnTo>
                <a:lnTo>
                  <a:pt x="190418" y="1529583"/>
                </a:lnTo>
                <a:lnTo>
                  <a:pt x="190418" y="1522475"/>
                </a:lnTo>
                <a:lnTo>
                  <a:pt x="191180" y="1525523"/>
                </a:lnTo>
                <a:lnTo>
                  <a:pt x="191180" y="1526666"/>
                </a:lnTo>
                <a:lnTo>
                  <a:pt x="191708" y="1528513"/>
                </a:lnTo>
                <a:lnTo>
                  <a:pt x="193501" y="1530892"/>
                </a:lnTo>
                <a:lnTo>
                  <a:pt x="194228" y="1531619"/>
                </a:lnTo>
                <a:lnTo>
                  <a:pt x="194228" y="2943605"/>
                </a:lnTo>
                <a:lnTo>
                  <a:pt x="194990" y="2945129"/>
                </a:lnTo>
                <a:lnTo>
                  <a:pt x="195752" y="2945891"/>
                </a:lnTo>
                <a:lnTo>
                  <a:pt x="196514" y="2947416"/>
                </a:lnTo>
                <a:lnTo>
                  <a:pt x="224708" y="2963821"/>
                </a:lnTo>
                <a:lnTo>
                  <a:pt x="224708" y="2922269"/>
                </a:lnTo>
                <a:lnTo>
                  <a:pt x="225470" y="2923031"/>
                </a:lnTo>
                <a:lnTo>
                  <a:pt x="226232" y="2923331"/>
                </a:lnTo>
                <a:lnTo>
                  <a:pt x="226232" y="2923031"/>
                </a:lnTo>
                <a:lnTo>
                  <a:pt x="226419" y="2923404"/>
                </a:lnTo>
                <a:lnTo>
                  <a:pt x="228518" y="2924229"/>
                </a:lnTo>
                <a:close/>
              </a:path>
              <a:path w="401319" h="2982595">
                <a:moveTo>
                  <a:pt x="193182" y="1451321"/>
                </a:moveTo>
                <a:lnTo>
                  <a:pt x="155588" y="1462215"/>
                </a:lnTo>
                <a:lnTo>
                  <a:pt x="114714" y="1467779"/>
                </a:lnTo>
                <a:lnTo>
                  <a:pt x="73795" y="1470637"/>
                </a:lnTo>
                <a:lnTo>
                  <a:pt x="38780" y="1472183"/>
                </a:lnTo>
                <a:lnTo>
                  <a:pt x="40927" y="1472249"/>
                </a:lnTo>
                <a:lnTo>
                  <a:pt x="51316" y="1472725"/>
                </a:lnTo>
                <a:lnTo>
                  <a:pt x="71545" y="1473570"/>
                </a:lnTo>
                <a:lnTo>
                  <a:pt x="84794" y="1474217"/>
                </a:lnTo>
                <a:lnTo>
                  <a:pt x="128638" y="1477570"/>
                </a:lnTo>
                <a:lnTo>
                  <a:pt x="171770" y="1484172"/>
                </a:lnTo>
                <a:lnTo>
                  <a:pt x="190418" y="1489161"/>
                </a:lnTo>
                <a:lnTo>
                  <a:pt x="190418" y="1458467"/>
                </a:lnTo>
                <a:lnTo>
                  <a:pt x="191180" y="1455800"/>
                </a:lnTo>
                <a:lnTo>
                  <a:pt x="191180" y="1454657"/>
                </a:lnTo>
                <a:lnTo>
                  <a:pt x="191942" y="1453133"/>
                </a:lnTo>
                <a:lnTo>
                  <a:pt x="191942" y="1453387"/>
                </a:lnTo>
                <a:lnTo>
                  <a:pt x="193182" y="1451321"/>
                </a:lnTo>
                <a:close/>
              </a:path>
              <a:path w="401319" h="2982595">
                <a:moveTo>
                  <a:pt x="400730" y="38099"/>
                </a:moveTo>
                <a:lnTo>
                  <a:pt x="399968" y="0"/>
                </a:lnTo>
                <a:lnTo>
                  <a:pt x="377149" y="132"/>
                </a:lnTo>
                <a:lnTo>
                  <a:pt x="354543" y="1051"/>
                </a:lnTo>
                <a:lnTo>
                  <a:pt x="315943" y="3238"/>
                </a:lnTo>
                <a:lnTo>
                  <a:pt x="271262" y="7980"/>
                </a:lnTo>
                <a:lnTo>
                  <a:pt x="230128" y="16592"/>
                </a:lnTo>
                <a:lnTo>
                  <a:pt x="194990" y="37337"/>
                </a:lnTo>
                <a:lnTo>
                  <a:pt x="194228" y="38099"/>
                </a:lnTo>
                <a:lnTo>
                  <a:pt x="191180" y="44195"/>
                </a:lnTo>
                <a:lnTo>
                  <a:pt x="191180" y="48005"/>
                </a:lnTo>
                <a:lnTo>
                  <a:pt x="190418" y="48767"/>
                </a:lnTo>
                <a:lnTo>
                  <a:pt x="190418" y="1452568"/>
                </a:lnTo>
                <a:lnTo>
                  <a:pt x="193182" y="1451321"/>
                </a:lnTo>
                <a:lnTo>
                  <a:pt x="193466" y="1450847"/>
                </a:lnTo>
                <a:lnTo>
                  <a:pt x="193466" y="1451193"/>
                </a:lnTo>
                <a:lnTo>
                  <a:pt x="194228" y="1450085"/>
                </a:lnTo>
                <a:lnTo>
                  <a:pt x="194228" y="1490378"/>
                </a:lnTo>
                <a:lnTo>
                  <a:pt x="196293" y="1491037"/>
                </a:lnTo>
                <a:lnTo>
                  <a:pt x="196893" y="1490846"/>
                </a:lnTo>
                <a:lnTo>
                  <a:pt x="207642" y="1486436"/>
                </a:lnTo>
                <a:lnTo>
                  <a:pt x="217088" y="1481327"/>
                </a:lnTo>
                <a:lnTo>
                  <a:pt x="220898" y="1478279"/>
                </a:lnTo>
                <a:lnTo>
                  <a:pt x="222422" y="1476755"/>
                </a:lnTo>
                <a:lnTo>
                  <a:pt x="222422" y="1475993"/>
                </a:lnTo>
                <a:lnTo>
                  <a:pt x="223946" y="1473707"/>
                </a:lnTo>
                <a:lnTo>
                  <a:pt x="224708" y="1472945"/>
                </a:lnTo>
                <a:lnTo>
                  <a:pt x="224708" y="60197"/>
                </a:lnTo>
                <a:lnTo>
                  <a:pt x="226994" y="57149"/>
                </a:lnTo>
                <a:lnTo>
                  <a:pt x="228518" y="51815"/>
                </a:lnTo>
                <a:lnTo>
                  <a:pt x="228518" y="57355"/>
                </a:lnTo>
                <a:lnTo>
                  <a:pt x="232504" y="55900"/>
                </a:lnTo>
                <a:lnTo>
                  <a:pt x="245144" y="52011"/>
                </a:lnTo>
                <a:lnTo>
                  <a:pt x="257474" y="49529"/>
                </a:lnTo>
                <a:lnTo>
                  <a:pt x="262821" y="48004"/>
                </a:lnTo>
                <a:lnTo>
                  <a:pt x="274006" y="46407"/>
                </a:lnTo>
                <a:lnTo>
                  <a:pt x="286543" y="44581"/>
                </a:lnTo>
                <a:lnTo>
                  <a:pt x="299168" y="43043"/>
                </a:lnTo>
                <a:lnTo>
                  <a:pt x="337290" y="39928"/>
                </a:lnTo>
                <a:lnTo>
                  <a:pt x="362630" y="38861"/>
                </a:lnTo>
                <a:lnTo>
                  <a:pt x="380918" y="38099"/>
                </a:lnTo>
                <a:lnTo>
                  <a:pt x="400730" y="38099"/>
                </a:lnTo>
                <a:close/>
              </a:path>
              <a:path w="401319" h="2982595">
                <a:moveTo>
                  <a:pt x="193243" y="1451294"/>
                </a:moveTo>
                <a:lnTo>
                  <a:pt x="191804" y="1453618"/>
                </a:lnTo>
                <a:lnTo>
                  <a:pt x="190418" y="1458467"/>
                </a:lnTo>
                <a:lnTo>
                  <a:pt x="191180" y="1456181"/>
                </a:lnTo>
                <a:lnTo>
                  <a:pt x="191180" y="1489404"/>
                </a:lnTo>
                <a:lnTo>
                  <a:pt x="192704" y="1489891"/>
                </a:lnTo>
                <a:lnTo>
                  <a:pt x="192704" y="1452371"/>
                </a:lnTo>
                <a:lnTo>
                  <a:pt x="193243" y="1451294"/>
                </a:lnTo>
                <a:close/>
              </a:path>
              <a:path w="401319" h="2982595">
                <a:moveTo>
                  <a:pt x="191180" y="1456181"/>
                </a:moveTo>
                <a:lnTo>
                  <a:pt x="190418" y="1458467"/>
                </a:lnTo>
                <a:lnTo>
                  <a:pt x="190418" y="1459229"/>
                </a:lnTo>
                <a:lnTo>
                  <a:pt x="191180" y="1456181"/>
                </a:lnTo>
                <a:close/>
              </a:path>
              <a:path w="401319" h="2982595">
                <a:moveTo>
                  <a:pt x="191180" y="1489404"/>
                </a:moveTo>
                <a:lnTo>
                  <a:pt x="191180" y="1456181"/>
                </a:lnTo>
                <a:lnTo>
                  <a:pt x="190418" y="1459229"/>
                </a:lnTo>
                <a:lnTo>
                  <a:pt x="190418" y="1489161"/>
                </a:lnTo>
                <a:lnTo>
                  <a:pt x="191180" y="1489404"/>
                </a:lnTo>
                <a:close/>
              </a:path>
              <a:path w="401319" h="2982595">
                <a:moveTo>
                  <a:pt x="191180" y="1525523"/>
                </a:moveTo>
                <a:lnTo>
                  <a:pt x="190418" y="1522475"/>
                </a:lnTo>
                <a:lnTo>
                  <a:pt x="190418" y="1523999"/>
                </a:lnTo>
                <a:lnTo>
                  <a:pt x="191180" y="1525523"/>
                </a:lnTo>
                <a:close/>
              </a:path>
              <a:path w="401319" h="2982595">
                <a:moveTo>
                  <a:pt x="191180" y="1526666"/>
                </a:moveTo>
                <a:lnTo>
                  <a:pt x="191180" y="1525523"/>
                </a:lnTo>
                <a:lnTo>
                  <a:pt x="190418" y="1523999"/>
                </a:lnTo>
                <a:lnTo>
                  <a:pt x="191180" y="1526666"/>
                </a:lnTo>
                <a:close/>
              </a:path>
              <a:path w="401319" h="2982595">
                <a:moveTo>
                  <a:pt x="191708" y="1528513"/>
                </a:moveTo>
                <a:lnTo>
                  <a:pt x="190418" y="1523999"/>
                </a:lnTo>
                <a:lnTo>
                  <a:pt x="190418" y="1529583"/>
                </a:lnTo>
                <a:lnTo>
                  <a:pt x="191180" y="1530095"/>
                </a:lnTo>
                <a:lnTo>
                  <a:pt x="191180" y="1527809"/>
                </a:lnTo>
                <a:lnTo>
                  <a:pt x="191708" y="1528513"/>
                </a:lnTo>
                <a:close/>
              </a:path>
              <a:path w="401319" h="2982595">
                <a:moveTo>
                  <a:pt x="194228" y="2943605"/>
                </a:moveTo>
                <a:lnTo>
                  <a:pt x="194228" y="1531619"/>
                </a:lnTo>
                <a:lnTo>
                  <a:pt x="192704" y="1530095"/>
                </a:lnTo>
                <a:lnTo>
                  <a:pt x="191180" y="1530095"/>
                </a:lnTo>
                <a:lnTo>
                  <a:pt x="190418" y="1529583"/>
                </a:lnTo>
                <a:lnTo>
                  <a:pt x="190418" y="2932937"/>
                </a:lnTo>
                <a:lnTo>
                  <a:pt x="191180" y="2933699"/>
                </a:lnTo>
                <a:lnTo>
                  <a:pt x="191180" y="2937510"/>
                </a:lnTo>
                <a:lnTo>
                  <a:pt x="191942" y="2939034"/>
                </a:lnTo>
                <a:lnTo>
                  <a:pt x="192704" y="2941319"/>
                </a:lnTo>
                <a:lnTo>
                  <a:pt x="193466" y="2942843"/>
                </a:lnTo>
                <a:lnTo>
                  <a:pt x="194228" y="2943605"/>
                </a:lnTo>
                <a:close/>
              </a:path>
              <a:path w="401319" h="2982595">
                <a:moveTo>
                  <a:pt x="191942" y="1453133"/>
                </a:moveTo>
                <a:lnTo>
                  <a:pt x="191180" y="1454657"/>
                </a:lnTo>
                <a:lnTo>
                  <a:pt x="191804" y="1453618"/>
                </a:lnTo>
                <a:lnTo>
                  <a:pt x="191942" y="1453133"/>
                </a:lnTo>
                <a:close/>
              </a:path>
              <a:path w="401319" h="2982595">
                <a:moveTo>
                  <a:pt x="191804" y="1453618"/>
                </a:moveTo>
                <a:lnTo>
                  <a:pt x="191180" y="1454657"/>
                </a:lnTo>
                <a:lnTo>
                  <a:pt x="191180" y="1455800"/>
                </a:lnTo>
                <a:lnTo>
                  <a:pt x="191804" y="1453618"/>
                </a:lnTo>
                <a:close/>
              </a:path>
              <a:path w="401319" h="2982595">
                <a:moveTo>
                  <a:pt x="191942" y="1529333"/>
                </a:moveTo>
                <a:lnTo>
                  <a:pt x="191708" y="1528513"/>
                </a:lnTo>
                <a:lnTo>
                  <a:pt x="191180" y="1527809"/>
                </a:lnTo>
                <a:lnTo>
                  <a:pt x="191942" y="1529333"/>
                </a:lnTo>
                <a:close/>
              </a:path>
              <a:path w="401319" h="2982595">
                <a:moveTo>
                  <a:pt x="192704" y="1530095"/>
                </a:moveTo>
                <a:lnTo>
                  <a:pt x="191942" y="1529333"/>
                </a:lnTo>
                <a:lnTo>
                  <a:pt x="191180" y="1527809"/>
                </a:lnTo>
                <a:lnTo>
                  <a:pt x="191180" y="1530095"/>
                </a:lnTo>
                <a:lnTo>
                  <a:pt x="192704" y="1530095"/>
                </a:lnTo>
                <a:close/>
              </a:path>
              <a:path w="401319" h="2982595">
                <a:moveTo>
                  <a:pt x="193466" y="1530857"/>
                </a:moveTo>
                <a:lnTo>
                  <a:pt x="191708" y="1528513"/>
                </a:lnTo>
                <a:lnTo>
                  <a:pt x="191942" y="1529333"/>
                </a:lnTo>
                <a:lnTo>
                  <a:pt x="193466" y="1530857"/>
                </a:lnTo>
                <a:close/>
              </a:path>
              <a:path w="401319" h="2982595">
                <a:moveTo>
                  <a:pt x="191942" y="1453387"/>
                </a:moveTo>
                <a:lnTo>
                  <a:pt x="191942" y="1453133"/>
                </a:lnTo>
                <a:lnTo>
                  <a:pt x="191804" y="1453618"/>
                </a:lnTo>
                <a:lnTo>
                  <a:pt x="191942" y="1453387"/>
                </a:lnTo>
                <a:close/>
              </a:path>
              <a:path w="401319" h="2982595">
                <a:moveTo>
                  <a:pt x="193501" y="1451177"/>
                </a:moveTo>
                <a:lnTo>
                  <a:pt x="193243" y="1451294"/>
                </a:lnTo>
                <a:lnTo>
                  <a:pt x="192704" y="1452371"/>
                </a:lnTo>
                <a:lnTo>
                  <a:pt x="193501" y="1451177"/>
                </a:lnTo>
                <a:close/>
              </a:path>
              <a:path w="401319" h="2982595">
                <a:moveTo>
                  <a:pt x="194228" y="1490378"/>
                </a:moveTo>
                <a:lnTo>
                  <a:pt x="194228" y="1450847"/>
                </a:lnTo>
                <a:lnTo>
                  <a:pt x="193501" y="1451177"/>
                </a:lnTo>
                <a:lnTo>
                  <a:pt x="192704" y="1452371"/>
                </a:lnTo>
                <a:lnTo>
                  <a:pt x="192704" y="1489891"/>
                </a:lnTo>
                <a:lnTo>
                  <a:pt x="194228" y="1490378"/>
                </a:lnTo>
                <a:close/>
              </a:path>
              <a:path w="401319" h="2982595">
                <a:moveTo>
                  <a:pt x="193466" y="1451193"/>
                </a:moveTo>
                <a:lnTo>
                  <a:pt x="193466" y="1450847"/>
                </a:lnTo>
                <a:lnTo>
                  <a:pt x="193243" y="1451294"/>
                </a:lnTo>
                <a:lnTo>
                  <a:pt x="193466" y="1451193"/>
                </a:lnTo>
                <a:close/>
              </a:path>
              <a:path w="401319" h="2982595">
                <a:moveTo>
                  <a:pt x="226994" y="57149"/>
                </a:moveTo>
                <a:lnTo>
                  <a:pt x="224708" y="60197"/>
                </a:lnTo>
                <a:lnTo>
                  <a:pt x="226613" y="58292"/>
                </a:lnTo>
                <a:lnTo>
                  <a:pt x="226994" y="57149"/>
                </a:lnTo>
                <a:close/>
              </a:path>
              <a:path w="401319" h="2982595">
                <a:moveTo>
                  <a:pt x="226613" y="58292"/>
                </a:moveTo>
                <a:lnTo>
                  <a:pt x="224708" y="60197"/>
                </a:lnTo>
                <a:lnTo>
                  <a:pt x="224708" y="1472945"/>
                </a:lnTo>
                <a:lnTo>
                  <a:pt x="225470" y="1472183"/>
                </a:lnTo>
                <a:lnTo>
                  <a:pt x="226232" y="1470659"/>
                </a:lnTo>
                <a:lnTo>
                  <a:pt x="226232" y="59435"/>
                </a:lnTo>
                <a:lnTo>
                  <a:pt x="226613" y="58292"/>
                </a:lnTo>
                <a:close/>
              </a:path>
              <a:path w="401319" h="2982595">
                <a:moveTo>
                  <a:pt x="228518" y="2964961"/>
                </a:moveTo>
                <a:lnTo>
                  <a:pt x="228518" y="2929890"/>
                </a:lnTo>
                <a:lnTo>
                  <a:pt x="226994" y="2924555"/>
                </a:lnTo>
                <a:lnTo>
                  <a:pt x="224708" y="2922269"/>
                </a:lnTo>
                <a:lnTo>
                  <a:pt x="224708" y="2963821"/>
                </a:lnTo>
                <a:lnTo>
                  <a:pt x="228518" y="2964961"/>
                </a:lnTo>
                <a:close/>
              </a:path>
              <a:path w="401319" h="2982595">
                <a:moveTo>
                  <a:pt x="226994" y="2924555"/>
                </a:moveTo>
                <a:lnTo>
                  <a:pt x="226419" y="2923404"/>
                </a:lnTo>
                <a:lnTo>
                  <a:pt x="225470" y="2923031"/>
                </a:lnTo>
                <a:lnTo>
                  <a:pt x="226994" y="2924555"/>
                </a:lnTo>
                <a:close/>
              </a:path>
              <a:path w="401319" h="2982595">
                <a:moveTo>
                  <a:pt x="228518" y="1463801"/>
                </a:moveTo>
                <a:lnTo>
                  <a:pt x="228518" y="57355"/>
                </a:lnTo>
                <a:lnTo>
                  <a:pt x="226994" y="57911"/>
                </a:lnTo>
                <a:lnTo>
                  <a:pt x="226740" y="58165"/>
                </a:lnTo>
                <a:lnTo>
                  <a:pt x="226232" y="59435"/>
                </a:lnTo>
                <a:lnTo>
                  <a:pt x="226232" y="1470659"/>
                </a:lnTo>
                <a:lnTo>
                  <a:pt x="227756" y="1467611"/>
                </a:lnTo>
                <a:lnTo>
                  <a:pt x="227756" y="1465325"/>
                </a:lnTo>
                <a:lnTo>
                  <a:pt x="228518" y="1463801"/>
                </a:lnTo>
                <a:close/>
              </a:path>
              <a:path w="401319" h="2982595">
                <a:moveTo>
                  <a:pt x="226419" y="2923404"/>
                </a:moveTo>
                <a:lnTo>
                  <a:pt x="226232" y="2923031"/>
                </a:lnTo>
                <a:lnTo>
                  <a:pt x="226232" y="2923331"/>
                </a:lnTo>
                <a:lnTo>
                  <a:pt x="226419" y="2923404"/>
                </a:lnTo>
                <a:close/>
              </a:path>
              <a:path w="401319" h="2982595">
                <a:moveTo>
                  <a:pt x="400730" y="2944367"/>
                </a:moveTo>
                <a:lnTo>
                  <a:pt x="377440" y="2943550"/>
                </a:lnTo>
                <a:lnTo>
                  <a:pt x="366542" y="2943326"/>
                </a:lnTo>
                <a:lnTo>
                  <a:pt x="354543" y="2942975"/>
                </a:lnTo>
                <a:lnTo>
                  <a:pt x="314276" y="2940732"/>
                </a:lnTo>
                <a:lnTo>
                  <a:pt x="272524" y="2935799"/>
                </a:lnTo>
                <a:lnTo>
                  <a:pt x="226419" y="2923404"/>
                </a:lnTo>
                <a:lnTo>
                  <a:pt x="227756" y="2926079"/>
                </a:lnTo>
                <a:lnTo>
                  <a:pt x="227756" y="2927222"/>
                </a:lnTo>
                <a:lnTo>
                  <a:pt x="228518" y="2929890"/>
                </a:lnTo>
                <a:lnTo>
                  <a:pt x="228518" y="2964961"/>
                </a:lnTo>
                <a:lnTo>
                  <a:pt x="277387" y="2974940"/>
                </a:lnTo>
                <a:lnTo>
                  <a:pt x="321733" y="2979246"/>
                </a:lnTo>
                <a:lnTo>
                  <a:pt x="362630" y="2981218"/>
                </a:lnTo>
                <a:lnTo>
                  <a:pt x="380918" y="2981705"/>
                </a:lnTo>
                <a:lnTo>
                  <a:pt x="399968" y="2982467"/>
                </a:lnTo>
                <a:lnTo>
                  <a:pt x="400730" y="2944367"/>
                </a:lnTo>
                <a:close/>
              </a:path>
              <a:path w="401319" h="2982595">
                <a:moveTo>
                  <a:pt x="227756" y="55625"/>
                </a:moveTo>
                <a:lnTo>
                  <a:pt x="226994" y="57149"/>
                </a:lnTo>
                <a:lnTo>
                  <a:pt x="226613" y="58292"/>
                </a:lnTo>
                <a:lnTo>
                  <a:pt x="227756" y="55625"/>
                </a:lnTo>
                <a:close/>
              </a:path>
              <a:path w="401319" h="2982595">
                <a:moveTo>
                  <a:pt x="227756" y="57633"/>
                </a:moveTo>
                <a:lnTo>
                  <a:pt x="227756" y="55625"/>
                </a:lnTo>
                <a:lnTo>
                  <a:pt x="226740" y="58165"/>
                </a:lnTo>
                <a:lnTo>
                  <a:pt x="226994" y="57911"/>
                </a:lnTo>
                <a:lnTo>
                  <a:pt x="227756" y="57633"/>
                </a:lnTo>
                <a:close/>
              </a:path>
              <a:path w="401319" h="2982595">
                <a:moveTo>
                  <a:pt x="228518" y="57355"/>
                </a:moveTo>
                <a:lnTo>
                  <a:pt x="228518" y="51815"/>
                </a:lnTo>
                <a:lnTo>
                  <a:pt x="226994" y="57149"/>
                </a:lnTo>
                <a:lnTo>
                  <a:pt x="227756" y="55625"/>
                </a:lnTo>
                <a:lnTo>
                  <a:pt x="227756" y="57633"/>
                </a:lnTo>
                <a:lnTo>
                  <a:pt x="228518" y="57355"/>
                </a:lnTo>
                <a:close/>
              </a:path>
              <a:path w="401319" h="2982595">
                <a:moveTo>
                  <a:pt x="227756" y="2927222"/>
                </a:moveTo>
                <a:lnTo>
                  <a:pt x="227756" y="2926079"/>
                </a:lnTo>
                <a:lnTo>
                  <a:pt x="226994" y="2924555"/>
                </a:lnTo>
                <a:lnTo>
                  <a:pt x="227756" y="2927222"/>
                </a:lnTo>
                <a:close/>
              </a:path>
            </a:pathLst>
          </a:custGeom>
          <a:solidFill>
            <a:srgbClr val="4A7EBB"/>
          </a:solidFill>
        </p:spPr>
        <p:txBody>
          <a:bodyPr wrap="square" lIns="0" tIns="0" rIns="0" bIns="0" rtlCol="0"/>
          <a:lstStyle/>
          <a:p>
            <a:endParaRPr sz="1588"/>
          </a:p>
        </p:txBody>
      </p:sp>
      <p:sp>
        <p:nvSpPr>
          <p:cNvPr id="5" name="object 5"/>
          <p:cNvSpPr/>
          <p:nvPr/>
        </p:nvSpPr>
        <p:spPr>
          <a:xfrm>
            <a:off x="1093245" y="3925868"/>
            <a:ext cx="6992471" cy="1882588"/>
          </a:xfrm>
          <a:custGeom>
            <a:avLst/>
            <a:gdLst/>
            <a:ahLst/>
            <a:cxnLst/>
            <a:rect l="l" t="t" r="r" b="b"/>
            <a:pathLst>
              <a:path w="7924800" h="2133600">
                <a:moveTo>
                  <a:pt x="7924800" y="1777745"/>
                </a:moveTo>
                <a:lnTo>
                  <a:pt x="7924800" y="355854"/>
                </a:lnTo>
                <a:lnTo>
                  <a:pt x="7923620" y="326659"/>
                </a:lnTo>
                <a:lnTo>
                  <a:pt x="7914461" y="270317"/>
                </a:lnTo>
                <a:lnTo>
                  <a:pt x="7896844" y="217312"/>
                </a:lnTo>
                <a:lnTo>
                  <a:pt x="7871500" y="168377"/>
                </a:lnTo>
                <a:lnTo>
                  <a:pt x="7839160" y="124242"/>
                </a:lnTo>
                <a:lnTo>
                  <a:pt x="7800557" y="85639"/>
                </a:lnTo>
                <a:lnTo>
                  <a:pt x="7756422" y="53299"/>
                </a:lnTo>
                <a:lnTo>
                  <a:pt x="7707487" y="27955"/>
                </a:lnTo>
                <a:lnTo>
                  <a:pt x="7654482" y="10338"/>
                </a:lnTo>
                <a:lnTo>
                  <a:pt x="7598140" y="1179"/>
                </a:lnTo>
                <a:lnTo>
                  <a:pt x="7568946" y="0"/>
                </a:lnTo>
                <a:lnTo>
                  <a:pt x="355092" y="0"/>
                </a:lnTo>
                <a:lnTo>
                  <a:pt x="297376" y="4655"/>
                </a:lnTo>
                <a:lnTo>
                  <a:pt x="242669" y="18135"/>
                </a:lnTo>
                <a:lnTo>
                  <a:pt x="191693" y="39707"/>
                </a:lnTo>
                <a:lnTo>
                  <a:pt x="145170" y="68640"/>
                </a:lnTo>
                <a:lnTo>
                  <a:pt x="103822" y="104203"/>
                </a:lnTo>
                <a:lnTo>
                  <a:pt x="68372" y="145663"/>
                </a:lnTo>
                <a:lnTo>
                  <a:pt x="39543" y="192290"/>
                </a:lnTo>
                <a:lnTo>
                  <a:pt x="18056" y="243352"/>
                </a:lnTo>
                <a:lnTo>
                  <a:pt x="4634" y="298117"/>
                </a:lnTo>
                <a:lnTo>
                  <a:pt x="0" y="355854"/>
                </a:lnTo>
                <a:lnTo>
                  <a:pt x="0" y="1777746"/>
                </a:lnTo>
                <a:lnTo>
                  <a:pt x="4634" y="1835482"/>
                </a:lnTo>
                <a:lnTo>
                  <a:pt x="18056" y="1890247"/>
                </a:lnTo>
                <a:lnTo>
                  <a:pt x="39543" y="1941309"/>
                </a:lnTo>
                <a:lnTo>
                  <a:pt x="68372" y="1987936"/>
                </a:lnTo>
                <a:lnTo>
                  <a:pt x="103822" y="2029396"/>
                </a:lnTo>
                <a:lnTo>
                  <a:pt x="145170" y="2064959"/>
                </a:lnTo>
                <a:lnTo>
                  <a:pt x="191693" y="2093892"/>
                </a:lnTo>
                <a:lnTo>
                  <a:pt x="242669" y="2115464"/>
                </a:lnTo>
                <a:lnTo>
                  <a:pt x="297376" y="2128944"/>
                </a:lnTo>
                <a:lnTo>
                  <a:pt x="355092" y="2133600"/>
                </a:lnTo>
                <a:lnTo>
                  <a:pt x="7568946" y="2133600"/>
                </a:lnTo>
                <a:lnTo>
                  <a:pt x="7626682" y="2128944"/>
                </a:lnTo>
                <a:lnTo>
                  <a:pt x="7681447" y="2115464"/>
                </a:lnTo>
                <a:lnTo>
                  <a:pt x="7732509" y="2093892"/>
                </a:lnTo>
                <a:lnTo>
                  <a:pt x="7779136" y="2064959"/>
                </a:lnTo>
                <a:lnTo>
                  <a:pt x="7820596" y="2029396"/>
                </a:lnTo>
                <a:lnTo>
                  <a:pt x="7856159" y="1987936"/>
                </a:lnTo>
                <a:lnTo>
                  <a:pt x="7885092" y="1941309"/>
                </a:lnTo>
                <a:lnTo>
                  <a:pt x="7906664" y="1890247"/>
                </a:lnTo>
                <a:lnTo>
                  <a:pt x="7920144" y="1835482"/>
                </a:lnTo>
                <a:lnTo>
                  <a:pt x="7924800" y="1777745"/>
                </a:lnTo>
                <a:close/>
              </a:path>
            </a:pathLst>
          </a:custGeom>
          <a:solidFill>
            <a:srgbClr val="C6D9F1"/>
          </a:solidFill>
        </p:spPr>
        <p:txBody>
          <a:bodyPr wrap="square" lIns="0" tIns="0" rIns="0" bIns="0" rtlCol="0"/>
          <a:lstStyle/>
          <a:p>
            <a:endParaRPr sz="1588"/>
          </a:p>
        </p:txBody>
      </p:sp>
      <p:sp>
        <p:nvSpPr>
          <p:cNvPr id="6" name="object 6"/>
          <p:cNvSpPr/>
          <p:nvPr/>
        </p:nvSpPr>
        <p:spPr>
          <a:xfrm>
            <a:off x="1076436" y="3909059"/>
            <a:ext cx="7026088" cy="1916206"/>
          </a:xfrm>
          <a:custGeom>
            <a:avLst/>
            <a:gdLst/>
            <a:ahLst/>
            <a:cxnLst/>
            <a:rect l="l" t="t" r="r" b="b"/>
            <a:pathLst>
              <a:path w="7962900" h="2171700">
                <a:moveTo>
                  <a:pt x="7962900" y="1796795"/>
                </a:moveTo>
                <a:lnTo>
                  <a:pt x="7962900" y="374141"/>
                </a:lnTo>
                <a:lnTo>
                  <a:pt x="7962138" y="355091"/>
                </a:lnTo>
                <a:lnTo>
                  <a:pt x="7956792" y="308890"/>
                </a:lnTo>
                <a:lnTo>
                  <a:pt x="7943530" y="256644"/>
                </a:lnTo>
                <a:lnTo>
                  <a:pt x="7923262" y="207621"/>
                </a:lnTo>
                <a:lnTo>
                  <a:pt x="7896574" y="162397"/>
                </a:lnTo>
                <a:lnTo>
                  <a:pt x="7864051" y="121546"/>
                </a:lnTo>
                <a:lnTo>
                  <a:pt x="7826279" y="85645"/>
                </a:lnTo>
                <a:lnTo>
                  <a:pt x="7783844" y="55268"/>
                </a:lnTo>
                <a:lnTo>
                  <a:pt x="7737330" y="30991"/>
                </a:lnTo>
                <a:lnTo>
                  <a:pt x="7687324" y="13389"/>
                </a:lnTo>
                <a:lnTo>
                  <a:pt x="7634410" y="3038"/>
                </a:lnTo>
                <a:lnTo>
                  <a:pt x="7588758" y="30"/>
                </a:lnTo>
                <a:lnTo>
                  <a:pt x="374141" y="0"/>
                </a:lnTo>
                <a:lnTo>
                  <a:pt x="346623" y="1035"/>
                </a:lnTo>
                <a:lnTo>
                  <a:pt x="293103" y="8924"/>
                </a:lnTo>
                <a:lnTo>
                  <a:pt x="242127" y="24134"/>
                </a:lnTo>
                <a:lnTo>
                  <a:pt x="194318" y="46140"/>
                </a:lnTo>
                <a:lnTo>
                  <a:pt x="150299" y="74415"/>
                </a:lnTo>
                <a:lnTo>
                  <a:pt x="110695" y="108434"/>
                </a:lnTo>
                <a:lnTo>
                  <a:pt x="76127" y="147673"/>
                </a:lnTo>
                <a:lnTo>
                  <a:pt x="47220" y="191604"/>
                </a:lnTo>
                <a:lnTo>
                  <a:pt x="24597" y="239703"/>
                </a:lnTo>
                <a:lnTo>
                  <a:pt x="8882" y="291444"/>
                </a:lnTo>
                <a:lnTo>
                  <a:pt x="1523" y="336803"/>
                </a:lnTo>
                <a:lnTo>
                  <a:pt x="0" y="355853"/>
                </a:lnTo>
                <a:lnTo>
                  <a:pt x="0" y="1816607"/>
                </a:lnTo>
                <a:lnTo>
                  <a:pt x="3810" y="1854707"/>
                </a:lnTo>
                <a:lnTo>
                  <a:pt x="14527" y="1901943"/>
                </a:lnTo>
                <a:lnTo>
                  <a:pt x="27184" y="1938516"/>
                </a:lnTo>
                <a:lnTo>
                  <a:pt x="38100" y="1962646"/>
                </a:lnTo>
                <a:lnTo>
                  <a:pt x="38100" y="356615"/>
                </a:lnTo>
                <a:lnTo>
                  <a:pt x="39624" y="339851"/>
                </a:lnTo>
                <a:lnTo>
                  <a:pt x="46138" y="300655"/>
                </a:lnTo>
                <a:lnTo>
                  <a:pt x="56691" y="263259"/>
                </a:lnTo>
                <a:lnTo>
                  <a:pt x="71505" y="227603"/>
                </a:lnTo>
                <a:lnTo>
                  <a:pt x="90392" y="193830"/>
                </a:lnTo>
                <a:lnTo>
                  <a:pt x="113038" y="162433"/>
                </a:lnTo>
                <a:lnTo>
                  <a:pt x="139159" y="133818"/>
                </a:lnTo>
                <a:lnTo>
                  <a:pt x="180942" y="98783"/>
                </a:lnTo>
                <a:lnTo>
                  <a:pt x="214028" y="78722"/>
                </a:lnTo>
                <a:lnTo>
                  <a:pt x="249083" y="62406"/>
                </a:lnTo>
                <a:lnTo>
                  <a:pt x="285699" y="50071"/>
                </a:lnTo>
                <a:lnTo>
                  <a:pt x="323466" y="41954"/>
                </a:lnTo>
                <a:lnTo>
                  <a:pt x="361974" y="38290"/>
                </a:lnTo>
                <a:lnTo>
                  <a:pt x="374142" y="38111"/>
                </a:lnTo>
                <a:lnTo>
                  <a:pt x="7588758" y="38133"/>
                </a:lnTo>
                <a:lnTo>
                  <a:pt x="7647461" y="43181"/>
                </a:lnTo>
                <a:lnTo>
                  <a:pt x="7694418" y="55300"/>
                </a:lnTo>
                <a:lnTo>
                  <a:pt x="7738457" y="73659"/>
                </a:lnTo>
                <a:lnTo>
                  <a:pt x="7779066" y="97742"/>
                </a:lnTo>
                <a:lnTo>
                  <a:pt x="7815732" y="127033"/>
                </a:lnTo>
                <a:lnTo>
                  <a:pt x="7847943" y="161015"/>
                </a:lnTo>
                <a:lnTo>
                  <a:pt x="7875187" y="199171"/>
                </a:lnTo>
                <a:lnTo>
                  <a:pt x="7896953" y="240986"/>
                </a:lnTo>
                <a:lnTo>
                  <a:pt x="7912728" y="285943"/>
                </a:lnTo>
                <a:lnTo>
                  <a:pt x="7922000" y="333525"/>
                </a:lnTo>
                <a:lnTo>
                  <a:pt x="7924800" y="374903"/>
                </a:lnTo>
                <a:lnTo>
                  <a:pt x="7924800" y="1960744"/>
                </a:lnTo>
                <a:lnTo>
                  <a:pt x="7931901" y="1945871"/>
                </a:lnTo>
                <a:lnTo>
                  <a:pt x="7949521" y="1895851"/>
                </a:lnTo>
                <a:lnTo>
                  <a:pt x="7959871" y="1843072"/>
                </a:lnTo>
                <a:lnTo>
                  <a:pt x="7962138" y="1815845"/>
                </a:lnTo>
                <a:lnTo>
                  <a:pt x="7962900" y="1796795"/>
                </a:lnTo>
                <a:close/>
              </a:path>
              <a:path w="7962900" h="2171700">
                <a:moveTo>
                  <a:pt x="7924800" y="1960744"/>
                </a:moveTo>
                <a:lnTo>
                  <a:pt x="7924800" y="1796795"/>
                </a:lnTo>
                <a:lnTo>
                  <a:pt x="7924038" y="1815083"/>
                </a:lnTo>
                <a:lnTo>
                  <a:pt x="7922514" y="1831847"/>
                </a:lnTo>
                <a:lnTo>
                  <a:pt x="7914118" y="1879972"/>
                </a:lnTo>
                <a:lnTo>
                  <a:pt x="7899055" y="1925516"/>
                </a:lnTo>
                <a:lnTo>
                  <a:pt x="7877875" y="1967945"/>
                </a:lnTo>
                <a:lnTo>
                  <a:pt x="7851132" y="2006725"/>
                </a:lnTo>
                <a:lnTo>
                  <a:pt x="7819377" y="2041321"/>
                </a:lnTo>
                <a:lnTo>
                  <a:pt x="7783163" y="2071199"/>
                </a:lnTo>
                <a:lnTo>
                  <a:pt x="7743041" y="2095824"/>
                </a:lnTo>
                <a:lnTo>
                  <a:pt x="7699566" y="2114662"/>
                </a:lnTo>
                <a:lnTo>
                  <a:pt x="7653288" y="2127178"/>
                </a:lnTo>
                <a:lnTo>
                  <a:pt x="7604759" y="2132837"/>
                </a:lnTo>
                <a:lnTo>
                  <a:pt x="374142" y="2133599"/>
                </a:lnTo>
                <a:lnTo>
                  <a:pt x="349639" y="2132831"/>
                </a:lnTo>
                <a:lnTo>
                  <a:pt x="301822" y="2125927"/>
                </a:lnTo>
                <a:lnTo>
                  <a:pt x="256101" y="2112299"/>
                </a:lnTo>
                <a:lnTo>
                  <a:pt x="213088" y="2092461"/>
                </a:lnTo>
                <a:lnTo>
                  <a:pt x="173398" y="2066932"/>
                </a:lnTo>
                <a:lnTo>
                  <a:pt x="137644" y="2036227"/>
                </a:lnTo>
                <a:lnTo>
                  <a:pt x="106439" y="2000862"/>
                </a:lnTo>
                <a:lnTo>
                  <a:pt x="80398" y="1961355"/>
                </a:lnTo>
                <a:lnTo>
                  <a:pt x="60133" y="1918221"/>
                </a:lnTo>
                <a:lnTo>
                  <a:pt x="46259" y="1871977"/>
                </a:lnTo>
                <a:lnTo>
                  <a:pt x="39624" y="1831085"/>
                </a:lnTo>
                <a:lnTo>
                  <a:pt x="38100" y="1813559"/>
                </a:lnTo>
                <a:lnTo>
                  <a:pt x="38100" y="1962646"/>
                </a:lnTo>
                <a:lnTo>
                  <a:pt x="63754" y="2006588"/>
                </a:lnTo>
                <a:lnTo>
                  <a:pt x="87065" y="2037523"/>
                </a:lnTo>
                <a:lnTo>
                  <a:pt x="113325" y="2066018"/>
                </a:lnTo>
                <a:lnTo>
                  <a:pt x="156456" y="2102241"/>
                </a:lnTo>
                <a:lnTo>
                  <a:pt x="189941" y="2123218"/>
                </a:lnTo>
                <a:lnTo>
                  <a:pt x="224271" y="2140417"/>
                </a:lnTo>
                <a:lnTo>
                  <a:pt x="271713" y="2157495"/>
                </a:lnTo>
                <a:lnTo>
                  <a:pt x="321508" y="2167912"/>
                </a:lnTo>
                <a:lnTo>
                  <a:pt x="360690" y="2171372"/>
                </a:lnTo>
                <a:lnTo>
                  <a:pt x="374142" y="2171699"/>
                </a:lnTo>
                <a:lnTo>
                  <a:pt x="7588758" y="2171699"/>
                </a:lnTo>
                <a:lnTo>
                  <a:pt x="7626858" y="2169413"/>
                </a:lnTo>
                <a:lnTo>
                  <a:pt x="7680424" y="2160193"/>
                </a:lnTo>
                <a:lnTo>
                  <a:pt x="7731092" y="2143481"/>
                </a:lnTo>
                <a:lnTo>
                  <a:pt x="7778277" y="2119910"/>
                </a:lnTo>
                <a:lnTo>
                  <a:pt x="7821399" y="2090111"/>
                </a:lnTo>
                <a:lnTo>
                  <a:pt x="7859872" y="2054713"/>
                </a:lnTo>
                <a:lnTo>
                  <a:pt x="7893116" y="2014350"/>
                </a:lnTo>
                <a:lnTo>
                  <a:pt x="7920547" y="1969650"/>
                </a:lnTo>
                <a:lnTo>
                  <a:pt x="7924800" y="1960744"/>
                </a:lnTo>
                <a:close/>
              </a:path>
            </a:pathLst>
          </a:custGeom>
          <a:solidFill>
            <a:srgbClr val="385D8A"/>
          </a:solidFill>
        </p:spPr>
        <p:txBody>
          <a:bodyPr wrap="square" lIns="0" tIns="0" rIns="0" bIns="0" rtlCol="0"/>
          <a:lstStyle/>
          <a:p>
            <a:endParaRPr sz="1588"/>
          </a:p>
        </p:txBody>
      </p:sp>
      <p:sp>
        <p:nvSpPr>
          <p:cNvPr id="7" name="object 7"/>
          <p:cNvSpPr/>
          <p:nvPr/>
        </p:nvSpPr>
        <p:spPr>
          <a:xfrm>
            <a:off x="1374961" y="4219015"/>
            <a:ext cx="1485340" cy="848846"/>
          </a:xfrm>
          <a:custGeom>
            <a:avLst/>
            <a:gdLst/>
            <a:ahLst/>
            <a:cxnLst/>
            <a:rect l="l" t="t" r="r" b="b"/>
            <a:pathLst>
              <a:path w="1683385" h="962025">
                <a:moveTo>
                  <a:pt x="1683258" y="942593"/>
                </a:moveTo>
                <a:lnTo>
                  <a:pt x="1683176" y="17359"/>
                </a:lnTo>
                <a:lnTo>
                  <a:pt x="1677132" y="5217"/>
                </a:lnTo>
                <a:lnTo>
                  <a:pt x="1664208" y="0"/>
                </a:lnTo>
                <a:lnTo>
                  <a:pt x="17243" y="88"/>
                </a:lnTo>
                <a:lnTo>
                  <a:pt x="4949" y="6426"/>
                </a:lnTo>
                <a:lnTo>
                  <a:pt x="0" y="19050"/>
                </a:lnTo>
                <a:lnTo>
                  <a:pt x="81" y="944400"/>
                </a:lnTo>
                <a:lnTo>
                  <a:pt x="6125" y="956694"/>
                </a:lnTo>
                <a:lnTo>
                  <a:pt x="19050" y="961644"/>
                </a:lnTo>
                <a:lnTo>
                  <a:pt x="19050" y="38100"/>
                </a:lnTo>
                <a:lnTo>
                  <a:pt x="38100" y="19049"/>
                </a:lnTo>
                <a:lnTo>
                  <a:pt x="38100" y="38100"/>
                </a:lnTo>
                <a:lnTo>
                  <a:pt x="1645158" y="38099"/>
                </a:lnTo>
                <a:lnTo>
                  <a:pt x="1645158" y="19049"/>
                </a:lnTo>
                <a:lnTo>
                  <a:pt x="1664208" y="38099"/>
                </a:lnTo>
                <a:lnTo>
                  <a:pt x="1664208" y="961562"/>
                </a:lnTo>
                <a:lnTo>
                  <a:pt x="1666014" y="961562"/>
                </a:lnTo>
                <a:lnTo>
                  <a:pt x="1678308" y="955518"/>
                </a:lnTo>
                <a:lnTo>
                  <a:pt x="1683258" y="942593"/>
                </a:lnTo>
                <a:close/>
              </a:path>
              <a:path w="1683385" h="962025">
                <a:moveTo>
                  <a:pt x="38100" y="38100"/>
                </a:moveTo>
                <a:lnTo>
                  <a:pt x="38100" y="19049"/>
                </a:lnTo>
                <a:lnTo>
                  <a:pt x="19050" y="38100"/>
                </a:lnTo>
                <a:lnTo>
                  <a:pt x="38100" y="38100"/>
                </a:lnTo>
                <a:close/>
              </a:path>
              <a:path w="1683385" h="962025">
                <a:moveTo>
                  <a:pt x="38100" y="923544"/>
                </a:moveTo>
                <a:lnTo>
                  <a:pt x="38100" y="38100"/>
                </a:lnTo>
                <a:lnTo>
                  <a:pt x="19050" y="38100"/>
                </a:lnTo>
                <a:lnTo>
                  <a:pt x="19050" y="923544"/>
                </a:lnTo>
                <a:lnTo>
                  <a:pt x="38100" y="923544"/>
                </a:lnTo>
                <a:close/>
              </a:path>
              <a:path w="1683385" h="962025">
                <a:moveTo>
                  <a:pt x="1664208" y="923543"/>
                </a:moveTo>
                <a:lnTo>
                  <a:pt x="19050" y="923544"/>
                </a:lnTo>
                <a:lnTo>
                  <a:pt x="38100" y="942594"/>
                </a:lnTo>
                <a:lnTo>
                  <a:pt x="38100" y="961643"/>
                </a:lnTo>
                <a:lnTo>
                  <a:pt x="1645158" y="961563"/>
                </a:lnTo>
                <a:lnTo>
                  <a:pt x="1645158" y="942593"/>
                </a:lnTo>
                <a:lnTo>
                  <a:pt x="1664208" y="923543"/>
                </a:lnTo>
                <a:close/>
              </a:path>
              <a:path w="1683385" h="962025">
                <a:moveTo>
                  <a:pt x="38100" y="961643"/>
                </a:moveTo>
                <a:lnTo>
                  <a:pt x="38100" y="942594"/>
                </a:lnTo>
                <a:lnTo>
                  <a:pt x="19050" y="923544"/>
                </a:lnTo>
                <a:lnTo>
                  <a:pt x="19050" y="961644"/>
                </a:lnTo>
                <a:lnTo>
                  <a:pt x="38100" y="961643"/>
                </a:lnTo>
                <a:close/>
              </a:path>
              <a:path w="1683385" h="962025">
                <a:moveTo>
                  <a:pt x="1664208" y="38099"/>
                </a:moveTo>
                <a:lnTo>
                  <a:pt x="1645158" y="19049"/>
                </a:lnTo>
                <a:lnTo>
                  <a:pt x="1645158" y="38099"/>
                </a:lnTo>
                <a:lnTo>
                  <a:pt x="1664208" y="38099"/>
                </a:lnTo>
                <a:close/>
              </a:path>
              <a:path w="1683385" h="962025">
                <a:moveTo>
                  <a:pt x="1664208" y="923543"/>
                </a:moveTo>
                <a:lnTo>
                  <a:pt x="1664208" y="38099"/>
                </a:lnTo>
                <a:lnTo>
                  <a:pt x="1645158" y="38099"/>
                </a:lnTo>
                <a:lnTo>
                  <a:pt x="1645158" y="923543"/>
                </a:lnTo>
                <a:lnTo>
                  <a:pt x="1664208" y="923543"/>
                </a:lnTo>
                <a:close/>
              </a:path>
              <a:path w="1683385" h="962025">
                <a:moveTo>
                  <a:pt x="1664208" y="961562"/>
                </a:moveTo>
                <a:lnTo>
                  <a:pt x="1664208" y="923543"/>
                </a:lnTo>
                <a:lnTo>
                  <a:pt x="1645158" y="942593"/>
                </a:lnTo>
                <a:lnTo>
                  <a:pt x="1645158" y="961563"/>
                </a:lnTo>
                <a:lnTo>
                  <a:pt x="1664208" y="961562"/>
                </a:lnTo>
                <a:close/>
              </a:path>
            </a:pathLst>
          </a:custGeom>
          <a:solidFill>
            <a:srgbClr val="17375E"/>
          </a:solidFill>
        </p:spPr>
        <p:txBody>
          <a:bodyPr wrap="square" lIns="0" tIns="0" rIns="0" bIns="0" rtlCol="0"/>
          <a:lstStyle/>
          <a:p>
            <a:endParaRPr sz="1588"/>
          </a:p>
        </p:txBody>
      </p:sp>
      <p:sp>
        <p:nvSpPr>
          <p:cNvPr id="8" name="object 8"/>
          <p:cNvSpPr/>
          <p:nvPr/>
        </p:nvSpPr>
        <p:spPr>
          <a:xfrm>
            <a:off x="3071307" y="4594860"/>
            <a:ext cx="122144" cy="96931"/>
          </a:xfrm>
          <a:custGeom>
            <a:avLst/>
            <a:gdLst/>
            <a:ahLst/>
            <a:cxnLst/>
            <a:rect l="l" t="t" r="r" b="b"/>
            <a:pathLst>
              <a:path w="138429" h="109854">
                <a:moveTo>
                  <a:pt x="137922" y="109728"/>
                </a:moveTo>
                <a:lnTo>
                  <a:pt x="137922" y="0"/>
                </a:lnTo>
                <a:lnTo>
                  <a:pt x="0" y="0"/>
                </a:lnTo>
                <a:lnTo>
                  <a:pt x="0" y="109728"/>
                </a:lnTo>
                <a:lnTo>
                  <a:pt x="137922" y="109728"/>
                </a:lnTo>
                <a:close/>
              </a:path>
            </a:pathLst>
          </a:custGeom>
          <a:solidFill>
            <a:srgbClr val="4F81BD"/>
          </a:solidFill>
        </p:spPr>
        <p:txBody>
          <a:bodyPr wrap="square" lIns="0" tIns="0" rIns="0" bIns="0" rtlCol="0"/>
          <a:lstStyle/>
          <a:p>
            <a:endParaRPr sz="1588"/>
          </a:p>
        </p:txBody>
      </p:sp>
      <p:sp>
        <p:nvSpPr>
          <p:cNvPr id="9" name="object 9"/>
          <p:cNvSpPr/>
          <p:nvPr/>
        </p:nvSpPr>
        <p:spPr>
          <a:xfrm>
            <a:off x="3193005" y="4492663"/>
            <a:ext cx="96931" cy="301999"/>
          </a:xfrm>
          <a:custGeom>
            <a:avLst/>
            <a:gdLst/>
            <a:ahLst/>
            <a:cxnLst/>
            <a:rect l="l" t="t" r="r" b="b"/>
            <a:pathLst>
              <a:path w="109854" h="342264">
                <a:moveTo>
                  <a:pt x="109727" y="342138"/>
                </a:moveTo>
                <a:lnTo>
                  <a:pt x="109727" y="0"/>
                </a:lnTo>
                <a:lnTo>
                  <a:pt x="0" y="0"/>
                </a:lnTo>
                <a:lnTo>
                  <a:pt x="0" y="342138"/>
                </a:lnTo>
                <a:lnTo>
                  <a:pt x="109727" y="342138"/>
                </a:lnTo>
                <a:close/>
              </a:path>
            </a:pathLst>
          </a:custGeom>
          <a:solidFill>
            <a:srgbClr val="4F81BD"/>
          </a:solidFill>
        </p:spPr>
        <p:txBody>
          <a:bodyPr wrap="square" lIns="0" tIns="0" rIns="0" bIns="0" rtlCol="0"/>
          <a:lstStyle/>
          <a:p>
            <a:endParaRPr sz="1588"/>
          </a:p>
        </p:txBody>
      </p:sp>
      <p:sp>
        <p:nvSpPr>
          <p:cNvPr id="10" name="object 10"/>
          <p:cNvSpPr/>
          <p:nvPr/>
        </p:nvSpPr>
        <p:spPr>
          <a:xfrm>
            <a:off x="3289822" y="4594860"/>
            <a:ext cx="121024" cy="96931"/>
          </a:xfrm>
          <a:custGeom>
            <a:avLst/>
            <a:gdLst/>
            <a:ahLst/>
            <a:cxnLst/>
            <a:rect l="l" t="t" r="r" b="b"/>
            <a:pathLst>
              <a:path w="137160" h="109854">
                <a:moveTo>
                  <a:pt x="137160" y="109727"/>
                </a:moveTo>
                <a:lnTo>
                  <a:pt x="137160" y="0"/>
                </a:lnTo>
                <a:lnTo>
                  <a:pt x="0" y="0"/>
                </a:lnTo>
                <a:lnTo>
                  <a:pt x="0" y="109727"/>
                </a:lnTo>
                <a:lnTo>
                  <a:pt x="137160" y="109727"/>
                </a:lnTo>
                <a:close/>
              </a:path>
            </a:pathLst>
          </a:custGeom>
          <a:solidFill>
            <a:srgbClr val="4F81BD"/>
          </a:solidFill>
        </p:spPr>
        <p:txBody>
          <a:bodyPr wrap="square" lIns="0" tIns="0" rIns="0" bIns="0" rtlCol="0"/>
          <a:lstStyle/>
          <a:p>
            <a:endParaRPr sz="1588"/>
          </a:p>
        </p:txBody>
      </p:sp>
      <p:sp>
        <p:nvSpPr>
          <p:cNvPr id="11" name="object 11"/>
          <p:cNvSpPr/>
          <p:nvPr/>
        </p:nvSpPr>
        <p:spPr>
          <a:xfrm>
            <a:off x="3060550" y="4481231"/>
            <a:ext cx="361949" cy="324971"/>
          </a:xfrm>
          <a:custGeom>
            <a:avLst/>
            <a:gdLst/>
            <a:ahLst/>
            <a:cxnLst/>
            <a:rect l="l" t="t" r="r" b="b"/>
            <a:pathLst>
              <a:path w="410210" h="368300">
                <a:moveTo>
                  <a:pt x="150114" y="116586"/>
                </a:moveTo>
                <a:lnTo>
                  <a:pt x="0" y="116586"/>
                </a:lnTo>
                <a:lnTo>
                  <a:pt x="0" y="251460"/>
                </a:lnTo>
                <a:lnTo>
                  <a:pt x="12192" y="251460"/>
                </a:lnTo>
                <a:lnTo>
                  <a:pt x="12192" y="141732"/>
                </a:lnTo>
                <a:lnTo>
                  <a:pt x="25146" y="128778"/>
                </a:lnTo>
                <a:lnTo>
                  <a:pt x="25145" y="141732"/>
                </a:lnTo>
                <a:lnTo>
                  <a:pt x="137160" y="141732"/>
                </a:lnTo>
                <a:lnTo>
                  <a:pt x="137160" y="128778"/>
                </a:lnTo>
                <a:lnTo>
                  <a:pt x="150114" y="116586"/>
                </a:lnTo>
                <a:close/>
              </a:path>
              <a:path w="410210" h="368300">
                <a:moveTo>
                  <a:pt x="25145" y="141732"/>
                </a:moveTo>
                <a:lnTo>
                  <a:pt x="25146" y="128778"/>
                </a:lnTo>
                <a:lnTo>
                  <a:pt x="12192" y="141732"/>
                </a:lnTo>
                <a:lnTo>
                  <a:pt x="25145" y="141732"/>
                </a:lnTo>
                <a:close/>
              </a:path>
              <a:path w="410210" h="368300">
                <a:moveTo>
                  <a:pt x="25145" y="226314"/>
                </a:moveTo>
                <a:lnTo>
                  <a:pt x="25145" y="141732"/>
                </a:lnTo>
                <a:lnTo>
                  <a:pt x="12192" y="141732"/>
                </a:lnTo>
                <a:lnTo>
                  <a:pt x="12192" y="226314"/>
                </a:lnTo>
                <a:lnTo>
                  <a:pt x="25145" y="226314"/>
                </a:lnTo>
                <a:close/>
              </a:path>
              <a:path w="410210" h="368300">
                <a:moveTo>
                  <a:pt x="162306" y="342138"/>
                </a:moveTo>
                <a:lnTo>
                  <a:pt x="162306" y="226314"/>
                </a:lnTo>
                <a:lnTo>
                  <a:pt x="12192" y="226314"/>
                </a:lnTo>
                <a:lnTo>
                  <a:pt x="25146" y="238506"/>
                </a:lnTo>
                <a:lnTo>
                  <a:pt x="25146" y="251460"/>
                </a:lnTo>
                <a:lnTo>
                  <a:pt x="137160" y="251460"/>
                </a:lnTo>
                <a:lnTo>
                  <a:pt x="137160" y="238506"/>
                </a:lnTo>
                <a:lnTo>
                  <a:pt x="150114" y="251460"/>
                </a:lnTo>
                <a:lnTo>
                  <a:pt x="150114" y="342138"/>
                </a:lnTo>
                <a:lnTo>
                  <a:pt x="162306" y="342138"/>
                </a:lnTo>
                <a:close/>
              </a:path>
              <a:path w="410210" h="368300">
                <a:moveTo>
                  <a:pt x="25146" y="251460"/>
                </a:moveTo>
                <a:lnTo>
                  <a:pt x="25146" y="238506"/>
                </a:lnTo>
                <a:lnTo>
                  <a:pt x="12192" y="226314"/>
                </a:lnTo>
                <a:lnTo>
                  <a:pt x="12192" y="251460"/>
                </a:lnTo>
                <a:lnTo>
                  <a:pt x="25146" y="251460"/>
                </a:lnTo>
                <a:close/>
              </a:path>
              <a:path w="410210" h="368300">
                <a:moveTo>
                  <a:pt x="272034" y="116586"/>
                </a:moveTo>
                <a:lnTo>
                  <a:pt x="272034" y="0"/>
                </a:lnTo>
                <a:lnTo>
                  <a:pt x="137160" y="0"/>
                </a:lnTo>
                <a:lnTo>
                  <a:pt x="137160" y="116586"/>
                </a:lnTo>
                <a:lnTo>
                  <a:pt x="150114" y="116586"/>
                </a:lnTo>
                <a:lnTo>
                  <a:pt x="150114" y="25146"/>
                </a:lnTo>
                <a:lnTo>
                  <a:pt x="162306" y="12954"/>
                </a:lnTo>
                <a:lnTo>
                  <a:pt x="162306" y="25146"/>
                </a:lnTo>
                <a:lnTo>
                  <a:pt x="246888" y="25146"/>
                </a:lnTo>
                <a:lnTo>
                  <a:pt x="246888" y="12954"/>
                </a:lnTo>
                <a:lnTo>
                  <a:pt x="259842" y="25146"/>
                </a:lnTo>
                <a:lnTo>
                  <a:pt x="259842" y="116586"/>
                </a:lnTo>
                <a:lnTo>
                  <a:pt x="272034" y="116586"/>
                </a:lnTo>
                <a:close/>
              </a:path>
              <a:path w="410210" h="368300">
                <a:moveTo>
                  <a:pt x="162306" y="141732"/>
                </a:moveTo>
                <a:lnTo>
                  <a:pt x="162306" y="25146"/>
                </a:lnTo>
                <a:lnTo>
                  <a:pt x="150114" y="25146"/>
                </a:lnTo>
                <a:lnTo>
                  <a:pt x="150114" y="116586"/>
                </a:lnTo>
                <a:lnTo>
                  <a:pt x="137160" y="128778"/>
                </a:lnTo>
                <a:lnTo>
                  <a:pt x="137160" y="141732"/>
                </a:lnTo>
                <a:lnTo>
                  <a:pt x="162306" y="141732"/>
                </a:lnTo>
                <a:close/>
              </a:path>
              <a:path w="410210" h="368300">
                <a:moveTo>
                  <a:pt x="150114" y="251460"/>
                </a:moveTo>
                <a:lnTo>
                  <a:pt x="137160" y="238506"/>
                </a:lnTo>
                <a:lnTo>
                  <a:pt x="137160" y="251460"/>
                </a:lnTo>
                <a:lnTo>
                  <a:pt x="150114" y="251460"/>
                </a:lnTo>
                <a:close/>
              </a:path>
              <a:path w="410210" h="368300">
                <a:moveTo>
                  <a:pt x="162306" y="368046"/>
                </a:moveTo>
                <a:lnTo>
                  <a:pt x="162306" y="355092"/>
                </a:lnTo>
                <a:lnTo>
                  <a:pt x="150114" y="342138"/>
                </a:lnTo>
                <a:lnTo>
                  <a:pt x="150114" y="251460"/>
                </a:lnTo>
                <a:lnTo>
                  <a:pt x="137160" y="251460"/>
                </a:lnTo>
                <a:lnTo>
                  <a:pt x="137160" y="368046"/>
                </a:lnTo>
                <a:lnTo>
                  <a:pt x="162306" y="368046"/>
                </a:lnTo>
                <a:close/>
              </a:path>
              <a:path w="410210" h="368300">
                <a:moveTo>
                  <a:pt x="162306" y="25146"/>
                </a:moveTo>
                <a:lnTo>
                  <a:pt x="162306" y="12954"/>
                </a:lnTo>
                <a:lnTo>
                  <a:pt x="150114" y="25146"/>
                </a:lnTo>
                <a:lnTo>
                  <a:pt x="162306" y="25146"/>
                </a:lnTo>
                <a:close/>
              </a:path>
              <a:path w="410210" h="368300">
                <a:moveTo>
                  <a:pt x="259842" y="342138"/>
                </a:moveTo>
                <a:lnTo>
                  <a:pt x="150114" y="342138"/>
                </a:lnTo>
                <a:lnTo>
                  <a:pt x="162306" y="355092"/>
                </a:lnTo>
                <a:lnTo>
                  <a:pt x="162306" y="368046"/>
                </a:lnTo>
                <a:lnTo>
                  <a:pt x="246888" y="368046"/>
                </a:lnTo>
                <a:lnTo>
                  <a:pt x="246888" y="355092"/>
                </a:lnTo>
                <a:lnTo>
                  <a:pt x="259842" y="342138"/>
                </a:lnTo>
                <a:close/>
              </a:path>
              <a:path w="410210" h="368300">
                <a:moveTo>
                  <a:pt x="259842" y="25146"/>
                </a:moveTo>
                <a:lnTo>
                  <a:pt x="246888" y="12954"/>
                </a:lnTo>
                <a:lnTo>
                  <a:pt x="246888" y="25146"/>
                </a:lnTo>
                <a:lnTo>
                  <a:pt x="259842" y="25146"/>
                </a:lnTo>
                <a:close/>
              </a:path>
              <a:path w="410210" h="368300">
                <a:moveTo>
                  <a:pt x="272034" y="141732"/>
                </a:moveTo>
                <a:lnTo>
                  <a:pt x="272034" y="128778"/>
                </a:lnTo>
                <a:lnTo>
                  <a:pt x="259842" y="116586"/>
                </a:lnTo>
                <a:lnTo>
                  <a:pt x="259842" y="25146"/>
                </a:lnTo>
                <a:lnTo>
                  <a:pt x="246888" y="25146"/>
                </a:lnTo>
                <a:lnTo>
                  <a:pt x="246888" y="141732"/>
                </a:lnTo>
                <a:lnTo>
                  <a:pt x="272034" y="141732"/>
                </a:lnTo>
                <a:close/>
              </a:path>
              <a:path w="410210" h="368300">
                <a:moveTo>
                  <a:pt x="397002" y="226314"/>
                </a:moveTo>
                <a:lnTo>
                  <a:pt x="246888" y="226314"/>
                </a:lnTo>
                <a:lnTo>
                  <a:pt x="246888" y="342138"/>
                </a:lnTo>
                <a:lnTo>
                  <a:pt x="259842" y="342138"/>
                </a:lnTo>
                <a:lnTo>
                  <a:pt x="259842" y="251460"/>
                </a:lnTo>
                <a:lnTo>
                  <a:pt x="272034" y="238506"/>
                </a:lnTo>
                <a:lnTo>
                  <a:pt x="272034" y="251460"/>
                </a:lnTo>
                <a:lnTo>
                  <a:pt x="384048" y="251460"/>
                </a:lnTo>
                <a:lnTo>
                  <a:pt x="384048" y="238506"/>
                </a:lnTo>
                <a:lnTo>
                  <a:pt x="397002" y="226314"/>
                </a:lnTo>
                <a:close/>
              </a:path>
              <a:path w="410210" h="368300">
                <a:moveTo>
                  <a:pt x="272034" y="368046"/>
                </a:moveTo>
                <a:lnTo>
                  <a:pt x="272034" y="251460"/>
                </a:lnTo>
                <a:lnTo>
                  <a:pt x="259842" y="251460"/>
                </a:lnTo>
                <a:lnTo>
                  <a:pt x="259842" y="342138"/>
                </a:lnTo>
                <a:lnTo>
                  <a:pt x="246888" y="355092"/>
                </a:lnTo>
                <a:lnTo>
                  <a:pt x="246888" y="368046"/>
                </a:lnTo>
                <a:lnTo>
                  <a:pt x="272034" y="368046"/>
                </a:lnTo>
                <a:close/>
              </a:path>
              <a:path w="410210" h="368300">
                <a:moveTo>
                  <a:pt x="409956" y="251460"/>
                </a:moveTo>
                <a:lnTo>
                  <a:pt x="409956" y="116586"/>
                </a:lnTo>
                <a:lnTo>
                  <a:pt x="259842" y="116586"/>
                </a:lnTo>
                <a:lnTo>
                  <a:pt x="272034" y="128778"/>
                </a:lnTo>
                <a:lnTo>
                  <a:pt x="272034" y="141732"/>
                </a:lnTo>
                <a:lnTo>
                  <a:pt x="384048" y="141732"/>
                </a:lnTo>
                <a:lnTo>
                  <a:pt x="384048" y="128778"/>
                </a:lnTo>
                <a:lnTo>
                  <a:pt x="397002" y="141732"/>
                </a:lnTo>
                <a:lnTo>
                  <a:pt x="397002" y="251460"/>
                </a:lnTo>
                <a:lnTo>
                  <a:pt x="409956" y="251460"/>
                </a:lnTo>
                <a:close/>
              </a:path>
              <a:path w="410210" h="368300">
                <a:moveTo>
                  <a:pt x="272034" y="251460"/>
                </a:moveTo>
                <a:lnTo>
                  <a:pt x="272034" y="238506"/>
                </a:lnTo>
                <a:lnTo>
                  <a:pt x="259842" y="251460"/>
                </a:lnTo>
                <a:lnTo>
                  <a:pt x="272034" y="251460"/>
                </a:lnTo>
                <a:close/>
              </a:path>
              <a:path w="410210" h="368300">
                <a:moveTo>
                  <a:pt x="397002" y="141732"/>
                </a:moveTo>
                <a:lnTo>
                  <a:pt x="384048" y="128778"/>
                </a:lnTo>
                <a:lnTo>
                  <a:pt x="384048" y="141732"/>
                </a:lnTo>
                <a:lnTo>
                  <a:pt x="397002" y="141732"/>
                </a:lnTo>
                <a:close/>
              </a:path>
              <a:path w="410210" h="368300">
                <a:moveTo>
                  <a:pt x="397002" y="226314"/>
                </a:moveTo>
                <a:lnTo>
                  <a:pt x="397002" y="141732"/>
                </a:lnTo>
                <a:lnTo>
                  <a:pt x="384048" y="141732"/>
                </a:lnTo>
                <a:lnTo>
                  <a:pt x="384048" y="226314"/>
                </a:lnTo>
                <a:lnTo>
                  <a:pt x="397002" y="226314"/>
                </a:lnTo>
                <a:close/>
              </a:path>
              <a:path w="410210" h="368300">
                <a:moveTo>
                  <a:pt x="397002" y="251460"/>
                </a:moveTo>
                <a:lnTo>
                  <a:pt x="397002" y="226314"/>
                </a:lnTo>
                <a:lnTo>
                  <a:pt x="384048" y="238506"/>
                </a:lnTo>
                <a:lnTo>
                  <a:pt x="384048" y="251460"/>
                </a:lnTo>
                <a:lnTo>
                  <a:pt x="397002" y="251460"/>
                </a:lnTo>
                <a:close/>
              </a:path>
            </a:pathLst>
          </a:custGeom>
          <a:solidFill>
            <a:srgbClr val="385D8A"/>
          </a:solidFill>
        </p:spPr>
        <p:txBody>
          <a:bodyPr wrap="square" lIns="0" tIns="0" rIns="0" bIns="0" rtlCol="0"/>
          <a:lstStyle/>
          <a:p>
            <a:endParaRPr sz="1588"/>
          </a:p>
        </p:txBody>
      </p:sp>
      <p:sp>
        <p:nvSpPr>
          <p:cNvPr id="12" name="object 12"/>
          <p:cNvSpPr/>
          <p:nvPr/>
        </p:nvSpPr>
        <p:spPr>
          <a:xfrm>
            <a:off x="3613897" y="4219015"/>
            <a:ext cx="1485340" cy="848846"/>
          </a:xfrm>
          <a:custGeom>
            <a:avLst/>
            <a:gdLst/>
            <a:ahLst/>
            <a:cxnLst/>
            <a:rect l="l" t="t" r="r" b="b"/>
            <a:pathLst>
              <a:path w="1683385" h="962025">
                <a:moveTo>
                  <a:pt x="1683258" y="942593"/>
                </a:moveTo>
                <a:lnTo>
                  <a:pt x="1683176" y="17359"/>
                </a:lnTo>
                <a:lnTo>
                  <a:pt x="1677132" y="5217"/>
                </a:lnTo>
                <a:lnTo>
                  <a:pt x="1664208" y="0"/>
                </a:lnTo>
                <a:lnTo>
                  <a:pt x="17359" y="88"/>
                </a:lnTo>
                <a:lnTo>
                  <a:pt x="5217" y="6426"/>
                </a:lnTo>
                <a:lnTo>
                  <a:pt x="0" y="19050"/>
                </a:lnTo>
                <a:lnTo>
                  <a:pt x="88" y="944400"/>
                </a:lnTo>
                <a:lnTo>
                  <a:pt x="6426" y="956694"/>
                </a:lnTo>
                <a:lnTo>
                  <a:pt x="19050" y="961644"/>
                </a:lnTo>
                <a:lnTo>
                  <a:pt x="19050" y="38100"/>
                </a:lnTo>
                <a:lnTo>
                  <a:pt x="38100" y="19049"/>
                </a:lnTo>
                <a:lnTo>
                  <a:pt x="38100" y="38100"/>
                </a:lnTo>
                <a:lnTo>
                  <a:pt x="1645158" y="38099"/>
                </a:lnTo>
                <a:lnTo>
                  <a:pt x="1645158" y="19049"/>
                </a:lnTo>
                <a:lnTo>
                  <a:pt x="1664208" y="38099"/>
                </a:lnTo>
                <a:lnTo>
                  <a:pt x="1664208" y="961562"/>
                </a:lnTo>
                <a:lnTo>
                  <a:pt x="1666014" y="961562"/>
                </a:lnTo>
                <a:lnTo>
                  <a:pt x="1678308" y="955518"/>
                </a:lnTo>
                <a:lnTo>
                  <a:pt x="1683258" y="942593"/>
                </a:lnTo>
                <a:close/>
              </a:path>
              <a:path w="1683385" h="962025">
                <a:moveTo>
                  <a:pt x="38100" y="38100"/>
                </a:moveTo>
                <a:lnTo>
                  <a:pt x="38100" y="19049"/>
                </a:lnTo>
                <a:lnTo>
                  <a:pt x="19050" y="38100"/>
                </a:lnTo>
                <a:lnTo>
                  <a:pt x="38100" y="38100"/>
                </a:lnTo>
                <a:close/>
              </a:path>
              <a:path w="1683385" h="962025">
                <a:moveTo>
                  <a:pt x="38100" y="923544"/>
                </a:moveTo>
                <a:lnTo>
                  <a:pt x="38100" y="38100"/>
                </a:lnTo>
                <a:lnTo>
                  <a:pt x="19050" y="38100"/>
                </a:lnTo>
                <a:lnTo>
                  <a:pt x="19050" y="923544"/>
                </a:lnTo>
                <a:lnTo>
                  <a:pt x="38100" y="923544"/>
                </a:lnTo>
                <a:close/>
              </a:path>
              <a:path w="1683385" h="962025">
                <a:moveTo>
                  <a:pt x="1664208" y="923543"/>
                </a:moveTo>
                <a:lnTo>
                  <a:pt x="19050" y="923544"/>
                </a:lnTo>
                <a:lnTo>
                  <a:pt x="38100" y="942594"/>
                </a:lnTo>
                <a:lnTo>
                  <a:pt x="38100" y="961643"/>
                </a:lnTo>
                <a:lnTo>
                  <a:pt x="1645158" y="961563"/>
                </a:lnTo>
                <a:lnTo>
                  <a:pt x="1645158" y="942593"/>
                </a:lnTo>
                <a:lnTo>
                  <a:pt x="1664208" y="923543"/>
                </a:lnTo>
                <a:close/>
              </a:path>
              <a:path w="1683385" h="962025">
                <a:moveTo>
                  <a:pt x="38100" y="961643"/>
                </a:moveTo>
                <a:lnTo>
                  <a:pt x="38100" y="942594"/>
                </a:lnTo>
                <a:lnTo>
                  <a:pt x="19050" y="923544"/>
                </a:lnTo>
                <a:lnTo>
                  <a:pt x="19050" y="961644"/>
                </a:lnTo>
                <a:lnTo>
                  <a:pt x="38100" y="961643"/>
                </a:lnTo>
                <a:close/>
              </a:path>
              <a:path w="1683385" h="962025">
                <a:moveTo>
                  <a:pt x="1664208" y="38099"/>
                </a:moveTo>
                <a:lnTo>
                  <a:pt x="1645158" y="19049"/>
                </a:lnTo>
                <a:lnTo>
                  <a:pt x="1645158" y="38099"/>
                </a:lnTo>
                <a:lnTo>
                  <a:pt x="1664208" y="38099"/>
                </a:lnTo>
                <a:close/>
              </a:path>
              <a:path w="1683385" h="962025">
                <a:moveTo>
                  <a:pt x="1664208" y="923543"/>
                </a:moveTo>
                <a:lnTo>
                  <a:pt x="1664208" y="38099"/>
                </a:lnTo>
                <a:lnTo>
                  <a:pt x="1645158" y="38099"/>
                </a:lnTo>
                <a:lnTo>
                  <a:pt x="1645158" y="923543"/>
                </a:lnTo>
                <a:lnTo>
                  <a:pt x="1664208" y="923543"/>
                </a:lnTo>
                <a:close/>
              </a:path>
              <a:path w="1683385" h="962025">
                <a:moveTo>
                  <a:pt x="1664208" y="961562"/>
                </a:moveTo>
                <a:lnTo>
                  <a:pt x="1664208" y="923543"/>
                </a:lnTo>
                <a:lnTo>
                  <a:pt x="1645158" y="942593"/>
                </a:lnTo>
                <a:lnTo>
                  <a:pt x="1645158" y="961563"/>
                </a:lnTo>
                <a:lnTo>
                  <a:pt x="1664208" y="961562"/>
                </a:lnTo>
                <a:close/>
              </a:path>
            </a:pathLst>
          </a:custGeom>
          <a:solidFill>
            <a:srgbClr val="17375E"/>
          </a:solidFill>
        </p:spPr>
        <p:txBody>
          <a:bodyPr wrap="square" lIns="0" tIns="0" rIns="0" bIns="0" rtlCol="0"/>
          <a:lstStyle/>
          <a:p>
            <a:endParaRPr sz="1588"/>
          </a:p>
        </p:txBody>
      </p:sp>
      <p:sp>
        <p:nvSpPr>
          <p:cNvPr id="13" name="object 13"/>
          <p:cNvSpPr/>
          <p:nvPr/>
        </p:nvSpPr>
        <p:spPr>
          <a:xfrm>
            <a:off x="6027644" y="4206239"/>
            <a:ext cx="1485340" cy="848846"/>
          </a:xfrm>
          <a:custGeom>
            <a:avLst/>
            <a:gdLst/>
            <a:ahLst/>
            <a:cxnLst/>
            <a:rect l="l" t="t" r="r" b="b"/>
            <a:pathLst>
              <a:path w="1683384" h="962025">
                <a:moveTo>
                  <a:pt x="1683258" y="942593"/>
                </a:moveTo>
                <a:lnTo>
                  <a:pt x="1683176" y="17243"/>
                </a:lnTo>
                <a:lnTo>
                  <a:pt x="1677132" y="4949"/>
                </a:lnTo>
                <a:lnTo>
                  <a:pt x="1664208" y="0"/>
                </a:lnTo>
                <a:lnTo>
                  <a:pt x="17359" y="81"/>
                </a:lnTo>
                <a:lnTo>
                  <a:pt x="5217" y="6125"/>
                </a:lnTo>
                <a:lnTo>
                  <a:pt x="0" y="19050"/>
                </a:lnTo>
                <a:lnTo>
                  <a:pt x="88" y="944400"/>
                </a:lnTo>
                <a:lnTo>
                  <a:pt x="6426" y="956694"/>
                </a:lnTo>
                <a:lnTo>
                  <a:pt x="19050" y="961644"/>
                </a:lnTo>
                <a:lnTo>
                  <a:pt x="19050" y="38100"/>
                </a:lnTo>
                <a:lnTo>
                  <a:pt x="38100" y="19049"/>
                </a:lnTo>
                <a:lnTo>
                  <a:pt x="38100" y="38100"/>
                </a:lnTo>
                <a:lnTo>
                  <a:pt x="1645158" y="38099"/>
                </a:lnTo>
                <a:lnTo>
                  <a:pt x="1645158" y="19049"/>
                </a:lnTo>
                <a:lnTo>
                  <a:pt x="1664208" y="38099"/>
                </a:lnTo>
                <a:lnTo>
                  <a:pt x="1664208" y="961562"/>
                </a:lnTo>
                <a:lnTo>
                  <a:pt x="1666014" y="961562"/>
                </a:lnTo>
                <a:lnTo>
                  <a:pt x="1678308" y="955518"/>
                </a:lnTo>
                <a:lnTo>
                  <a:pt x="1683258" y="942593"/>
                </a:lnTo>
                <a:close/>
              </a:path>
              <a:path w="1683384" h="962025">
                <a:moveTo>
                  <a:pt x="38100" y="38100"/>
                </a:moveTo>
                <a:lnTo>
                  <a:pt x="38100" y="19049"/>
                </a:lnTo>
                <a:lnTo>
                  <a:pt x="19050" y="38100"/>
                </a:lnTo>
                <a:lnTo>
                  <a:pt x="38100" y="38100"/>
                </a:lnTo>
                <a:close/>
              </a:path>
              <a:path w="1683384" h="962025">
                <a:moveTo>
                  <a:pt x="38100" y="923544"/>
                </a:moveTo>
                <a:lnTo>
                  <a:pt x="38100" y="38100"/>
                </a:lnTo>
                <a:lnTo>
                  <a:pt x="19050" y="38100"/>
                </a:lnTo>
                <a:lnTo>
                  <a:pt x="19050" y="923544"/>
                </a:lnTo>
                <a:lnTo>
                  <a:pt x="38100" y="923544"/>
                </a:lnTo>
                <a:close/>
              </a:path>
              <a:path w="1683384" h="962025">
                <a:moveTo>
                  <a:pt x="1664208" y="923543"/>
                </a:moveTo>
                <a:lnTo>
                  <a:pt x="19050" y="923544"/>
                </a:lnTo>
                <a:lnTo>
                  <a:pt x="38100" y="942594"/>
                </a:lnTo>
                <a:lnTo>
                  <a:pt x="38100" y="961643"/>
                </a:lnTo>
                <a:lnTo>
                  <a:pt x="1645158" y="961563"/>
                </a:lnTo>
                <a:lnTo>
                  <a:pt x="1645158" y="942593"/>
                </a:lnTo>
                <a:lnTo>
                  <a:pt x="1664208" y="923543"/>
                </a:lnTo>
                <a:close/>
              </a:path>
              <a:path w="1683384" h="962025">
                <a:moveTo>
                  <a:pt x="38100" y="961643"/>
                </a:moveTo>
                <a:lnTo>
                  <a:pt x="38100" y="942594"/>
                </a:lnTo>
                <a:lnTo>
                  <a:pt x="19050" y="923544"/>
                </a:lnTo>
                <a:lnTo>
                  <a:pt x="19050" y="961644"/>
                </a:lnTo>
                <a:lnTo>
                  <a:pt x="38100" y="961643"/>
                </a:lnTo>
                <a:close/>
              </a:path>
              <a:path w="1683384" h="962025">
                <a:moveTo>
                  <a:pt x="1664208" y="38099"/>
                </a:moveTo>
                <a:lnTo>
                  <a:pt x="1645158" y="19049"/>
                </a:lnTo>
                <a:lnTo>
                  <a:pt x="1645158" y="38099"/>
                </a:lnTo>
                <a:lnTo>
                  <a:pt x="1664208" y="38099"/>
                </a:lnTo>
                <a:close/>
              </a:path>
              <a:path w="1683384" h="962025">
                <a:moveTo>
                  <a:pt x="1664208" y="923543"/>
                </a:moveTo>
                <a:lnTo>
                  <a:pt x="1664208" y="38099"/>
                </a:lnTo>
                <a:lnTo>
                  <a:pt x="1645158" y="38099"/>
                </a:lnTo>
                <a:lnTo>
                  <a:pt x="1645158" y="923543"/>
                </a:lnTo>
                <a:lnTo>
                  <a:pt x="1664208" y="923543"/>
                </a:lnTo>
                <a:close/>
              </a:path>
              <a:path w="1683384" h="962025">
                <a:moveTo>
                  <a:pt x="1664208" y="961562"/>
                </a:moveTo>
                <a:lnTo>
                  <a:pt x="1664208" y="923543"/>
                </a:lnTo>
                <a:lnTo>
                  <a:pt x="1645158" y="942593"/>
                </a:lnTo>
                <a:lnTo>
                  <a:pt x="1645158" y="961563"/>
                </a:lnTo>
                <a:lnTo>
                  <a:pt x="1664208" y="961562"/>
                </a:lnTo>
                <a:close/>
              </a:path>
            </a:pathLst>
          </a:custGeom>
          <a:solidFill>
            <a:srgbClr val="17375E"/>
          </a:solidFill>
        </p:spPr>
        <p:txBody>
          <a:bodyPr wrap="square" lIns="0" tIns="0" rIns="0" bIns="0" rtlCol="0"/>
          <a:lstStyle/>
          <a:p>
            <a:endParaRPr sz="1588"/>
          </a:p>
        </p:txBody>
      </p:sp>
      <p:sp>
        <p:nvSpPr>
          <p:cNvPr id="14" name="object 14"/>
          <p:cNvSpPr/>
          <p:nvPr/>
        </p:nvSpPr>
        <p:spPr>
          <a:xfrm>
            <a:off x="5442024" y="4613014"/>
            <a:ext cx="121024" cy="96931"/>
          </a:xfrm>
          <a:custGeom>
            <a:avLst/>
            <a:gdLst/>
            <a:ahLst/>
            <a:cxnLst/>
            <a:rect l="l" t="t" r="r" b="b"/>
            <a:pathLst>
              <a:path w="137160" h="109854">
                <a:moveTo>
                  <a:pt x="137160" y="109728"/>
                </a:moveTo>
                <a:lnTo>
                  <a:pt x="137160" y="0"/>
                </a:lnTo>
                <a:lnTo>
                  <a:pt x="0" y="0"/>
                </a:lnTo>
                <a:lnTo>
                  <a:pt x="0" y="109728"/>
                </a:lnTo>
                <a:lnTo>
                  <a:pt x="137160" y="109728"/>
                </a:lnTo>
                <a:close/>
              </a:path>
            </a:pathLst>
          </a:custGeom>
          <a:solidFill>
            <a:srgbClr val="4F81BD"/>
          </a:solidFill>
        </p:spPr>
        <p:txBody>
          <a:bodyPr wrap="square" lIns="0" tIns="0" rIns="0" bIns="0" rtlCol="0"/>
          <a:lstStyle/>
          <a:p>
            <a:endParaRPr sz="1588"/>
          </a:p>
        </p:txBody>
      </p:sp>
      <p:sp>
        <p:nvSpPr>
          <p:cNvPr id="15" name="object 15"/>
          <p:cNvSpPr/>
          <p:nvPr/>
        </p:nvSpPr>
        <p:spPr>
          <a:xfrm>
            <a:off x="5563049" y="4510816"/>
            <a:ext cx="96931" cy="301999"/>
          </a:xfrm>
          <a:custGeom>
            <a:avLst/>
            <a:gdLst/>
            <a:ahLst/>
            <a:cxnLst/>
            <a:rect l="l" t="t" r="r" b="b"/>
            <a:pathLst>
              <a:path w="109854" h="342264">
                <a:moveTo>
                  <a:pt x="109727" y="342138"/>
                </a:moveTo>
                <a:lnTo>
                  <a:pt x="109727" y="0"/>
                </a:lnTo>
                <a:lnTo>
                  <a:pt x="0" y="0"/>
                </a:lnTo>
                <a:lnTo>
                  <a:pt x="0" y="342138"/>
                </a:lnTo>
                <a:lnTo>
                  <a:pt x="109727" y="342138"/>
                </a:lnTo>
                <a:close/>
              </a:path>
            </a:pathLst>
          </a:custGeom>
          <a:solidFill>
            <a:srgbClr val="4F81BD"/>
          </a:solidFill>
        </p:spPr>
        <p:txBody>
          <a:bodyPr wrap="square" lIns="0" tIns="0" rIns="0" bIns="0" rtlCol="0"/>
          <a:lstStyle/>
          <a:p>
            <a:endParaRPr sz="1588"/>
          </a:p>
        </p:txBody>
      </p:sp>
      <p:sp>
        <p:nvSpPr>
          <p:cNvPr id="16" name="object 16"/>
          <p:cNvSpPr/>
          <p:nvPr/>
        </p:nvSpPr>
        <p:spPr>
          <a:xfrm>
            <a:off x="5659866" y="4613014"/>
            <a:ext cx="122144" cy="96931"/>
          </a:xfrm>
          <a:custGeom>
            <a:avLst/>
            <a:gdLst/>
            <a:ahLst/>
            <a:cxnLst/>
            <a:rect l="l" t="t" r="r" b="b"/>
            <a:pathLst>
              <a:path w="138429" h="109854">
                <a:moveTo>
                  <a:pt x="137922" y="109727"/>
                </a:moveTo>
                <a:lnTo>
                  <a:pt x="137922" y="0"/>
                </a:lnTo>
                <a:lnTo>
                  <a:pt x="0" y="0"/>
                </a:lnTo>
                <a:lnTo>
                  <a:pt x="0" y="109727"/>
                </a:lnTo>
                <a:lnTo>
                  <a:pt x="137922" y="109727"/>
                </a:lnTo>
                <a:close/>
              </a:path>
            </a:pathLst>
          </a:custGeom>
          <a:solidFill>
            <a:srgbClr val="4F81BD"/>
          </a:solidFill>
        </p:spPr>
        <p:txBody>
          <a:bodyPr wrap="square" lIns="0" tIns="0" rIns="0" bIns="0" rtlCol="0"/>
          <a:lstStyle/>
          <a:p>
            <a:endParaRPr sz="1588"/>
          </a:p>
        </p:txBody>
      </p:sp>
      <p:sp>
        <p:nvSpPr>
          <p:cNvPr id="17" name="object 17"/>
          <p:cNvSpPr/>
          <p:nvPr/>
        </p:nvSpPr>
        <p:spPr>
          <a:xfrm>
            <a:off x="5430594" y="4499385"/>
            <a:ext cx="361949" cy="324971"/>
          </a:xfrm>
          <a:custGeom>
            <a:avLst/>
            <a:gdLst/>
            <a:ahLst/>
            <a:cxnLst/>
            <a:rect l="l" t="t" r="r" b="b"/>
            <a:pathLst>
              <a:path w="410210" h="368300">
                <a:moveTo>
                  <a:pt x="150114" y="116586"/>
                </a:moveTo>
                <a:lnTo>
                  <a:pt x="0" y="116586"/>
                </a:lnTo>
                <a:lnTo>
                  <a:pt x="0" y="251460"/>
                </a:lnTo>
                <a:lnTo>
                  <a:pt x="12953" y="251460"/>
                </a:lnTo>
                <a:lnTo>
                  <a:pt x="12954" y="141732"/>
                </a:lnTo>
                <a:lnTo>
                  <a:pt x="25908" y="128778"/>
                </a:lnTo>
                <a:lnTo>
                  <a:pt x="25907" y="141732"/>
                </a:lnTo>
                <a:lnTo>
                  <a:pt x="137922" y="141732"/>
                </a:lnTo>
                <a:lnTo>
                  <a:pt x="137922" y="128778"/>
                </a:lnTo>
                <a:lnTo>
                  <a:pt x="150114" y="116586"/>
                </a:lnTo>
                <a:close/>
              </a:path>
              <a:path w="410210" h="368300">
                <a:moveTo>
                  <a:pt x="25907" y="141732"/>
                </a:moveTo>
                <a:lnTo>
                  <a:pt x="25908" y="128778"/>
                </a:lnTo>
                <a:lnTo>
                  <a:pt x="12954" y="141732"/>
                </a:lnTo>
                <a:lnTo>
                  <a:pt x="25907" y="141732"/>
                </a:lnTo>
                <a:close/>
              </a:path>
              <a:path w="410210" h="368300">
                <a:moveTo>
                  <a:pt x="25907" y="225552"/>
                </a:moveTo>
                <a:lnTo>
                  <a:pt x="25907" y="141732"/>
                </a:lnTo>
                <a:lnTo>
                  <a:pt x="12954" y="141732"/>
                </a:lnTo>
                <a:lnTo>
                  <a:pt x="12954" y="225552"/>
                </a:lnTo>
                <a:lnTo>
                  <a:pt x="25907" y="225552"/>
                </a:lnTo>
                <a:close/>
              </a:path>
              <a:path w="410210" h="368300">
                <a:moveTo>
                  <a:pt x="163068" y="342138"/>
                </a:moveTo>
                <a:lnTo>
                  <a:pt x="163068" y="225552"/>
                </a:lnTo>
                <a:lnTo>
                  <a:pt x="12954" y="225552"/>
                </a:lnTo>
                <a:lnTo>
                  <a:pt x="25908" y="238506"/>
                </a:lnTo>
                <a:lnTo>
                  <a:pt x="25907" y="251460"/>
                </a:lnTo>
                <a:lnTo>
                  <a:pt x="137922" y="251460"/>
                </a:lnTo>
                <a:lnTo>
                  <a:pt x="137922" y="238506"/>
                </a:lnTo>
                <a:lnTo>
                  <a:pt x="150114" y="251460"/>
                </a:lnTo>
                <a:lnTo>
                  <a:pt x="150114" y="342138"/>
                </a:lnTo>
                <a:lnTo>
                  <a:pt x="163068" y="342138"/>
                </a:lnTo>
                <a:close/>
              </a:path>
              <a:path w="410210" h="368300">
                <a:moveTo>
                  <a:pt x="25907" y="251460"/>
                </a:moveTo>
                <a:lnTo>
                  <a:pt x="25908" y="238506"/>
                </a:lnTo>
                <a:lnTo>
                  <a:pt x="12954" y="225552"/>
                </a:lnTo>
                <a:lnTo>
                  <a:pt x="12953" y="251460"/>
                </a:lnTo>
                <a:lnTo>
                  <a:pt x="25907" y="251460"/>
                </a:lnTo>
                <a:close/>
              </a:path>
              <a:path w="410210" h="368300">
                <a:moveTo>
                  <a:pt x="272796" y="116586"/>
                </a:moveTo>
                <a:lnTo>
                  <a:pt x="272796" y="0"/>
                </a:lnTo>
                <a:lnTo>
                  <a:pt x="137922" y="0"/>
                </a:lnTo>
                <a:lnTo>
                  <a:pt x="137922" y="116586"/>
                </a:lnTo>
                <a:lnTo>
                  <a:pt x="150114" y="116586"/>
                </a:lnTo>
                <a:lnTo>
                  <a:pt x="150114" y="25146"/>
                </a:lnTo>
                <a:lnTo>
                  <a:pt x="163068" y="12954"/>
                </a:lnTo>
                <a:lnTo>
                  <a:pt x="163068" y="25146"/>
                </a:lnTo>
                <a:lnTo>
                  <a:pt x="247650" y="25146"/>
                </a:lnTo>
                <a:lnTo>
                  <a:pt x="247650" y="12954"/>
                </a:lnTo>
                <a:lnTo>
                  <a:pt x="259842" y="25146"/>
                </a:lnTo>
                <a:lnTo>
                  <a:pt x="259842" y="116586"/>
                </a:lnTo>
                <a:lnTo>
                  <a:pt x="272796" y="116586"/>
                </a:lnTo>
                <a:close/>
              </a:path>
              <a:path w="410210" h="368300">
                <a:moveTo>
                  <a:pt x="163068" y="141732"/>
                </a:moveTo>
                <a:lnTo>
                  <a:pt x="163068" y="25146"/>
                </a:lnTo>
                <a:lnTo>
                  <a:pt x="150114" y="25146"/>
                </a:lnTo>
                <a:lnTo>
                  <a:pt x="150114" y="116586"/>
                </a:lnTo>
                <a:lnTo>
                  <a:pt x="137922" y="128778"/>
                </a:lnTo>
                <a:lnTo>
                  <a:pt x="137922" y="141732"/>
                </a:lnTo>
                <a:lnTo>
                  <a:pt x="163068" y="141732"/>
                </a:lnTo>
                <a:close/>
              </a:path>
              <a:path w="410210" h="368300">
                <a:moveTo>
                  <a:pt x="150114" y="251460"/>
                </a:moveTo>
                <a:lnTo>
                  <a:pt x="137922" y="238506"/>
                </a:lnTo>
                <a:lnTo>
                  <a:pt x="137922" y="251460"/>
                </a:lnTo>
                <a:lnTo>
                  <a:pt x="150114" y="251460"/>
                </a:lnTo>
                <a:close/>
              </a:path>
              <a:path w="410210" h="368300">
                <a:moveTo>
                  <a:pt x="163068" y="368046"/>
                </a:moveTo>
                <a:lnTo>
                  <a:pt x="163068" y="355092"/>
                </a:lnTo>
                <a:lnTo>
                  <a:pt x="150114" y="342138"/>
                </a:lnTo>
                <a:lnTo>
                  <a:pt x="150114" y="251460"/>
                </a:lnTo>
                <a:lnTo>
                  <a:pt x="137922" y="251460"/>
                </a:lnTo>
                <a:lnTo>
                  <a:pt x="137922" y="368046"/>
                </a:lnTo>
                <a:lnTo>
                  <a:pt x="163068" y="368046"/>
                </a:lnTo>
                <a:close/>
              </a:path>
              <a:path w="410210" h="368300">
                <a:moveTo>
                  <a:pt x="163068" y="25146"/>
                </a:moveTo>
                <a:lnTo>
                  <a:pt x="163068" y="12954"/>
                </a:lnTo>
                <a:lnTo>
                  <a:pt x="150114" y="25146"/>
                </a:lnTo>
                <a:lnTo>
                  <a:pt x="163068" y="25146"/>
                </a:lnTo>
                <a:close/>
              </a:path>
              <a:path w="410210" h="368300">
                <a:moveTo>
                  <a:pt x="259842" y="342138"/>
                </a:moveTo>
                <a:lnTo>
                  <a:pt x="150114" y="342138"/>
                </a:lnTo>
                <a:lnTo>
                  <a:pt x="163068" y="355092"/>
                </a:lnTo>
                <a:lnTo>
                  <a:pt x="163068" y="368046"/>
                </a:lnTo>
                <a:lnTo>
                  <a:pt x="247650" y="368046"/>
                </a:lnTo>
                <a:lnTo>
                  <a:pt x="247650" y="355092"/>
                </a:lnTo>
                <a:lnTo>
                  <a:pt x="259842" y="342138"/>
                </a:lnTo>
                <a:close/>
              </a:path>
              <a:path w="410210" h="368300">
                <a:moveTo>
                  <a:pt x="259842" y="25146"/>
                </a:moveTo>
                <a:lnTo>
                  <a:pt x="247650" y="12954"/>
                </a:lnTo>
                <a:lnTo>
                  <a:pt x="247650" y="25146"/>
                </a:lnTo>
                <a:lnTo>
                  <a:pt x="259842" y="25146"/>
                </a:lnTo>
                <a:close/>
              </a:path>
              <a:path w="410210" h="368300">
                <a:moveTo>
                  <a:pt x="272796" y="141732"/>
                </a:moveTo>
                <a:lnTo>
                  <a:pt x="272796" y="128778"/>
                </a:lnTo>
                <a:lnTo>
                  <a:pt x="259842" y="116586"/>
                </a:lnTo>
                <a:lnTo>
                  <a:pt x="259842" y="25146"/>
                </a:lnTo>
                <a:lnTo>
                  <a:pt x="247650" y="25146"/>
                </a:lnTo>
                <a:lnTo>
                  <a:pt x="247650" y="141732"/>
                </a:lnTo>
                <a:lnTo>
                  <a:pt x="272796" y="141732"/>
                </a:lnTo>
                <a:close/>
              </a:path>
              <a:path w="410210" h="368300">
                <a:moveTo>
                  <a:pt x="397764" y="225552"/>
                </a:moveTo>
                <a:lnTo>
                  <a:pt x="247650" y="225552"/>
                </a:lnTo>
                <a:lnTo>
                  <a:pt x="247650" y="342138"/>
                </a:lnTo>
                <a:lnTo>
                  <a:pt x="259842" y="342138"/>
                </a:lnTo>
                <a:lnTo>
                  <a:pt x="259842" y="251460"/>
                </a:lnTo>
                <a:lnTo>
                  <a:pt x="272796" y="238506"/>
                </a:lnTo>
                <a:lnTo>
                  <a:pt x="272796" y="251460"/>
                </a:lnTo>
                <a:lnTo>
                  <a:pt x="384810" y="251460"/>
                </a:lnTo>
                <a:lnTo>
                  <a:pt x="384810" y="238506"/>
                </a:lnTo>
                <a:lnTo>
                  <a:pt x="397764" y="225552"/>
                </a:lnTo>
                <a:close/>
              </a:path>
              <a:path w="410210" h="368300">
                <a:moveTo>
                  <a:pt x="272796" y="368046"/>
                </a:moveTo>
                <a:lnTo>
                  <a:pt x="272796" y="251460"/>
                </a:lnTo>
                <a:lnTo>
                  <a:pt x="259842" y="251460"/>
                </a:lnTo>
                <a:lnTo>
                  <a:pt x="259842" y="342138"/>
                </a:lnTo>
                <a:lnTo>
                  <a:pt x="247650" y="355092"/>
                </a:lnTo>
                <a:lnTo>
                  <a:pt x="247650" y="368046"/>
                </a:lnTo>
                <a:lnTo>
                  <a:pt x="272796" y="368046"/>
                </a:lnTo>
                <a:close/>
              </a:path>
              <a:path w="410210" h="368300">
                <a:moveTo>
                  <a:pt x="409956" y="251460"/>
                </a:moveTo>
                <a:lnTo>
                  <a:pt x="409956" y="116586"/>
                </a:lnTo>
                <a:lnTo>
                  <a:pt x="259842" y="116586"/>
                </a:lnTo>
                <a:lnTo>
                  <a:pt x="272796" y="128778"/>
                </a:lnTo>
                <a:lnTo>
                  <a:pt x="272796" y="141732"/>
                </a:lnTo>
                <a:lnTo>
                  <a:pt x="384810" y="141732"/>
                </a:lnTo>
                <a:lnTo>
                  <a:pt x="384810" y="128778"/>
                </a:lnTo>
                <a:lnTo>
                  <a:pt x="397764" y="141732"/>
                </a:lnTo>
                <a:lnTo>
                  <a:pt x="397764" y="251460"/>
                </a:lnTo>
                <a:lnTo>
                  <a:pt x="409956" y="251460"/>
                </a:lnTo>
                <a:close/>
              </a:path>
              <a:path w="410210" h="368300">
                <a:moveTo>
                  <a:pt x="272796" y="251460"/>
                </a:moveTo>
                <a:lnTo>
                  <a:pt x="272796" y="238506"/>
                </a:lnTo>
                <a:lnTo>
                  <a:pt x="259842" y="251460"/>
                </a:lnTo>
                <a:lnTo>
                  <a:pt x="272796" y="251460"/>
                </a:lnTo>
                <a:close/>
              </a:path>
              <a:path w="410210" h="368300">
                <a:moveTo>
                  <a:pt x="397764" y="141732"/>
                </a:moveTo>
                <a:lnTo>
                  <a:pt x="384810" y="128778"/>
                </a:lnTo>
                <a:lnTo>
                  <a:pt x="384810" y="141732"/>
                </a:lnTo>
                <a:lnTo>
                  <a:pt x="397764" y="141732"/>
                </a:lnTo>
                <a:close/>
              </a:path>
              <a:path w="410210" h="368300">
                <a:moveTo>
                  <a:pt x="397764" y="225552"/>
                </a:moveTo>
                <a:lnTo>
                  <a:pt x="397764" y="141732"/>
                </a:lnTo>
                <a:lnTo>
                  <a:pt x="384810" y="141732"/>
                </a:lnTo>
                <a:lnTo>
                  <a:pt x="384810" y="225552"/>
                </a:lnTo>
                <a:lnTo>
                  <a:pt x="397764" y="225552"/>
                </a:lnTo>
                <a:close/>
              </a:path>
              <a:path w="410210" h="368300">
                <a:moveTo>
                  <a:pt x="397764" y="251460"/>
                </a:moveTo>
                <a:lnTo>
                  <a:pt x="397764" y="225552"/>
                </a:lnTo>
                <a:lnTo>
                  <a:pt x="384810" y="238506"/>
                </a:lnTo>
                <a:lnTo>
                  <a:pt x="384810" y="251460"/>
                </a:lnTo>
                <a:lnTo>
                  <a:pt x="397764" y="251460"/>
                </a:lnTo>
                <a:close/>
              </a:path>
            </a:pathLst>
          </a:custGeom>
          <a:solidFill>
            <a:srgbClr val="385D8A"/>
          </a:solidFill>
        </p:spPr>
        <p:txBody>
          <a:bodyPr wrap="square" lIns="0" tIns="0" rIns="0" bIns="0" rtlCol="0"/>
          <a:lstStyle/>
          <a:p>
            <a:endParaRPr sz="1588"/>
          </a:p>
        </p:txBody>
      </p:sp>
      <p:sp>
        <p:nvSpPr>
          <p:cNvPr id="18" name="object 18"/>
          <p:cNvSpPr/>
          <p:nvPr/>
        </p:nvSpPr>
        <p:spPr>
          <a:xfrm>
            <a:off x="987014" y="1438835"/>
            <a:ext cx="7191487" cy="1877209"/>
          </a:xfrm>
          <a:prstGeom prst="rect">
            <a:avLst/>
          </a:prstGeom>
          <a:blipFill>
            <a:blip r:embed="rId3" cstate="print"/>
            <a:stretch>
              <a:fillRect/>
            </a:stretch>
          </a:blipFill>
        </p:spPr>
        <p:txBody>
          <a:bodyPr wrap="square" lIns="0" tIns="0" rIns="0" bIns="0" rtlCol="0"/>
          <a:lstStyle/>
          <a:p>
            <a:endParaRPr sz="1588"/>
          </a:p>
        </p:txBody>
      </p:sp>
      <p:sp>
        <p:nvSpPr>
          <p:cNvPr id="19" name="object 19"/>
          <p:cNvSpPr txBox="1"/>
          <p:nvPr/>
        </p:nvSpPr>
        <p:spPr>
          <a:xfrm>
            <a:off x="2413299" y="2716026"/>
            <a:ext cx="4321549" cy="1133965"/>
          </a:xfrm>
          <a:prstGeom prst="rect">
            <a:avLst/>
          </a:prstGeom>
        </p:spPr>
        <p:txBody>
          <a:bodyPr vert="horz" wrap="square" lIns="0" tIns="0" rIns="0" bIns="0" rtlCol="0">
            <a:spAutoFit/>
          </a:bodyPr>
          <a:lstStyle/>
          <a:p>
            <a:pPr marL="625322" indent="-614675"/>
            <a:r>
              <a:rPr sz="1765" spc="-13" dirty="0">
                <a:latin typeface="Calibri"/>
                <a:cs typeface="Calibri"/>
              </a:rPr>
              <a:t>Mu</a:t>
            </a:r>
            <a:r>
              <a:rPr sz="1765" spc="-35" dirty="0">
                <a:latin typeface="Calibri"/>
                <a:cs typeface="Calibri"/>
              </a:rPr>
              <a:t>s</a:t>
            </a:r>
            <a:r>
              <a:rPr sz="1765" spc="-9" dirty="0">
                <a:latin typeface="Calibri"/>
                <a:cs typeface="Calibri"/>
              </a:rPr>
              <a:t>t</a:t>
            </a:r>
            <a:r>
              <a:rPr sz="1765" spc="9" dirty="0">
                <a:latin typeface="Calibri"/>
                <a:cs typeface="Calibri"/>
              </a:rPr>
              <a:t> </a:t>
            </a:r>
            <a:r>
              <a:rPr sz="1765" spc="-13" dirty="0">
                <a:latin typeface="Calibri"/>
                <a:cs typeface="Calibri"/>
              </a:rPr>
              <a:t>me</a:t>
            </a:r>
            <a:r>
              <a:rPr sz="1765" spc="-18" dirty="0">
                <a:latin typeface="Calibri"/>
                <a:cs typeface="Calibri"/>
              </a:rPr>
              <a:t>e</a:t>
            </a:r>
            <a:r>
              <a:rPr sz="1765" spc="-9" dirty="0">
                <a:latin typeface="Calibri"/>
                <a:cs typeface="Calibri"/>
              </a:rPr>
              <a:t>t</a:t>
            </a:r>
            <a:r>
              <a:rPr sz="1765" spc="13" dirty="0">
                <a:latin typeface="Calibri"/>
                <a:cs typeface="Calibri"/>
              </a:rPr>
              <a:t> </a:t>
            </a:r>
            <a:r>
              <a:rPr sz="1765" dirty="0">
                <a:latin typeface="Calibri"/>
                <a:cs typeface="Calibri"/>
              </a:rPr>
              <a:t>all</a:t>
            </a:r>
            <a:r>
              <a:rPr sz="1765" spc="9" dirty="0">
                <a:latin typeface="Calibri"/>
                <a:cs typeface="Calibri"/>
              </a:rPr>
              <a:t> </a:t>
            </a:r>
            <a:r>
              <a:rPr sz="1765" spc="-9" dirty="0">
                <a:latin typeface="Calibri"/>
                <a:cs typeface="Calibri"/>
              </a:rPr>
              <a:t>of the</a:t>
            </a:r>
            <a:r>
              <a:rPr sz="1765" spc="4" dirty="0">
                <a:latin typeface="Calibri"/>
                <a:cs typeface="Calibri"/>
              </a:rPr>
              <a:t> </a:t>
            </a:r>
            <a:r>
              <a:rPr sz="1765" spc="-31" dirty="0">
                <a:latin typeface="Calibri"/>
                <a:cs typeface="Calibri"/>
              </a:rPr>
              <a:t>r</a:t>
            </a:r>
            <a:r>
              <a:rPr sz="1765" spc="-9" dirty="0">
                <a:latin typeface="Calibri"/>
                <a:cs typeface="Calibri"/>
              </a:rPr>
              <a:t>e</a:t>
            </a:r>
            <a:r>
              <a:rPr sz="1765" spc="-18" dirty="0">
                <a:latin typeface="Calibri"/>
                <a:cs typeface="Calibri"/>
              </a:rPr>
              <a:t>qu</a:t>
            </a:r>
            <a:r>
              <a:rPr sz="1765" spc="-4" dirty="0">
                <a:latin typeface="Calibri"/>
                <a:cs typeface="Calibri"/>
              </a:rPr>
              <a:t>i</a:t>
            </a:r>
            <a:r>
              <a:rPr sz="1765" spc="-31" dirty="0">
                <a:latin typeface="Calibri"/>
                <a:cs typeface="Calibri"/>
              </a:rPr>
              <a:t>r</a:t>
            </a:r>
            <a:r>
              <a:rPr sz="1765" spc="-13" dirty="0">
                <a:latin typeface="Calibri"/>
                <a:cs typeface="Calibri"/>
              </a:rPr>
              <a:t>eme</a:t>
            </a:r>
            <a:r>
              <a:rPr sz="1765" spc="-35" dirty="0">
                <a:latin typeface="Calibri"/>
                <a:cs typeface="Calibri"/>
              </a:rPr>
              <a:t>n</a:t>
            </a:r>
            <a:r>
              <a:rPr sz="1765" spc="-4" dirty="0">
                <a:latin typeface="Calibri"/>
                <a:cs typeface="Calibri"/>
              </a:rPr>
              <a:t>t</a:t>
            </a:r>
            <a:r>
              <a:rPr sz="1765" spc="-9" dirty="0">
                <a:latin typeface="Calibri"/>
                <a:cs typeface="Calibri"/>
              </a:rPr>
              <a:t>s</a:t>
            </a:r>
            <a:r>
              <a:rPr sz="1765" spc="22" dirty="0">
                <a:latin typeface="Calibri"/>
                <a:cs typeface="Calibri"/>
              </a:rPr>
              <a:t> </a:t>
            </a:r>
            <a:r>
              <a:rPr sz="1765" spc="-4" dirty="0">
                <a:latin typeface="Calibri"/>
                <a:cs typeface="Calibri"/>
              </a:rPr>
              <a:t>i</a:t>
            </a:r>
            <a:r>
              <a:rPr sz="1765" dirty="0">
                <a:latin typeface="Calibri"/>
                <a:cs typeface="Calibri"/>
              </a:rPr>
              <a:t>n</a:t>
            </a:r>
            <a:r>
              <a:rPr sz="1765" spc="4" dirty="0">
                <a:latin typeface="Calibri"/>
                <a:cs typeface="Calibri"/>
              </a:rPr>
              <a:t> </a:t>
            </a:r>
            <a:r>
              <a:rPr lang="en-US" sz="1765" spc="-9" dirty="0">
                <a:latin typeface="Calibri"/>
                <a:cs typeface="Calibri"/>
              </a:rPr>
              <a:t>S</a:t>
            </a:r>
            <a:r>
              <a:rPr sz="1765" spc="-9" dirty="0" smtClean="0">
                <a:latin typeface="Calibri"/>
                <a:cs typeface="Calibri"/>
              </a:rPr>
              <a:t>ubpart</a:t>
            </a:r>
            <a:r>
              <a:rPr sz="1765" spc="18" dirty="0" smtClean="0">
                <a:latin typeface="Calibri"/>
                <a:cs typeface="Calibri"/>
              </a:rPr>
              <a:t> </a:t>
            </a:r>
            <a:r>
              <a:rPr sz="1765" spc="-13" dirty="0">
                <a:latin typeface="Calibri"/>
                <a:cs typeface="Calibri"/>
              </a:rPr>
              <a:t>D</a:t>
            </a:r>
            <a:endParaRPr sz="1765" dirty="0">
              <a:latin typeface="Calibri"/>
              <a:cs typeface="Calibri"/>
            </a:endParaRPr>
          </a:p>
          <a:p>
            <a:pPr>
              <a:lnSpc>
                <a:spcPct val="100000"/>
              </a:lnSpc>
            </a:pPr>
            <a:endParaRPr sz="1765" dirty="0">
              <a:latin typeface="Times New Roman"/>
              <a:cs typeface="Times New Roman"/>
            </a:endParaRPr>
          </a:p>
          <a:p>
            <a:pPr>
              <a:spcBef>
                <a:spcPts val="27"/>
              </a:spcBef>
            </a:pPr>
            <a:endParaRPr sz="1721" dirty="0">
              <a:latin typeface="Times New Roman"/>
              <a:cs typeface="Times New Roman"/>
            </a:endParaRPr>
          </a:p>
          <a:p>
            <a:pPr marL="625322"/>
            <a:r>
              <a:rPr sz="2118" spc="-13" dirty="0">
                <a:latin typeface="Calibri"/>
                <a:cs typeface="Calibri"/>
              </a:rPr>
              <a:t>P</a:t>
            </a:r>
            <a:r>
              <a:rPr sz="2118" spc="-44" dirty="0">
                <a:latin typeface="Calibri"/>
                <a:cs typeface="Calibri"/>
              </a:rPr>
              <a:t>r</a:t>
            </a:r>
            <a:r>
              <a:rPr sz="2118" spc="-13" dirty="0">
                <a:latin typeface="Calibri"/>
                <a:cs typeface="Calibri"/>
              </a:rPr>
              <a:t>ov</a:t>
            </a:r>
            <a:r>
              <a:rPr sz="2118" spc="-4" dirty="0">
                <a:latin typeface="Calibri"/>
                <a:cs typeface="Calibri"/>
              </a:rPr>
              <a:t>ide</a:t>
            </a:r>
            <a:r>
              <a:rPr sz="2118" dirty="0">
                <a:latin typeface="Calibri"/>
                <a:cs typeface="Calibri"/>
              </a:rPr>
              <a:t>d</a:t>
            </a:r>
            <a:r>
              <a:rPr sz="2118" spc="-4" dirty="0">
                <a:latin typeface="Calibri"/>
                <a:cs typeface="Calibri"/>
              </a:rPr>
              <a:t> </a:t>
            </a:r>
            <a:r>
              <a:rPr sz="2118" dirty="0">
                <a:latin typeface="Calibri"/>
                <a:cs typeface="Calibri"/>
              </a:rPr>
              <a:t>in</a:t>
            </a:r>
            <a:r>
              <a:rPr sz="2118" spc="-4" dirty="0">
                <a:latin typeface="Calibri"/>
                <a:cs typeface="Calibri"/>
              </a:rPr>
              <a:t> </a:t>
            </a:r>
            <a:r>
              <a:rPr sz="2118" spc="-31" dirty="0">
                <a:latin typeface="Calibri"/>
                <a:cs typeface="Calibri"/>
              </a:rPr>
              <a:t>c</a:t>
            </a:r>
            <a:r>
              <a:rPr sz="2118" spc="-4" dirty="0">
                <a:latin typeface="Calibri"/>
                <a:cs typeface="Calibri"/>
              </a:rPr>
              <a:t>o</a:t>
            </a:r>
            <a:r>
              <a:rPr sz="2118" dirty="0">
                <a:latin typeface="Calibri"/>
                <a:cs typeface="Calibri"/>
              </a:rPr>
              <a:t>mbin</a:t>
            </a:r>
            <a:r>
              <a:rPr sz="2118" spc="-26" dirty="0">
                <a:latin typeface="Calibri"/>
                <a:cs typeface="Calibri"/>
              </a:rPr>
              <a:t>a</a:t>
            </a:r>
            <a:r>
              <a:rPr sz="2118" spc="-9" dirty="0">
                <a:latin typeface="Calibri"/>
                <a:cs typeface="Calibri"/>
              </a:rPr>
              <a:t>t</a:t>
            </a:r>
            <a:r>
              <a:rPr sz="2118" spc="-4" dirty="0">
                <a:latin typeface="Calibri"/>
                <a:cs typeface="Calibri"/>
              </a:rPr>
              <a:t>io</a:t>
            </a:r>
            <a:r>
              <a:rPr sz="2118" dirty="0">
                <a:latin typeface="Calibri"/>
                <a:cs typeface="Calibri"/>
              </a:rPr>
              <a:t>n</a:t>
            </a:r>
            <a:r>
              <a:rPr sz="2118" spc="-18" dirty="0">
                <a:latin typeface="Calibri"/>
                <a:cs typeface="Calibri"/>
              </a:rPr>
              <a:t> </a:t>
            </a:r>
            <a:r>
              <a:rPr sz="2118" dirty="0">
                <a:latin typeface="Calibri"/>
                <a:cs typeface="Calibri"/>
              </a:rPr>
              <a:t>with</a:t>
            </a:r>
            <a:r>
              <a:rPr sz="2118" spc="-18" dirty="0">
                <a:latin typeface="Calibri"/>
                <a:cs typeface="Calibri"/>
              </a:rPr>
              <a:t> </a:t>
            </a:r>
            <a:r>
              <a:rPr sz="2118" spc="-4" dirty="0">
                <a:latin typeface="Calibri"/>
                <a:cs typeface="Calibri"/>
              </a:rPr>
              <a:t>IET</a:t>
            </a:r>
            <a:endParaRPr sz="2118" dirty="0">
              <a:latin typeface="Calibri"/>
              <a:cs typeface="Calibri"/>
            </a:endParaRPr>
          </a:p>
        </p:txBody>
      </p:sp>
      <p:sp>
        <p:nvSpPr>
          <p:cNvPr id="20" name="object 20"/>
          <p:cNvSpPr txBox="1"/>
          <p:nvPr/>
        </p:nvSpPr>
        <p:spPr>
          <a:xfrm>
            <a:off x="2479190" y="5316014"/>
            <a:ext cx="4321549" cy="271613"/>
          </a:xfrm>
          <a:prstGeom prst="rect">
            <a:avLst/>
          </a:prstGeom>
        </p:spPr>
        <p:txBody>
          <a:bodyPr vert="horz" wrap="square" lIns="0" tIns="0" rIns="0" bIns="0" rtlCol="0">
            <a:spAutoFit/>
          </a:bodyPr>
          <a:lstStyle/>
          <a:p>
            <a:pPr marL="11206"/>
            <a:r>
              <a:rPr sz="1765" spc="-13" dirty="0">
                <a:latin typeface="Calibri"/>
                <a:cs typeface="Calibri"/>
              </a:rPr>
              <a:t>Mu</a:t>
            </a:r>
            <a:r>
              <a:rPr sz="1765" spc="-35" dirty="0">
                <a:latin typeface="Calibri"/>
                <a:cs typeface="Calibri"/>
              </a:rPr>
              <a:t>s</a:t>
            </a:r>
            <a:r>
              <a:rPr sz="1765" spc="-9" dirty="0">
                <a:latin typeface="Calibri"/>
                <a:cs typeface="Calibri"/>
              </a:rPr>
              <a:t>t</a:t>
            </a:r>
            <a:r>
              <a:rPr sz="1765" spc="9" dirty="0">
                <a:latin typeface="Calibri"/>
                <a:cs typeface="Calibri"/>
              </a:rPr>
              <a:t> </a:t>
            </a:r>
            <a:r>
              <a:rPr sz="1765" spc="-13" dirty="0">
                <a:latin typeface="Calibri"/>
                <a:cs typeface="Calibri"/>
              </a:rPr>
              <a:t>me</a:t>
            </a:r>
            <a:r>
              <a:rPr sz="1765" spc="-18" dirty="0">
                <a:latin typeface="Calibri"/>
                <a:cs typeface="Calibri"/>
              </a:rPr>
              <a:t>e</a:t>
            </a:r>
            <a:r>
              <a:rPr sz="1765" spc="-9" dirty="0">
                <a:latin typeface="Calibri"/>
                <a:cs typeface="Calibri"/>
              </a:rPr>
              <a:t>t</a:t>
            </a:r>
            <a:r>
              <a:rPr sz="1765" spc="13" dirty="0">
                <a:latin typeface="Calibri"/>
                <a:cs typeface="Calibri"/>
              </a:rPr>
              <a:t> </a:t>
            </a:r>
            <a:r>
              <a:rPr sz="1765" dirty="0">
                <a:latin typeface="Calibri"/>
                <a:cs typeface="Calibri"/>
              </a:rPr>
              <a:t>all</a:t>
            </a:r>
            <a:r>
              <a:rPr sz="1765" spc="9" dirty="0">
                <a:latin typeface="Calibri"/>
                <a:cs typeface="Calibri"/>
              </a:rPr>
              <a:t> </a:t>
            </a:r>
            <a:r>
              <a:rPr sz="1765" spc="-9" dirty="0">
                <a:latin typeface="Calibri"/>
                <a:cs typeface="Calibri"/>
              </a:rPr>
              <a:t>of the</a:t>
            </a:r>
            <a:r>
              <a:rPr sz="1765" spc="4" dirty="0">
                <a:latin typeface="Calibri"/>
                <a:cs typeface="Calibri"/>
              </a:rPr>
              <a:t> </a:t>
            </a:r>
            <a:r>
              <a:rPr sz="1765" spc="-31" dirty="0">
                <a:latin typeface="Calibri"/>
                <a:cs typeface="Calibri"/>
              </a:rPr>
              <a:t>r</a:t>
            </a:r>
            <a:r>
              <a:rPr sz="1765" spc="-9" dirty="0">
                <a:latin typeface="Calibri"/>
                <a:cs typeface="Calibri"/>
              </a:rPr>
              <a:t>e</a:t>
            </a:r>
            <a:r>
              <a:rPr sz="1765" spc="-18" dirty="0">
                <a:latin typeface="Calibri"/>
                <a:cs typeface="Calibri"/>
              </a:rPr>
              <a:t>qu</a:t>
            </a:r>
            <a:r>
              <a:rPr sz="1765" spc="-4" dirty="0">
                <a:latin typeface="Calibri"/>
                <a:cs typeface="Calibri"/>
              </a:rPr>
              <a:t>i</a:t>
            </a:r>
            <a:r>
              <a:rPr sz="1765" spc="-31" dirty="0">
                <a:latin typeface="Calibri"/>
                <a:cs typeface="Calibri"/>
              </a:rPr>
              <a:t>r</a:t>
            </a:r>
            <a:r>
              <a:rPr sz="1765" spc="-13" dirty="0">
                <a:latin typeface="Calibri"/>
                <a:cs typeface="Calibri"/>
              </a:rPr>
              <a:t>eme</a:t>
            </a:r>
            <a:r>
              <a:rPr sz="1765" spc="-35" dirty="0">
                <a:latin typeface="Calibri"/>
                <a:cs typeface="Calibri"/>
              </a:rPr>
              <a:t>n</a:t>
            </a:r>
            <a:r>
              <a:rPr sz="1765" spc="-4" dirty="0">
                <a:latin typeface="Calibri"/>
                <a:cs typeface="Calibri"/>
              </a:rPr>
              <a:t>t</a:t>
            </a:r>
            <a:r>
              <a:rPr sz="1765" spc="-9" dirty="0">
                <a:latin typeface="Calibri"/>
                <a:cs typeface="Calibri"/>
              </a:rPr>
              <a:t>s</a:t>
            </a:r>
            <a:r>
              <a:rPr sz="1765" spc="22" dirty="0">
                <a:latin typeface="Calibri"/>
                <a:cs typeface="Calibri"/>
              </a:rPr>
              <a:t> </a:t>
            </a:r>
            <a:r>
              <a:rPr sz="1765" spc="-4" dirty="0">
                <a:latin typeface="Calibri"/>
                <a:cs typeface="Calibri"/>
              </a:rPr>
              <a:t>i</a:t>
            </a:r>
            <a:r>
              <a:rPr sz="1765" dirty="0">
                <a:latin typeface="Calibri"/>
                <a:cs typeface="Calibri"/>
              </a:rPr>
              <a:t>n</a:t>
            </a:r>
            <a:r>
              <a:rPr sz="1765" spc="4" dirty="0">
                <a:latin typeface="Calibri"/>
                <a:cs typeface="Calibri"/>
              </a:rPr>
              <a:t> </a:t>
            </a:r>
            <a:r>
              <a:rPr lang="en-US" sz="1765" spc="-9" dirty="0">
                <a:latin typeface="Calibri"/>
                <a:cs typeface="Calibri"/>
              </a:rPr>
              <a:t>S</a:t>
            </a:r>
            <a:r>
              <a:rPr sz="1765" spc="-9" dirty="0" smtClean="0">
                <a:latin typeface="Calibri"/>
                <a:cs typeface="Calibri"/>
              </a:rPr>
              <a:t>ubpart</a:t>
            </a:r>
            <a:r>
              <a:rPr sz="1765" spc="18" dirty="0" smtClean="0">
                <a:latin typeface="Calibri"/>
                <a:cs typeface="Calibri"/>
              </a:rPr>
              <a:t> </a:t>
            </a:r>
            <a:r>
              <a:rPr sz="1765" spc="-13" dirty="0">
                <a:latin typeface="Calibri"/>
                <a:cs typeface="Calibri"/>
              </a:rPr>
              <a:t>D</a:t>
            </a:r>
            <a:endParaRPr sz="1765" dirty="0">
              <a:latin typeface="Calibri"/>
              <a:cs typeface="Calibri"/>
            </a:endParaRPr>
          </a:p>
        </p:txBody>
      </p:sp>
      <p:sp>
        <p:nvSpPr>
          <p:cNvPr id="21" name="object 21"/>
          <p:cNvSpPr txBox="1"/>
          <p:nvPr/>
        </p:nvSpPr>
        <p:spPr>
          <a:xfrm>
            <a:off x="1468649" y="4303282"/>
            <a:ext cx="1297641" cy="733086"/>
          </a:xfrm>
          <a:prstGeom prst="rect">
            <a:avLst/>
          </a:prstGeom>
        </p:spPr>
        <p:txBody>
          <a:bodyPr vert="horz" wrap="square" lIns="0" tIns="0" rIns="0" bIns="0" rtlCol="0">
            <a:spAutoFit/>
          </a:bodyPr>
          <a:lstStyle/>
          <a:p>
            <a:pPr marL="10646" marR="4483" indent="1121" algn="ctr"/>
            <a:r>
              <a:rPr sz="1588" dirty="0">
                <a:latin typeface="Calibri"/>
                <a:cs typeface="Calibri"/>
              </a:rPr>
              <a:t>Adult </a:t>
            </a:r>
            <a:r>
              <a:rPr sz="1588" spc="-26" dirty="0">
                <a:latin typeface="Calibri"/>
                <a:cs typeface="Calibri"/>
              </a:rPr>
              <a:t>E</a:t>
            </a:r>
            <a:r>
              <a:rPr sz="1588" dirty="0">
                <a:latin typeface="Calibri"/>
                <a:cs typeface="Calibri"/>
              </a:rPr>
              <a:t>du</a:t>
            </a:r>
            <a:r>
              <a:rPr sz="1588" spc="-18" dirty="0">
                <a:latin typeface="Calibri"/>
                <a:cs typeface="Calibri"/>
              </a:rPr>
              <a:t>ca</a:t>
            </a:r>
            <a:r>
              <a:rPr sz="1588" spc="-13" dirty="0">
                <a:latin typeface="Calibri"/>
                <a:cs typeface="Calibri"/>
              </a:rPr>
              <a:t>t</a:t>
            </a:r>
            <a:r>
              <a:rPr sz="1588" dirty="0">
                <a:latin typeface="Calibri"/>
                <a:cs typeface="Calibri"/>
              </a:rPr>
              <a:t>ion</a:t>
            </a:r>
            <a:r>
              <a:rPr sz="1588" spc="13" dirty="0">
                <a:latin typeface="Calibri"/>
                <a:cs typeface="Calibri"/>
              </a:rPr>
              <a:t> </a:t>
            </a:r>
            <a:r>
              <a:rPr sz="1588" dirty="0">
                <a:latin typeface="Calibri"/>
                <a:cs typeface="Calibri"/>
              </a:rPr>
              <a:t>&amp; </a:t>
            </a:r>
            <a:r>
              <a:rPr sz="1588" spc="-4" dirty="0">
                <a:latin typeface="Calibri"/>
                <a:cs typeface="Calibri"/>
              </a:rPr>
              <a:t>Li</a:t>
            </a:r>
            <a:r>
              <a:rPr sz="1588" spc="-22" dirty="0">
                <a:latin typeface="Calibri"/>
                <a:cs typeface="Calibri"/>
              </a:rPr>
              <a:t>t</a:t>
            </a:r>
            <a:r>
              <a:rPr sz="1588" spc="-13" dirty="0">
                <a:latin typeface="Calibri"/>
                <a:cs typeface="Calibri"/>
              </a:rPr>
              <a:t>e</a:t>
            </a:r>
            <a:r>
              <a:rPr sz="1588" spc="-40" dirty="0">
                <a:latin typeface="Calibri"/>
                <a:cs typeface="Calibri"/>
              </a:rPr>
              <a:t>r</a:t>
            </a:r>
            <a:r>
              <a:rPr sz="1588" dirty="0">
                <a:latin typeface="Calibri"/>
                <a:cs typeface="Calibri"/>
              </a:rPr>
              <a:t>a</a:t>
            </a:r>
            <a:r>
              <a:rPr sz="1588" spc="-9" dirty="0">
                <a:latin typeface="Calibri"/>
                <a:cs typeface="Calibri"/>
              </a:rPr>
              <a:t>cy</a:t>
            </a:r>
            <a:r>
              <a:rPr sz="1588" spc="4" dirty="0">
                <a:latin typeface="Calibri"/>
                <a:cs typeface="Calibri"/>
              </a:rPr>
              <a:t> </a:t>
            </a:r>
            <a:r>
              <a:rPr lang="en-US" sz="1588" spc="-4" dirty="0">
                <a:latin typeface="Calibri"/>
                <a:cs typeface="Calibri"/>
              </a:rPr>
              <a:t>A</a:t>
            </a:r>
            <a:r>
              <a:rPr sz="1588" spc="-4" dirty="0" smtClean="0">
                <a:latin typeface="Calibri"/>
                <a:cs typeface="Calibri"/>
              </a:rPr>
              <a:t>ctivity</a:t>
            </a:r>
            <a:endParaRPr sz="1588" dirty="0">
              <a:latin typeface="Calibri"/>
              <a:cs typeface="Calibri"/>
            </a:endParaRPr>
          </a:p>
        </p:txBody>
      </p:sp>
      <p:sp>
        <p:nvSpPr>
          <p:cNvPr id="22" name="object 22"/>
          <p:cNvSpPr txBox="1"/>
          <p:nvPr/>
        </p:nvSpPr>
        <p:spPr>
          <a:xfrm>
            <a:off x="3863571" y="4303282"/>
            <a:ext cx="985557" cy="733086"/>
          </a:xfrm>
          <a:prstGeom prst="rect">
            <a:avLst/>
          </a:prstGeom>
        </p:spPr>
        <p:txBody>
          <a:bodyPr vert="horz" wrap="square" lIns="0" tIns="0" rIns="0" bIns="0" rtlCol="0">
            <a:spAutoFit/>
          </a:bodyPr>
          <a:lstStyle/>
          <a:p>
            <a:pPr marL="11206" marR="4483" indent="52670" algn="ctr"/>
            <a:r>
              <a:rPr sz="1588" spc="-88" dirty="0">
                <a:latin typeface="Calibri"/>
                <a:cs typeface="Calibri"/>
              </a:rPr>
              <a:t>W</a:t>
            </a:r>
            <a:r>
              <a:rPr sz="1588" spc="-13" dirty="0">
                <a:latin typeface="Calibri"/>
                <a:cs typeface="Calibri"/>
              </a:rPr>
              <a:t>o</a:t>
            </a:r>
            <a:r>
              <a:rPr sz="1588" spc="-9" dirty="0">
                <a:latin typeface="Calibri"/>
                <a:cs typeface="Calibri"/>
              </a:rPr>
              <a:t>r</a:t>
            </a:r>
            <a:r>
              <a:rPr sz="1588" spc="-13" dirty="0">
                <a:latin typeface="Calibri"/>
                <a:cs typeface="Calibri"/>
              </a:rPr>
              <a:t>k</a:t>
            </a:r>
            <a:r>
              <a:rPr sz="1588" spc="-31" dirty="0">
                <a:latin typeface="Calibri"/>
                <a:cs typeface="Calibri"/>
              </a:rPr>
              <a:t>f</a:t>
            </a:r>
            <a:r>
              <a:rPr sz="1588" spc="-4" dirty="0">
                <a:latin typeface="Calibri"/>
                <a:cs typeface="Calibri"/>
              </a:rPr>
              <a:t>o</a:t>
            </a:r>
            <a:r>
              <a:rPr sz="1588" spc="-31" dirty="0">
                <a:latin typeface="Calibri"/>
                <a:cs typeface="Calibri"/>
              </a:rPr>
              <a:t>r</a:t>
            </a:r>
            <a:r>
              <a:rPr sz="1588" spc="-9" dirty="0">
                <a:latin typeface="Calibri"/>
                <a:cs typeface="Calibri"/>
              </a:rPr>
              <a:t>ce P</a:t>
            </a:r>
            <a:r>
              <a:rPr sz="1588" spc="-31" dirty="0">
                <a:latin typeface="Calibri"/>
                <a:cs typeface="Calibri"/>
              </a:rPr>
              <a:t>r</a:t>
            </a:r>
            <a:r>
              <a:rPr sz="1588" spc="-9" dirty="0">
                <a:latin typeface="Calibri"/>
                <a:cs typeface="Calibri"/>
              </a:rPr>
              <a:t>epa</a:t>
            </a:r>
            <a:r>
              <a:rPr sz="1588" spc="-44" dirty="0">
                <a:latin typeface="Calibri"/>
                <a:cs typeface="Calibri"/>
              </a:rPr>
              <a:t>r</a:t>
            </a:r>
            <a:r>
              <a:rPr sz="1588" spc="-18" dirty="0">
                <a:latin typeface="Calibri"/>
                <a:cs typeface="Calibri"/>
              </a:rPr>
              <a:t>a</a:t>
            </a:r>
            <a:r>
              <a:rPr sz="1588" spc="-13" dirty="0">
                <a:latin typeface="Calibri"/>
                <a:cs typeface="Calibri"/>
              </a:rPr>
              <a:t>t</a:t>
            </a:r>
            <a:r>
              <a:rPr sz="1588" spc="-4" dirty="0">
                <a:latin typeface="Calibri"/>
                <a:cs typeface="Calibri"/>
              </a:rPr>
              <a:t>ion </a:t>
            </a:r>
            <a:r>
              <a:rPr lang="en-US" sz="1588" dirty="0">
                <a:latin typeface="Calibri"/>
                <a:cs typeface="Calibri"/>
              </a:rPr>
              <a:t>A</a:t>
            </a:r>
            <a:r>
              <a:rPr sz="1588" dirty="0" smtClean="0">
                <a:latin typeface="Calibri"/>
                <a:cs typeface="Calibri"/>
              </a:rPr>
              <a:t>ctivities</a:t>
            </a:r>
            <a:endParaRPr sz="1588" dirty="0">
              <a:latin typeface="Calibri"/>
              <a:cs typeface="Calibri"/>
            </a:endParaRPr>
          </a:p>
        </p:txBody>
      </p:sp>
      <p:sp>
        <p:nvSpPr>
          <p:cNvPr id="23" name="object 23"/>
          <p:cNvSpPr txBox="1"/>
          <p:nvPr/>
        </p:nvSpPr>
        <p:spPr>
          <a:xfrm>
            <a:off x="6115953" y="4289836"/>
            <a:ext cx="1308847" cy="733086"/>
          </a:xfrm>
          <a:prstGeom prst="rect">
            <a:avLst/>
          </a:prstGeom>
        </p:spPr>
        <p:txBody>
          <a:bodyPr vert="horz" wrap="square" lIns="0" tIns="0" rIns="0" bIns="0" rtlCol="0">
            <a:spAutoFit/>
          </a:bodyPr>
          <a:lstStyle/>
          <a:p>
            <a:pPr marL="11206" marR="4483" indent="-560" algn="ctr"/>
            <a:r>
              <a:rPr sz="1588" spc="-88" dirty="0">
                <a:latin typeface="Calibri"/>
                <a:cs typeface="Calibri"/>
              </a:rPr>
              <a:t>W</a:t>
            </a:r>
            <a:r>
              <a:rPr sz="1588" spc="-13" dirty="0">
                <a:latin typeface="Calibri"/>
                <a:cs typeface="Calibri"/>
              </a:rPr>
              <a:t>o</a:t>
            </a:r>
            <a:r>
              <a:rPr sz="1588" spc="-9" dirty="0">
                <a:latin typeface="Calibri"/>
                <a:cs typeface="Calibri"/>
              </a:rPr>
              <a:t>r</a:t>
            </a:r>
            <a:r>
              <a:rPr sz="1588" spc="-13" dirty="0">
                <a:latin typeface="Calibri"/>
                <a:cs typeface="Calibri"/>
              </a:rPr>
              <a:t>k</a:t>
            </a:r>
            <a:r>
              <a:rPr sz="1588" spc="-31" dirty="0">
                <a:latin typeface="Calibri"/>
                <a:cs typeface="Calibri"/>
              </a:rPr>
              <a:t>f</a:t>
            </a:r>
            <a:r>
              <a:rPr sz="1588" spc="-4" dirty="0">
                <a:latin typeface="Calibri"/>
                <a:cs typeface="Calibri"/>
              </a:rPr>
              <a:t>o</a:t>
            </a:r>
            <a:r>
              <a:rPr sz="1588" spc="-31" dirty="0">
                <a:latin typeface="Calibri"/>
                <a:cs typeface="Calibri"/>
              </a:rPr>
              <a:t>r</a:t>
            </a:r>
            <a:r>
              <a:rPr sz="1588" spc="-9" dirty="0">
                <a:latin typeface="Calibri"/>
                <a:cs typeface="Calibri"/>
              </a:rPr>
              <a:t>ce</a:t>
            </a:r>
            <a:r>
              <a:rPr sz="1588" spc="-4" dirty="0">
                <a:latin typeface="Calibri"/>
                <a:cs typeface="Calibri"/>
              </a:rPr>
              <a:t> </a:t>
            </a:r>
            <a:r>
              <a:rPr sz="1588" spc="-106" dirty="0">
                <a:latin typeface="Calibri"/>
                <a:cs typeface="Calibri"/>
              </a:rPr>
              <a:t>T</a:t>
            </a:r>
            <a:r>
              <a:rPr sz="1588" spc="-40" dirty="0">
                <a:latin typeface="Calibri"/>
                <a:cs typeface="Calibri"/>
              </a:rPr>
              <a:t>r</a:t>
            </a:r>
            <a:r>
              <a:rPr sz="1588" dirty="0">
                <a:latin typeface="Calibri"/>
                <a:cs typeface="Calibri"/>
              </a:rPr>
              <a:t>aining (specific</a:t>
            </a:r>
            <a:r>
              <a:rPr sz="1588" spc="13" dirty="0">
                <a:latin typeface="Calibri"/>
                <a:cs typeface="Calibri"/>
              </a:rPr>
              <a:t> </a:t>
            </a:r>
            <a:r>
              <a:rPr sz="1588" spc="-13" dirty="0">
                <a:latin typeface="Calibri"/>
                <a:cs typeface="Calibri"/>
              </a:rPr>
              <a:t>sec</a:t>
            </a:r>
            <a:r>
              <a:rPr sz="1588" spc="-26" dirty="0">
                <a:latin typeface="Calibri"/>
                <a:cs typeface="Calibri"/>
              </a:rPr>
              <a:t>t</a:t>
            </a:r>
            <a:r>
              <a:rPr sz="1588" spc="-4" dirty="0">
                <a:latin typeface="Calibri"/>
                <a:cs typeface="Calibri"/>
              </a:rPr>
              <a:t>or)</a:t>
            </a:r>
            <a:endParaRPr sz="1588">
              <a:latin typeface="Calibri"/>
              <a:cs typeface="Calibri"/>
            </a:endParaRPr>
          </a:p>
        </p:txBody>
      </p:sp>
      <p:sp>
        <p:nvSpPr>
          <p:cNvPr id="24" name="object 24"/>
          <p:cNvSpPr/>
          <p:nvPr/>
        </p:nvSpPr>
        <p:spPr>
          <a:xfrm>
            <a:off x="1360842" y="1750807"/>
            <a:ext cx="1499347" cy="790015"/>
          </a:xfrm>
          <a:custGeom>
            <a:avLst/>
            <a:gdLst/>
            <a:ahLst/>
            <a:cxnLst/>
            <a:rect l="l" t="t" r="r" b="b"/>
            <a:pathLst>
              <a:path w="1699260" h="895350">
                <a:moveTo>
                  <a:pt x="1699260" y="876299"/>
                </a:moveTo>
                <a:lnTo>
                  <a:pt x="1699178" y="17243"/>
                </a:lnTo>
                <a:lnTo>
                  <a:pt x="1693134" y="4949"/>
                </a:lnTo>
                <a:lnTo>
                  <a:pt x="1680210" y="0"/>
                </a:lnTo>
                <a:lnTo>
                  <a:pt x="17359" y="81"/>
                </a:lnTo>
                <a:lnTo>
                  <a:pt x="5217" y="6125"/>
                </a:lnTo>
                <a:lnTo>
                  <a:pt x="0" y="19050"/>
                </a:lnTo>
                <a:lnTo>
                  <a:pt x="88" y="878106"/>
                </a:lnTo>
                <a:lnTo>
                  <a:pt x="6426" y="890400"/>
                </a:lnTo>
                <a:lnTo>
                  <a:pt x="19050" y="895350"/>
                </a:lnTo>
                <a:lnTo>
                  <a:pt x="19050" y="38100"/>
                </a:lnTo>
                <a:lnTo>
                  <a:pt x="38100" y="19049"/>
                </a:lnTo>
                <a:lnTo>
                  <a:pt x="38100" y="38100"/>
                </a:lnTo>
                <a:lnTo>
                  <a:pt x="1661160" y="38099"/>
                </a:lnTo>
                <a:lnTo>
                  <a:pt x="1661160" y="19049"/>
                </a:lnTo>
                <a:lnTo>
                  <a:pt x="1680210" y="38099"/>
                </a:lnTo>
                <a:lnTo>
                  <a:pt x="1680210" y="895268"/>
                </a:lnTo>
                <a:lnTo>
                  <a:pt x="1682016" y="895268"/>
                </a:lnTo>
                <a:lnTo>
                  <a:pt x="1694310" y="889224"/>
                </a:lnTo>
                <a:lnTo>
                  <a:pt x="1699260" y="876299"/>
                </a:lnTo>
                <a:close/>
              </a:path>
              <a:path w="1699260" h="895350">
                <a:moveTo>
                  <a:pt x="38100" y="38100"/>
                </a:moveTo>
                <a:lnTo>
                  <a:pt x="38100" y="19049"/>
                </a:lnTo>
                <a:lnTo>
                  <a:pt x="19050" y="38100"/>
                </a:lnTo>
                <a:lnTo>
                  <a:pt x="38100" y="38100"/>
                </a:lnTo>
                <a:close/>
              </a:path>
              <a:path w="1699260" h="895350">
                <a:moveTo>
                  <a:pt x="38100" y="857250"/>
                </a:moveTo>
                <a:lnTo>
                  <a:pt x="38100" y="38100"/>
                </a:lnTo>
                <a:lnTo>
                  <a:pt x="19050" y="38100"/>
                </a:lnTo>
                <a:lnTo>
                  <a:pt x="19050" y="857250"/>
                </a:lnTo>
                <a:lnTo>
                  <a:pt x="38100" y="857250"/>
                </a:lnTo>
                <a:close/>
              </a:path>
              <a:path w="1699260" h="895350">
                <a:moveTo>
                  <a:pt x="1680210" y="857249"/>
                </a:moveTo>
                <a:lnTo>
                  <a:pt x="19050" y="857250"/>
                </a:lnTo>
                <a:lnTo>
                  <a:pt x="38100" y="876300"/>
                </a:lnTo>
                <a:lnTo>
                  <a:pt x="38100" y="895349"/>
                </a:lnTo>
                <a:lnTo>
                  <a:pt x="1661160" y="895269"/>
                </a:lnTo>
                <a:lnTo>
                  <a:pt x="1661160" y="876299"/>
                </a:lnTo>
                <a:lnTo>
                  <a:pt x="1680210" y="857249"/>
                </a:lnTo>
                <a:close/>
              </a:path>
              <a:path w="1699260" h="895350">
                <a:moveTo>
                  <a:pt x="38100" y="895349"/>
                </a:moveTo>
                <a:lnTo>
                  <a:pt x="38100" y="876300"/>
                </a:lnTo>
                <a:lnTo>
                  <a:pt x="19050" y="857250"/>
                </a:lnTo>
                <a:lnTo>
                  <a:pt x="19050" y="895350"/>
                </a:lnTo>
                <a:lnTo>
                  <a:pt x="38100" y="895349"/>
                </a:lnTo>
                <a:close/>
              </a:path>
              <a:path w="1699260" h="895350">
                <a:moveTo>
                  <a:pt x="1680210" y="38099"/>
                </a:moveTo>
                <a:lnTo>
                  <a:pt x="1661160" y="19049"/>
                </a:lnTo>
                <a:lnTo>
                  <a:pt x="1661160" y="38099"/>
                </a:lnTo>
                <a:lnTo>
                  <a:pt x="1680210" y="38099"/>
                </a:lnTo>
                <a:close/>
              </a:path>
              <a:path w="1699260" h="895350">
                <a:moveTo>
                  <a:pt x="1680210" y="857249"/>
                </a:moveTo>
                <a:lnTo>
                  <a:pt x="1680210" y="38099"/>
                </a:lnTo>
                <a:lnTo>
                  <a:pt x="1661160" y="38099"/>
                </a:lnTo>
                <a:lnTo>
                  <a:pt x="1661160" y="857249"/>
                </a:lnTo>
                <a:lnTo>
                  <a:pt x="1680210" y="857249"/>
                </a:lnTo>
                <a:close/>
              </a:path>
              <a:path w="1699260" h="895350">
                <a:moveTo>
                  <a:pt x="1680210" y="895268"/>
                </a:moveTo>
                <a:lnTo>
                  <a:pt x="1680210" y="857249"/>
                </a:lnTo>
                <a:lnTo>
                  <a:pt x="1661160" y="876299"/>
                </a:lnTo>
                <a:lnTo>
                  <a:pt x="1661160" y="895269"/>
                </a:lnTo>
                <a:lnTo>
                  <a:pt x="1680210" y="895268"/>
                </a:lnTo>
                <a:close/>
              </a:path>
            </a:pathLst>
          </a:custGeom>
          <a:solidFill>
            <a:srgbClr val="17375E"/>
          </a:solidFill>
        </p:spPr>
        <p:txBody>
          <a:bodyPr wrap="square" lIns="0" tIns="0" rIns="0" bIns="0" rtlCol="0"/>
          <a:lstStyle/>
          <a:p>
            <a:endParaRPr sz="1588"/>
          </a:p>
        </p:txBody>
      </p:sp>
      <p:sp>
        <p:nvSpPr>
          <p:cNvPr id="25" name="object 25"/>
          <p:cNvSpPr txBox="1"/>
          <p:nvPr/>
        </p:nvSpPr>
        <p:spPr>
          <a:xfrm>
            <a:off x="1780614" y="2076450"/>
            <a:ext cx="659466" cy="244362"/>
          </a:xfrm>
          <a:prstGeom prst="rect">
            <a:avLst/>
          </a:prstGeom>
        </p:spPr>
        <p:txBody>
          <a:bodyPr vert="horz" wrap="square" lIns="0" tIns="0" rIns="0" bIns="0" rtlCol="0">
            <a:spAutoFit/>
          </a:bodyPr>
          <a:lstStyle/>
          <a:p>
            <a:pPr marL="11206"/>
            <a:r>
              <a:rPr sz="1588" spc="-4" dirty="0">
                <a:latin typeface="Calibri"/>
                <a:cs typeface="Calibri"/>
              </a:rPr>
              <a:t>Li</a:t>
            </a:r>
            <a:r>
              <a:rPr sz="1588" spc="-22" dirty="0">
                <a:latin typeface="Calibri"/>
                <a:cs typeface="Calibri"/>
              </a:rPr>
              <a:t>t</a:t>
            </a:r>
            <a:r>
              <a:rPr sz="1588" spc="-13" dirty="0">
                <a:latin typeface="Calibri"/>
                <a:cs typeface="Calibri"/>
              </a:rPr>
              <a:t>e</a:t>
            </a:r>
            <a:r>
              <a:rPr sz="1588" spc="-40" dirty="0">
                <a:latin typeface="Calibri"/>
                <a:cs typeface="Calibri"/>
              </a:rPr>
              <a:t>r</a:t>
            </a:r>
            <a:r>
              <a:rPr sz="1588" dirty="0">
                <a:latin typeface="Calibri"/>
                <a:cs typeface="Calibri"/>
              </a:rPr>
              <a:t>a</a:t>
            </a:r>
            <a:r>
              <a:rPr sz="1588" spc="-9" dirty="0">
                <a:latin typeface="Calibri"/>
                <a:cs typeface="Calibri"/>
              </a:rPr>
              <a:t>cy</a:t>
            </a:r>
            <a:endParaRPr sz="1588">
              <a:latin typeface="Calibri"/>
              <a:cs typeface="Calibri"/>
            </a:endParaRPr>
          </a:p>
        </p:txBody>
      </p:sp>
      <p:sp>
        <p:nvSpPr>
          <p:cNvPr id="26" name="object 26"/>
          <p:cNvSpPr/>
          <p:nvPr/>
        </p:nvSpPr>
        <p:spPr>
          <a:xfrm>
            <a:off x="3073998" y="2101103"/>
            <a:ext cx="126626" cy="89647"/>
          </a:xfrm>
          <a:custGeom>
            <a:avLst/>
            <a:gdLst/>
            <a:ahLst/>
            <a:cxnLst/>
            <a:rect l="l" t="t" r="r" b="b"/>
            <a:pathLst>
              <a:path w="143510" h="101600">
                <a:moveTo>
                  <a:pt x="143256" y="101346"/>
                </a:moveTo>
                <a:lnTo>
                  <a:pt x="143256" y="0"/>
                </a:lnTo>
                <a:lnTo>
                  <a:pt x="0" y="0"/>
                </a:lnTo>
                <a:lnTo>
                  <a:pt x="0" y="101346"/>
                </a:lnTo>
                <a:lnTo>
                  <a:pt x="143256" y="101346"/>
                </a:lnTo>
                <a:close/>
              </a:path>
            </a:pathLst>
          </a:custGeom>
          <a:solidFill>
            <a:srgbClr val="4F81BD"/>
          </a:solidFill>
        </p:spPr>
        <p:txBody>
          <a:bodyPr wrap="square" lIns="0" tIns="0" rIns="0" bIns="0" rtlCol="0"/>
          <a:lstStyle/>
          <a:p>
            <a:endParaRPr sz="1588"/>
          </a:p>
        </p:txBody>
      </p:sp>
      <p:sp>
        <p:nvSpPr>
          <p:cNvPr id="27" name="object 27"/>
          <p:cNvSpPr/>
          <p:nvPr/>
        </p:nvSpPr>
        <p:spPr>
          <a:xfrm>
            <a:off x="3200400" y="2005629"/>
            <a:ext cx="89647" cy="280707"/>
          </a:xfrm>
          <a:custGeom>
            <a:avLst/>
            <a:gdLst/>
            <a:ahLst/>
            <a:cxnLst/>
            <a:rect l="l" t="t" r="r" b="b"/>
            <a:pathLst>
              <a:path w="101600" h="318135">
                <a:moveTo>
                  <a:pt x="101346" y="317753"/>
                </a:moveTo>
                <a:lnTo>
                  <a:pt x="101346" y="0"/>
                </a:lnTo>
                <a:lnTo>
                  <a:pt x="0" y="0"/>
                </a:lnTo>
                <a:lnTo>
                  <a:pt x="0" y="317753"/>
                </a:lnTo>
                <a:lnTo>
                  <a:pt x="101346" y="317753"/>
                </a:lnTo>
                <a:close/>
              </a:path>
            </a:pathLst>
          </a:custGeom>
          <a:solidFill>
            <a:srgbClr val="4F81BD"/>
          </a:solidFill>
        </p:spPr>
        <p:txBody>
          <a:bodyPr wrap="square" lIns="0" tIns="0" rIns="0" bIns="0" rtlCol="0"/>
          <a:lstStyle/>
          <a:p>
            <a:endParaRPr sz="1588"/>
          </a:p>
        </p:txBody>
      </p:sp>
      <p:sp>
        <p:nvSpPr>
          <p:cNvPr id="28" name="object 28"/>
          <p:cNvSpPr/>
          <p:nvPr/>
        </p:nvSpPr>
        <p:spPr>
          <a:xfrm>
            <a:off x="3289822" y="2101103"/>
            <a:ext cx="126626" cy="89647"/>
          </a:xfrm>
          <a:custGeom>
            <a:avLst/>
            <a:gdLst/>
            <a:ahLst/>
            <a:cxnLst/>
            <a:rect l="l" t="t" r="r" b="b"/>
            <a:pathLst>
              <a:path w="143510" h="101600">
                <a:moveTo>
                  <a:pt x="143256" y="101345"/>
                </a:moveTo>
                <a:lnTo>
                  <a:pt x="143256" y="0"/>
                </a:lnTo>
                <a:lnTo>
                  <a:pt x="0" y="0"/>
                </a:lnTo>
                <a:lnTo>
                  <a:pt x="0" y="101346"/>
                </a:lnTo>
                <a:lnTo>
                  <a:pt x="143256" y="101345"/>
                </a:lnTo>
                <a:close/>
              </a:path>
            </a:pathLst>
          </a:custGeom>
          <a:solidFill>
            <a:srgbClr val="4F81BD"/>
          </a:solidFill>
        </p:spPr>
        <p:txBody>
          <a:bodyPr wrap="square" lIns="0" tIns="0" rIns="0" bIns="0" rtlCol="0"/>
          <a:lstStyle/>
          <a:p>
            <a:endParaRPr sz="1588"/>
          </a:p>
        </p:txBody>
      </p:sp>
      <p:sp>
        <p:nvSpPr>
          <p:cNvPr id="29" name="object 29"/>
          <p:cNvSpPr/>
          <p:nvPr/>
        </p:nvSpPr>
        <p:spPr>
          <a:xfrm>
            <a:off x="3062567" y="1994199"/>
            <a:ext cx="365312" cy="303679"/>
          </a:xfrm>
          <a:custGeom>
            <a:avLst/>
            <a:gdLst/>
            <a:ahLst/>
            <a:cxnLst/>
            <a:rect l="l" t="t" r="r" b="b"/>
            <a:pathLst>
              <a:path w="414020" h="344169">
                <a:moveTo>
                  <a:pt x="156210" y="108203"/>
                </a:moveTo>
                <a:lnTo>
                  <a:pt x="0" y="108203"/>
                </a:lnTo>
                <a:lnTo>
                  <a:pt x="0" y="235457"/>
                </a:lnTo>
                <a:lnTo>
                  <a:pt x="12954" y="235457"/>
                </a:lnTo>
                <a:lnTo>
                  <a:pt x="12954" y="133349"/>
                </a:lnTo>
                <a:lnTo>
                  <a:pt x="25146" y="121157"/>
                </a:lnTo>
                <a:lnTo>
                  <a:pt x="25146" y="133349"/>
                </a:lnTo>
                <a:lnTo>
                  <a:pt x="143255" y="133349"/>
                </a:lnTo>
                <a:lnTo>
                  <a:pt x="143256" y="121157"/>
                </a:lnTo>
                <a:lnTo>
                  <a:pt x="156210" y="108203"/>
                </a:lnTo>
                <a:close/>
              </a:path>
              <a:path w="414020" h="344169">
                <a:moveTo>
                  <a:pt x="25146" y="133349"/>
                </a:moveTo>
                <a:lnTo>
                  <a:pt x="25146" y="121157"/>
                </a:lnTo>
                <a:lnTo>
                  <a:pt x="12954" y="133349"/>
                </a:lnTo>
                <a:lnTo>
                  <a:pt x="25146" y="133349"/>
                </a:lnTo>
                <a:close/>
              </a:path>
              <a:path w="414020" h="344169">
                <a:moveTo>
                  <a:pt x="25146" y="210311"/>
                </a:moveTo>
                <a:lnTo>
                  <a:pt x="25146" y="133349"/>
                </a:lnTo>
                <a:lnTo>
                  <a:pt x="12954" y="133349"/>
                </a:lnTo>
                <a:lnTo>
                  <a:pt x="12954" y="210311"/>
                </a:lnTo>
                <a:lnTo>
                  <a:pt x="25146" y="210311"/>
                </a:lnTo>
                <a:close/>
              </a:path>
              <a:path w="414020" h="344169">
                <a:moveTo>
                  <a:pt x="168402" y="318515"/>
                </a:moveTo>
                <a:lnTo>
                  <a:pt x="168402" y="210311"/>
                </a:lnTo>
                <a:lnTo>
                  <a:pt x="12954" y="210311"/>
                </a:lnTo>
                <a:lnTo>
                  <a:pt x="25146" y="222503"/>
                </a:lnTo>
                <a:lnTo>
                  <a:pt x="25145" y="235457"/>
                </a:lnTo>
                <a:lnTo>
                  <a:pt x="143255" y="235457"/>
                </a:lnTo>
                <a:lnTo>
                  <a:pt x="143256" y="222503"/>
                </a:lnTo>
                <a:lnTo>
                  <a:pt x="156210" y="235457"/>
                </a:lnTo>
                <a:lnTo>
                  <a:pt x="156210" y="318515"/>
                </a:lnTo>
                <a:lnTo>
                  <a:pt x="168402" y="318515"/>
                </a:lnTo>
                <a:close/>
              </a:path>
              <a:path w="414020" h="344169">
                <a:moveTo>
                  <a:pt x="25145" y="235457"/>
                </a:moveTo>
                <a:lnTo>
                  <a:pt x="25146" y="222503"/>
                </a:lnTo>
                <a:lnTo>
                  <a:pt x="12954" y="210311"/>
                </a:lnTo>
                <a:lnTo>
                  <a:pt x="12954" y="235457"/>
                </a:lnTo>
                <a:lnTo>
                  <a:pt x="25145" y="235457"/>
                </a:lnTo>
                <a:close/>
              </a:path>
              <a:path w="414020" h="344169">
                <a:moveTo>
                  <a:pt x="270510" y="108203"/>
                </a:moveTo>
                <a:lnTo>
                  <a:pt x="270510" y="0"/>
                </a:lnTo>
                <a:lnTo>
                  <a:pt x="143256" y="0"/>
                </a:lnTo>
                <a:lnTo>
                  <a:pt x="143255" y="108203"/>
                </a:lnTo>
                <a:lnTo>
                  <a:pt x="156210" y="108203"/>
                </a:lnTo>
                <a:lnTo>
                  <a:pt x="156210" y="25907"/>
                </a:lnTo>
                <a:lnTo>
                  <a:pt x="168402" y="12953"/>
                </a:lnTo>
                <a:lnTo>
                  <a:pt x="168402" y="25907"/>
                </a:lnTo>
                <a:lnTo>
                  <a:pt x="244602" y="25907"/>
                </a:lnTo>
                <a:lnTo>
                  <a:pt x="244602" y="12953"/>
                </a:lnTo>
                <a:lnTo>
                  <a:pt x="257556" y="25907"/>
                </a:lnTo>
                <a:lnTo>
                  <a:pt x="257556" y="108203"/>
                </a:lnTo>
                <a:lnTo>
                  <a:pt x="270510" y="108203"/>
                </a:lnTo>
                <a:close/>
              </a:path>
              <a:path w="414020" h="344169">
                <a:moveTo>
                  <a:pt x="168402" y="133349"/>
                </a:moveTo>
                <a:lnTo>
                  <a:pt x="168402" y="25907"/>
                </a:lnTo>
                <a:lnTo>
                  <a:pt x="156210" y="25907"/>
                </a:lnTo>
                <a:lnTo>
                  <a:pt x="156210" y="108203"/>
                </a:lnTo>
                <a:lnTo>
                  <a:pt x="143256" y="121157"/>
                </a:lnTo>
                <a:lnTo>
                  <a:pt x="143255" y="133349"/>
                </a:lnTo>
                <a:lnTo>
                  <a:pt x="168402" y="133349"/>
                </a:lnTo>
                <a:close/>
              </a:path>
              <a:path w="414020" h="344169">
                <a:moveTo>
                  <a:pt x="156210" y="235457"/>
                </a:moveTo>
                <a:lnTo>
                  <a:pt x="143256" y="222503"/>
                </a:lnTo>
                <a:lnTo>
                  <a:pt x="143255" y="235457"/>
                </a:lnTo>
                <a:lnTo>
                  <a:pt x="156210" y="235457"/>
                </a:lnTo>
                <a:close/>
              </a:path>
              <a:path w="414020" h="344169">
                <a:moveTo>
                  <a:pt x="168402" y="343661"/>
                </a:moveTo>
                <a:lnTo>
                  <a:pt x="168402" y="330707"/>
                </a:lnTo>
                <a:lnTo>
                  <a:pt x="156210" y="318515"/>
                </a:lnTo>
                <a:lnTo>
                  <a:pt x="156210" y="235457"/>
                </a:lnTo>
                <a:lnTo>
                  <a:pt x="143255" y="235457"/>
                </a:lnTo>
                <a:lnTo>
                  <a:pt x="143256" y="343661"/>
                </a:lnTo>
                <a:lnTo>
                  <a:pt x="168402" y="343661"/>
                </a:lnTo>
                <a:close/>
              </a:path>
              <a:path w="414020" h="344169">
                <a:moveTo>
                  <a:pt x="168402" y="25907"/>
                </a:moveTo>
                <a:lnTo>
                  <a:pt x="168402" y="12953"/>
                </a:lnTo>
                <a:lnTo>
                  <a:pt x="156210" y="25907"/>
                </a:lnTo>
                <a:lnTo>
                  <a:pt x="168402" y="25907"/>
                </a:lnTo>
                <a:close/>
              </a:path>
              <a:path w="414020" h="344169">
                <a:moveTo>
                  <a:pt x="257556" y="318515"/>
                </a:moveTo>
                <a:lnTo>
                  <a:pt x="156210" y="318515"/>
                </a:lnTo>
                <a:lnTo>
                  <a:pt x="168402" y="330707"/>
                </a:lnTo>
                <a:lnTo>
                  <a:pt x="168402" y="343661"/>
                </a:lnTo>
                <a:lnTo>
                  <a:pt x="244602" y="343661"/>
                </a:lnTo>
                <a:lnTo>
                  <a:pt x="244602" y="330707"/>
                </a:lnTo>
                <a:lnTo>
                  <a:pt x="257556" y="318515"/>
                </a:lnTo>
                <a:close/>
              </a:path>
              <a:path w="414020" h="344169">
                <a:moveTo>
                  <a:pt x="257556" y="25907"/>
                </a:moveTo>
                <a:lnTo>
                  <a:pt x="244602" y="12953"/>
                </a:lnTo>
                <a:lnTo>
                  <a:pt x="244602" y="25907"/>
                </a:lnTo>
                <a:lnTo>
                  <a:pt x="257556" y="25907"/>
                </a:lnTo>
                <a:close/>
              </a:path>
              <a:path w="414020" h="344169">
                <a:moveTo>
                  <a:pt x="270510" y="133349"/>
                </a:moveTo>
                <a:lnTo>
                  <a:pt x="270510" y="121157"/>
                </a:lnTo>
                <a:lnTo>
                  <a:pt x="257556" y="108203"/>
                </a:lnTo>
                <a:lnTo>
                  <a:pt x="257556" y="25907"/>
                </a:lnTo>
                <a:lnTo>
                  <a:pt x="244602" y="25907"/>
                </a:lnTo>
                <a:lnTo>
                  <a:pt x="244602" y="133349"/>
                </a:lnTo>
                <a:lnTo>
                  <a:pt x="270510" y="133349"/>
                </a:lnTo>
                <a:close/>
              </a:path>
              <a:path w="414020" h="344169">
                <a:moveTo>
                  <a:pt x="400812" y="210311"/>
                </a:moveTo>
                <a:lnTo>
                  <a:pt x="244602" y="210311"/>
                </a:lnTo>
                <a:lnTo>
                  <a:pt x="244602" y="318515"/>
                </a:lnTo>
                <a:lnTo>
                  <a:pt x="257556" y="318515"/>
                </a:lnTo>
                <a:lnTo>
                  <a:pt x="257556" y="235457"/>
                </a:lnTo>
                <a:lnTo>
                  <a:pt x="270510" y="222503"/>
                </a:lnTo>
                <a:lnTo>
                  <a:pt x="270510" y="235457"/>
                </a:lnTo>
                <a:lnTo>
                  <a:pt x="387858" y="235457"/>
                </a:lnTo>
                <a:lnTo>
                  <a:pt x="387858" y="222503"/>
                </a:lnTo>
                <a:lnTo>
                  <a:pt x="400812" y="210311"/>
                </a:lnTo>
                <a:close/>
              </a:path>
              <a:path w="414020" h="344169">
                <a:moveTo>
                  <a:pt x="270510" y="343661"/>
                </a:moveTo>
                <a:lnTo>
                  <a:pt x="270510" y="235457"/>
                </a:lnTo>
                <a:lnTo>
                  <a:pt x="257556" y="235457"/>
                </a:lnTo>
                <a:lnTo>
                  <a:pt x="257556" y="318515"/>
                </a:lnTo>
                <a:lnTo>
                  <a:pt x="244602" y="330707"/>
                </a:lnTo>
                <a:lnTo>
                  <a:pt x="244602" y="343661"/>
                </a:lnTo>
                <a:lnTo>
                  <a:pt x="270510" y="343661"/>
                </a:lnTo>
                <a:close/>
              </a:path>
              <a:path w="414020" h="344169">
                <a:moveTo>
                  <a:pt x="413766" y="235457"/>
                </a:moveTo>
                <a:lnTo>
                  <a:pt x="413766" y="108203"/>
                </a:lnTo>
                <a:lnTo>
                  <a:pt x="257556" y="108203"/>
                </a:lnTo>
                <a:lnTo>
                  <a:pt x="270510" y="121157"/>
                </a:lnTo>
                <a:lnTo>
                  <a:pt x="270510" y="133349"/>
                </a:lnTo>
                <a:lnTo>
                  <a:pt x="387858" y="133349"/>
                </a:lnTo>
                <a:lnTo>
                  <a:pt x="387858" y="121157"/>
                </a:lnTo>
                <a:lnTo>
                  <a:pt x="400812" y="133349"/>
                </a:lnTo>
                <a:lnTo>
                  <a:pt x="400812" y="235457"/>
                </a:lnTo>
                <a:lnTo>
                  <a:pt x="413766" y="235457"/>
                </a:lnTo>
                <a:close/>
              </a:path>
              <a:path w="414020" h="344169">
                <a:moveTo>
                  <a:pt x="270510" y="235457"/>
                </a:moveTo>
                <a:lnTo>
                  <a:pt x="270510" y="222503"/>
                </a:lnTo>
                <a:lnTo>
                  <a:pt x="257556" y="235457"/>
                </a:lnTo>
                <a:lnTo>
                  <a:pt x="270510" y="235457"/>
                </a:lnTo>
                <a:close/>
              </a:path>
              <a:path w="414020" h="344169">
                <a:moveTo>
                  <a:pt x="400812" y="133349"/>
                </a:moveTo>
                <a:lnTo>
                  <a:pt x="387858" y="121157"/>
                </a:lnTo>
                <a:lnTo>
                  <a:pt x="387858" y="133349"/>
                </a:lnTo>
                <a:lnTo>
                  <a:pt x="400812" y="133349"/>
                </a:lnTo>
                <a:close/>
              </a:path>
              <a:path w="414020" h="344169">
                <a:moveTo>
                  <a:pt x="400812" y="210311"/>
                </a:moveTo>
                <a:lnTo>
                  <a:pt x="400812" y="133349"/>
                </a:lnTo>
                <a:lnTo>
                  <a:pt x="387858" y="133349"/>
                </a:lnTo>
                <a:lnTo>
                  <a:pt x="387858" y="210311"/>
                </a:lnTo>
                <a:lnTo>
                  <a:pt x="400812" y="210311"/>
                </a:lnTo>
                <a:close/>
              </a:path>
              <a:path w="414020" h="344169">
                <a:moveTo>
                  <a:pt x="400812" y="235457"/>
                </a:moveTo>
                <a:lnTo>
                  <a:pt x="400812" y="210311"/>
                </a:lnTo>
                <a:lnTo>
                  <a:pt x="387858" y="222503"/>
                </a:lnTo>
                <a:lnTo>
                  <a:pt x="387858" y="235457"/>
                </a:lnTo>
                <a:lnTo>
                  <a:pt x="400812" y="235457"/>
                </a:lnTo>
                <a:close/>
              </a:path>
            </a:pathLst>
          </a:custGeom>
          <a:solidFill>
            <a:srgbClr val="385D8A"/>
          </a:solidFill>
        </p:spPr>
        <p:txBody>
          <a:bodyPr wrap="square" lIns="0" tIns="0" rIns="0" bIns="0" rtlCol="0"/>
          <a:lstStyle/>
          <a:p>
            <a:endParaRPr sz="1588"/>
          </a:p>
        </p:txBody>
      </p:sp>
      <p:sp>
        <p:nvSpPr>
          <p:cNvPr id="30" name="object 30"/>
          <p:cNvSpPr/>
          <p:nvPr/>
        </p:nvSpPr>
        <p:spPr>
          <a:xfrm>
            <a:off x="3621965" y="1750807"/>
            <a:ext cx="1572185" cy="848846"/>
          </a:xfrm>
          <a:custGeom>
            <a:avLst/>
            <a:gdLst/>
            <a:ahLst/>
            <a:cxnLst/>
            <a:rect l="l" t="t" r="r" b="b"/>
            <a:pathLst>
              <a:path w="1781810" h="962025">
                <a:moveTo>
                  <a:pt x="1781556" y="942593"/>
                </a:moveTo>
                <a:lnTo>
                  <a:pt x="1781474" y="17243"/>
                </a:lnTo>
                <a:lnTo>
                  <a:pt x="1775430" y="4949"/>
                </a:lnTo>
                <a:lnTo>
                  <a:pt x="1762506" y="0"/>
                </a:lnTo>
                <a:lnTo>
                  <a:pt x="17243" y="81"/>
                </a:lnTo>
                <a:lnTo>
                  <a:pt x="4949" y="6125"/>
                </a:lnTo>
                <a:lnTo>
                  <a:pt x="0" y="19050"/>
                </a:lnTo>
                <a:lnTo>
                  <a:pt x="81" y="944400"/>
                </a:lnTo>
                <a:lnTo>
                  <a:pt x="6125" y="956694"/>
                </a:lnTo>
                <a:lnTo>
                  <a:pt x="19050" y="961644"/>
                </a:lnTo>
                <a:lnTo>
                  <a:pt x="19050" y="38100"/>
                </a:lnTo>
                <a:lnTo>
                  <a:pt x="38100" y="19049"/>
                </a:lnTo>
                <a:lnTo>
                  <a:pt x="38100" y="38100"/>
                </a:lnTo>
                <a:lnTo>
                  <a:pt x="1743456" y="38099"/>
                </a:lnTo>
                <a:lnTo>
                  <a:pt x="1743456" y="19049"/>
                </a:lnTo>
                <a:lnTo>
                  <a:pt x="1762506" y="38099"/>
                </a:lnTo>
                <a:lnTo>
                  <a:pt x="1762506" y="961562"/>
                </a:lnTo>
                <a:lnTo>
                  <a:pt x="1764312" y="961562"/>
                </a:lnTo>
                <a:lnTo>
                  <a:pt x="1776606" y="955518"/>
                </a:lnTo>
                <a:lnTo>
                  <a:pt x="1781556" y="942593"/>
                </a:lnTo>
                <a:close/>
              </a:path>
              <a:path w="1781810" h="962025">
                <a:moveTo>
                  <a:pt x="38100" y="38100"/>
                </a:moveTo>
                <a:lnTo>
                  <a:pt x="38100" y="19049"/>
                </a:lnTo>
                <a:lnTo>
                  <a:pt x="19050" y="38100"/>
                </a:lnTo>
                <a:lnTo>
                  <a:pt x="38100" y="38100"/>
                </a:lnTo>
                <a:close/>
              </a:path>
              <a:path w="1781810" h="962025">
                <a:moveTo>
                  <a:pt x="38100" y="923544"/>
                </a:moveTo>
                <a:lnTo>
                  <a:pt x="38100" y="38100"/>
                </a:lnTo>
                <a:lnTo>
                  <a:pt x="19050" y="38100"/>
                </a:lnTo>
                <a:lnTo>
                  <a:pt x="19050" y="923544"/>
                </a:lnTo>
                <a:lnTo>
                  <a:pt x="38100" y="923544"/>
                </a:lnTo>
                <a:close/>
              </a:path>
              <a:path w="1781810" h="962025">
                <a:moveTo>
                  <a:pt x="1762506" y="923543"/>
                </a:moveTo>
                <a:lnTo>
                  <a:pt x="19050" y="923544"/>
                </a:lnTo>
                <a:lnTo>
                  <a:pt x="38100" y="942594"/>
                </a:lnTo>
                <a:lnTo>
                  <a:pt x="38100" y="961643"/>
                </a:lnTo>
                <a:lnTo>
                  <a:pt x="1743456" y="961563"/>
                </a:lnTo>
                <a:lnTo>
                  <a:pt x="1743456" y="942593"/>
                </a:lnTo>
                <a:lnTo>
                  <a:pt x="1762506" y="923543"/>
                </a:lnTo>
                <a:close/>
              </a:path>
              <a:path w="1781810" h="962025">
                <a:moveTo>
                  <a:pt x="38100" y="961643"/>
                </a:moveTo>
                <a:lnTo>
                  <a:pt x="38100" y="942594"/>
                </a:lnTo>
                <a:lnTo>
                  <a:pt x="19050" y="923544"/>
                </a:lnTo>
                <a:lnTo>
                  <a:pt x="19050" y="961644"/>
                </a:lnTo>
                <a:lnTo>
                  <a:pt x="38100" y="961643"/>
                </a:lnTo>
                <a:close/>
              </a:path>
              <a:path w="1781810" h="962025">
                <a:moveTo>
                  <a:pt x="1762506" y="38099"/>
                </a:moveTo>
                <a:lnTo>
                  <a:pt x="1743456" y="19049"/>
                </a:lnTo>
                <a:lnTo>
                  <a:pt x="1743456" y="38099"/>
                </a:lnTo>
                <a:lnTo>
                  <a:pt x="1762506" y="38099"/>
                </a:lnTo>
                <a:close/>
              </a:path>
              <a:path w="1781810" h="962025">
                <a:moveTo>
                  <a:pt x="1762506" y="923543"/>
                </a:moveTo>
                <a:lnTo>
                  <a:pt x="1762506" y="38099"/>
                </a:lnTo>
                <a:lnTo>
                  <a:pt x="1743456" y="38099"/>
                </a:lnTo>
                <a:lnTo>
                  <a:pt x="1743456" y="923543"/>
                </a:lnTo>
                <a:lnTo>
                  <a:pt x="1762506" y="923543"/>
                </a:lnTo>
                <a:close/>
              </a:path>
              <a:path w="1781810" h="962025">
                <a:moveTo>
                  <a:pt x="1762506" y="961562"/>
                </a:moveTo>
                <a:lnTo>
                  <a:pt x="1762506" y="923543"/>
                </a:lnTo>
                <a:lnTo>
                  <a:pt x="1743456" y="942593"/>
                </a:lnTo>
                <a:lnTo>
                  <a:pt x="1743456" y="961563"/>
                </a:lnTo>
                <a:lnTo>
                  <a:pt x="1762506" y="961562"/>
                </a:lnTo>
                <a:close/>
              </a:path>
            </a:pathLst>
          </a:custGeom>
          <a:solidFill>
            <a:srgbClr val="17375E"/>
          </a:solidFill>
        </p:spPr>
        <p:txBody>
          <a:bodyPr wrap="square" lIns="0" tIns="0" rIns="0" bIns="0" rtlCol="0"/>
          <a:lstStyle/>
          <a:p>
            <a:endParaRPr sz="1588"/>
          </a:p>
        </p:txBody>
      </p:sp>
      <p:sp>
        <p:nvSpPr>
          <p:cNvPr id="31" name="object 31"/>
          <p:cNvSpPr txBox="1"/>
          <p:nvPr/>
        </p:nvSpPr>
        <p:spPr>
          <a:xfrm>
            <a:off x="3940219" y="1834402"/>
            <a:ext cx="935691" cy="733086"/>
          </a:xfrm>
          <a:prstGeom prst="rect">
            <a:avLst/>
          </a:prstGeom>
        </p:spPr>
        <p:txBody>
          <a:bodyPr vert="horz" wrap="square" lIns="0" tIns="0" rIns="0" bIns="0" rtlCol="0">
            <a:spAutoFit/>
          </a:bodyPr>
          <a:lstStyle/>
          <a:p>
            <a:pPr marL="11206" marR="4483" indent="-1121" algn="ctr"/>
            <a:r>
              <a:rPr sz="1588" spc="-4" dirty="0">
                <a:latin typeface="Calibri"/>
                <a:cs typeface="Calibri"/>
              </a:rPr>
              <a:t>English </a:t>
            </a:r>
            <a:r>
              <a:rPr sz="1588" dirty="0">
                <a:latin typeface="Calibri"/>
                <a:cs typeface="Calibri"/>
              </a:rPr>
              <a:t>Langua</a:t>
            </a:r>
            <a:r>
              <a:rPr sz="1588" spc="-18" dirty="0">
                <a:latin typeface="Calibri"/>
                <a:cs typeface="Calibri"/>
              </a:rPr>
              <a:t>g</a:t>
            </a:r>
            <a:r>
              <a:rPr sz="1588" spc="-9" dirty="0">
                <a:latin typeface="Calibri"/>
                <a:cs typeface="Calibri"/>
              </a:rPr>
              <a:t>e</a:t>
            </a:r>
            <a:r>
              <a:rPr sz="1588" spc="-4" dirty="0">
                <a:latin typeface="Calibri"/>
                <a:cs typeface="Calibri"/>
              </a:rPr>
              <a:t> </a:t>
            </a:r>
            <a:r>
              <a:rPr sz="1588" dirty="0">
                <a:latin typeface="Calibri"/>
                <a:cs typeface="Calibri"/>
              </a:rPr>
              <a:t>Acquisition</a:t>
            </a:r>
            <a:endParaRPr sz="1588">
              <a:latin typeface="Calibri"/>
              <a:cs typeface="Calibri"/>
            </a:endParaRPr>
          </a:p>
        </p:txBody>
      </p:sp>
      <p:sp>
        <p:nvSpPr>
          <p:cNvPr id="32" name="object 32"/>
          <p:cNvSpPr/>
          <p:nvPr/>
        </p:nvSpPr>
        <p:spPr>
          <a:xfrm>
            <a:off x="5466901" y="2117912"/>
            <a:ext cx="126626" cy="89647"/>
          </a:xfrm>
          <a:custGeom>
            <a:avLst/>
            <a:gdLst/>
            <a:ahLst/>
            <a:cxnLst/>
            <a:rect l="l" t="t" r="r" b="b"/>
            <a:pathLst>
              <a:path w="143510" h="101600">
                <a:moveTo>
                  <a:pt x="143256" y="101346"/>
                </a:moveTo>
                <a:lnTo>
                  <a:pt x="143256" y="0"/>
                </a:lnTo>
                <a:lnTo>
                  <a:pt x="0" y="0"/>
                </a:lnTo>
                <a:lnTo>
                  <a:pt x="0" y="101346"/>
                </a:lnTo>
                <a:lnTo>
                  <a:pt x="143256" y="101346"/>
                </a:lnTo>
                <a:close/>
              </a:path>
            </a:pathLst>
          </a:custGeom>
          <a:solidFill>
            <a:srgbClr val="4F81BD"/>
          </a:solidFill>
        </p:spPr>
        <p:txBody>
          <a:bodyPr wrap="square" lIns="0" tIns="0" rIns="0" bIns="0" rtlCol="0"/>
          <a:lstStyle/>
          <a:p>
            <a:endParaRPr sz="1588"/>
          </a:p>
        </p:txBody>
      </p:sp>
      <p:sp>
        <p:nvSpPr>
          <p:cNvPr id="33" name="object 33"/>
          <p:cNvSpPr/>
          <p:nvPr/>
        </p:nvSpPr>
        <p:spPr>
          <a:xfrm>
            <a:off x="5593305" y="2022437"/>
            <a:ext cx="90207" cy="280707"/>
          </a:xfrm>
          <a:custGeom>
            <a:avLst/>
            <a:gdLst/>
            <a:ahLst/>
            <a:cxnLst/>
            <a:rect l="l" t="t" r="r" b="b"/>
            <a:pathLst>
              <a:path w="102235" h="318135">
                <a:moveTo>
                  <a:pt x="102108" y="317753"/>
                </a:moveTo>
                <a:lnTo>
                  <a:pt x="102108" y="0"/>
                </a:lnTo>
                <a:lnTo>
                  <a:pt x="0" y="0"/>
                </a:lnTo>
                <a:lnTo>
                  <a:pt x="0" y="317753"/>
                </a:lnTo>
                <a:lnTo>
                  <a:pt x="102108" y="317753"/>
                </a:lnTo>
                <a:close/>
              </a:path>
            </a:pathLst>
          </a:custGeom>
          <a:solidFill>
            <a:srgbClr val="4F81BD"/>
          </a:solidFill>
        </p:spPr>
        <p:txBody>
          <a:bodyPr wrap="square" lIns="0" tIns="0" rIns="0" bIns="0" rtlCol="0"/>
          <a:lstStyle/>
          <a:p>
            <a:endParaRPr sz="1588"/>
          </a:p>
        </p:txBody>
      </p:sp>
      <p:sp>
        <p:nvSpPr>
          <p:cNvPr id="34" name="object 34"/>
          <p:cNvSpPr/>
          <p:nvPr/>
        </p:nvSpPr>
        <p:spPr>
          <a:xfrm>
            <a:off x="5683399" y="2117912"/>
            <a:ext cx="126626" cy="89647"/>
          </a:xfrm>
          <a:custGeom>
            <a:avLst/>
            <a:gdLst/>
            <a:ahLst/>
            <a:cxnLst/>
            <a:rect l="l" t="t" r="r" b="b"/>
            <a:pathLst>
              <a:path w="143510" h="101600">
                <a:moveTo>
                  <a:pt x="143256" y="101345"/>
                </a:moveTo>
                <a:lnTo>
                  <a:pt x="143256" y="0"/>
                </a:lnTo>
                <a:lnTo>
                  <a:pt x="0" y="0"/>
                </a:lnTo>
                <a:lnTo>
                  <a:pt x="0" y="101346"/>
                </a:lnTo>
                <a:lnTo>
                  <a:pt x="143256" y="101345"/>
                </a:lnTo>
                <a:close/>
              </a:path>
            </a:pathLst>
          </a:custGeom>
          <a:solidFill>
            <a:srgbClr val="4F81BD"/>
          </a:solidFill>
        </p:spPr>
        <p:txBody>
          <a:bodyPr wrap="square" lIns="0" tIns="0" rIns="0" bIns="0" rtlCol="0"/>
          <a:lstStyle/>
          <a:p>
            <a:endParaRPr sz="1588"/>
          </a:p>
        </p:txBody>
      </p:sp>
      <p:sp>
        <p:nvSpPr>
          <p:cNvPr id="35" name="object 35"/>
          <p:cNvSpPr/>
          <p:nvPr/>
        </p:nvSpPr>
        <p:spPr>
          <a:xfrm>
            <a:off x="5455471" y="2011008"/>
            <a:ext cx="365312" cy="303679"/>
          </a:xfrm>
          <a:custGeom>
            <a:avLst/>
            <a:gdLst/>
            <a:ahLst/>
            <a:cxnLst/>
            <a:rect l="l" t="t" r="r" b="b"/>
            <a:pathLst>
              <a:path w="414020" h="344169">
                <a:moveTo>
                  <a:pt x="156210" y="108203"/>
                </a:moveTo>
                <a:lnTo>
                  <a:pt x="0" y="108203"/>
                </a:lnTo>
                <a:lnTo>
                  <a:pt x="0" y="235457"/>
                </a:lnTo>
                <a:lnTo>
                  <a:pt x="12954" y="235457"/>
                </a:lnTo>
                <a:lnTo>
                  <a:pt x="12954" y="133349"/>
                </a:lnTo>
                <a:lnTo>
                  <a:pt x="25908" y="121157"/>
                </a:lnTo>
                <a:lnTo>
                  <a:pt x="25907" y="133349"/>
                </a:lnTo>
                <a:lnTo>
                  <a:pt x="143255" y="133349"/>
                </a:lnTo>
                <a:lnTo>
                  <a:pt x="143256" y="121157"/>
                </a:lnTo>
                <a:lnTo>
                  <a:pt x="156210" y="108203"/>
                </a:lnTo>
                <a:close/>
              </a:path>
              <a:path w="414020" h="344169">
                <a:moveTo>
                  <a:pt x="25907" y="133349"/>
                </a:moveTo>
                <a:lnTo>
                  <a:pt x="25908" y="121157"/>
                </a:lnTo>
                <a:lnTo>
                  <a:pt x="12954" y="133349"/>
                </a:lnTo>
                <a:lnTo>
                  <a:pt x="25907" y="133349"/>
                </a:lnTo>
                <a:close/>
              </a:path>
              <a:path w="414020" h="344169">
                <a:moveTo>
                  <a:pt x="25907" y="210311"/>
                </a:moveTo>
                <a:lnTo>
                  <a:pt x="25907" y="133349"/>
                </a:lnTo>
                <a:lnTo>
                  <a:pt x="12954" y="133349"/>
                </a:lnTo>
                <a:lnTo>
                  <a:pt x="12954" y="210311"/>
                </a:lnTo>
                <a:lnTo>
                  <a:pt x="25907" y="210311"/>
                </a:lnTo>
                <a:close/>
              </a:path>
              <a:path w="414020" h="344169">
                <a:moveTo>
                  <a:pt x="169164" y="318515"/>
                </a:moveTo>
                <a:lnTo>
                  <a:pt x="169164" y="210311"/>
                </a:lnTo>
                <a:lnTo>
                  <a:pt x="12954" y="210311"/>
                </a:lnTo>
                <a:lnTo>
                  <a:pt x="25908" y="222503"/>
                </a:lnTo>
                <a:lnTo>
                  <a:pt x="25907" y="235457"/>
                </a:lnTo>
                <a:lnTo>
                  <a:pt x="143255" y="235457"/>
                </a:lnTo>
                <a:lnTo>
                  <a:pt x="143256" y="222503"/>
                </a:lnTo>
                <a:lnTo>
                  <a:pt x="156210" y="235457"/>
                </a:lnTo>
                <a:lnTo>
                  <a:pt x="156210" y="318515"/>
                </a:lnTo>
                <a:lnTo>
                  <a:pt x="169164" y="318515"/>
                </a:lnTo>
                <a:close/>
              </a:path>
              <a:path w="414020" h="344169">
                <a:moveTo>
                  <a:pt x="25907" y="235457"/>
                </a:moveTo>
                <a:lnTo>
                  <a:pt x="25908" y="222503"/>
                </a:lnTo>
                <a:lnTo>
                  <a:pt x="12954" y="210311"/>
                </a:lnTo>
                <a:lnTo>
                  <a:pt x="12954" y="235457"/>
                </a:lnTo>
                <a:lnTo>
                  <a:pt x="25907" y="235457"/>
                </a:lnTo>
                <a:close/>
              </a:path>
              <a:path w="414020" h="344169">
                <a:moveTo>
                  <a:pt x="270510" y="108203"/>
                </a:moveTo>
                <a:lnTo>
                  <a:pt x="270510" y="0"/>
                </a:lnTo>
                <a:lnTo>
                  <a:pt x="143256" y="0"/>
                </a:lnTo>
                <a:lnTo>
                  <a:pt x="143255" y="108203"/>
                </a:lnTo>
                <a:lnTo>
                  <a:pt x="156210" y="108203"/>
                </a:lnTo>
                <a:lnTo>
                  <a:pt x="156210" y="25907"/>
                </a:lnTo>
                <a:lnTo>
                  <a:pt x="169164" y="12953"/>
                </a:lnTo>
                <a:lnTo>
                  <a:pt x="169164" y="25907"/>
                </a:lnTo>
                <a:lnTo>
                  <a:pt x="245364" y="25907"/>
                </a:lnTo>
                <a:lnTo>
                  <a:pt x="245364" y="12953"/>
                </a:lnTo>
                <a:lnTo>
                  <a:pt x="258318" y="25907"/>
                </a:lnTo>
                <a:lnTo>
                  <a:pt x="258318" y="108203"/>
                </a:lnTo>
                <a:lnTo>
                  <a:pt x="270510" y="108203"/>
                </a:lnTo>
                <a:close/>
              </a:path>
              <a:path w="414020" h="344169">
                <a:moveTo>
                  <a:pt x="169164" y="133349"/>
                </a:moveTo>
                <a:lnTo>
                  <a:pt x="169164" y="25907"/>
                </a:lnTo>
                <a:lnTo>
                  <a:pt x="156210" y="25907"/>
                </a:lnTo>
                <a:lnTo>
                  <a:pt x="156210" y="108203"/>
                </a:lnTo>
                <a:lnTo>
                  <a:pt x="143256" y="121157"/>
                </a:lnTo>
                <a:lnTo>
                  <a:pt x="143255" y="133349"/>
                </a:lnTo>
                <a:lnTo>
                  <a:pt x="169164" y="133349"/>
                </a:lnTo>
                <a:close/>
              </a:path>
              <a:path w="414020" h="344169">
                <a:moveTo>
                  <a:pt x="156210" y="235457"/>
                </a:moveTo>
                <a:lnTo>
                  <a:pt x="143256" y="222503"/>
                </a:lnTo>
                <a:lnTo>
                  <a:pt x="143255" y="235457"/>
                </a:lnTo>
                <a:lnTo>
                  <a:pt x="156210" y="235457"/>
                </a:lnTo>
                <a:close/>
              </a:path>
              <a:path w="414020" h="344169">
                <a:moveTo>
                  <a:pt x="169164" y="343661"/>
                </a:moveTo>
                <a:lnTo>
                  <a:pt x="169164" y="330707"/>
                </a:lnTo>
                <a:lnTo>
                  <a:pt x="156210" y="318515"/>
                </a:lnTo>
                <a:lnTo>
                  <a:pt x="156210" y="235457"/>
                </a:lnTo>
                <a:lnTo>
                  <a:pt x="143255" y="235457"/>
                </a:lnTo>
                <a:lnTo>
                  <a:pt x="143256" y="343661"/>
                </a:lnTo>
                <a:lnTo>
                  <a:pt x="169164" y="343661"/>
                </a:lnTo>
                <a:close/>
              </a:path>
              <a:path w="414020" h="344169">
                <a:moveTo>
                  <a:pt x="169164" y="25907"/>
                </a:moveTo>
                <a:lnTo>
                  <a:pt x="169164" y="12953"/>
                </a:lnTo>
                <a:lnTo>
                  <a:pt x="156210" y="25907"/>
                </a:lnTo>
                <a:lnTo>
                  <a:pt x="169164" y="25907"/>
                </a:lnTo>
                <a:close/>
              </a:path>
              <a:path w="414020" h="344169">
                <a:moveTo>
                  <a:pt x="258318" y="318515"/>
                </a:moveTo>
                <a:lnTo>
                  <a:pt x="156210" y="318515"/>
                </a:lnTo>
                <a:lnTo>
                  <a:pt x="169164" y="330707"/>
                </a:lnTo>
                <a:lnTo>
                  <a:pt x="169164" y="343661"/>
                </a:lnTo>
                <a:lnTo>
                  <a:pt x="245364" y="343661"/>
                </a:lnTo>
                <a:lnTo>
                  <a:pt x="245364" y="330707"/>
                </a:lnTo>
                <a:lnTo>
                  <a:pt x="258318" y="318515"/>
                </a:lnTo>
                <a:close/>
              </a:path>
              <a:path w="414020" h="344169">
                <a:moveTo>
                  <a:pt x="258318" y="25907"/>
                </a:moveTo>
                <a:lnTo>
                  <a:pt x="245364" y="12953"/>
                </a:lnTo>
                <a:lnTo>
                  <a:pt x="245364" y="25907"/>
                </a:lnTo>
                <a:lnTo>
                  <a:pt x="258318" y="25907"/>
                </a:lnTo>
                <a:close/>
              </a:path>
              <a:path w="414020" h="344169">
                <a:moveTo>
                  <a:pt x="270510" y="133349"/>
                </a:moveTo>
                <a:lnTo>
                  <a:pt x="270510" y="121157"/>
                </a:lnTo>
                <a:lnTo>
                  <a:pt x="258318" y="108203"/>
                </a:lnTo>
                <a:lnTo>
                  <a:pt x="258318" y="25907"/>
                </a:lnTo>
                <a:lnTo>
                  <a:pt x="245364" y="25907"/>
                </a:lnTo>
                <a:lnTo>
                  <a:pt x="245364" y="133349"/>
                </a:lnTo>
                <a:lnTo>
                  <a:pt x="270510" y="133349"/>
                </a:lnTo>
                <a:close/>
              </a:path>
              <a:path w="414020" h="344169">
                <a:moveTo>
                  <a:pt x="401574" y="210311"/>
                </a:moveTo>
                <a:lnTo>
                  <a:pt x="245364" y="210311"/>
                </a:lnTo>
                <a:lnTo>
                  <a:pt x="245364" y="318515"/>
                </a:lnTo>
                <a:lnTo>
                  <a:pt x="258318" y="318515"/>
                </a:lnTo>
                <a:lnTo>
                  <a:pt x="258318" y="235457"/>
                </a:lnTo>
                <a:lnTo>
                  <a:pt x="270510" y="222503"/>
                </a:lnTo>
                <a:lnTo>
                  <a:pt x="270510" y="235457"/>
                </a:lnTo>
                <a:lnTo>
                  <a:pt x="388620" y="235457"/>
                </a:lnTo>
                <a:lnTo>
                  <a:pt x="388620" y="222503"/>
                </a:lnTo>
                <a:lnTo>
                  <a:pt x="401574" y="210311"/>
                </a:lnTo>
                <a:close/>
              </a:path>
              <a:path w="414020" h="344169">
                <a:moveTo>
                  <a:pt x="270510" y="343661"/>
                </a:moveTo>
                <a:lnTo>
                  <a:pt x="270510" y="235457"/>
                </a:lnTo>
                <a:lnTo>
                  <a:pt x="258318" y="235457"/>
                </a:lnTo>
                <a:lnTo>
                  <a:pt x="258318" y="318515"/>
                </a:lnTo>
                <a:lnTo>
                  <a:pt x="245364" y="330707"/>
                </a:lnTo>
                <a:lnTo>
                  <a:pt x="245364" y="343661"/>
                </a:lnTo>
                <a:lnTo>
                  <a:pt x="270510" y="343661"/>
                </a:lnTo>
                <a:close/>
              </a:path>
              <a:path w="414020" h="344169">
                <a:moveTo>
                  <a:pt x="413766" y="235457"/>
                </a:moveTo>
                <a:lnTo>
                  <a:pt x="413766" y="108203"/>
                </a:lnTo>
                <a:lnTo>
                  <a:pt x="258318" y="108203"/>
                </a:lnTo>
                <a:lnTo>
                  <a:pt x="270510" y="121157"/>
                </a:lnTo>
                <a:lnTo>
                  <a:pt x="270510" y="133349"/>
                </a:lnTo>
                <a:lnTo>
                  <a:pt x="388620" y="133349"/>
                </a:lnTo>
                <a:lnTo>
                  <a:pt x="388620" y="121157"/>
                </a:lnTo>
                <a:lnTo>
                  <a:pt x="401574" y="133349"/>
                </a:lnTo>
                <a:lnTo>
                  <a:pt x="401574" y="235457"/>
                </a:lnTo>
                <a:lnTo>
                  <a:pt x="413766" y="235457"/>
                </a:lnTo>
                <a:close/>
              </a:path>
              <a:path w="414020" h="344169">
                <a:moveTo>
                  <a:pt x="270510" y="235457"/>
                </a:moveTo>
                <a:lnTo>
                  <a:pt x="270510" y="222503"/>
                </a:lnTo>
                <a:lnTo>
                  <a:pt x="258318" y="235457"/>
                </a:lnTo>
                <a:lnTo>
                  <a:pt x="270510" y="235457"/>
                </a:lnTo>
                <a:close/>
              </a:path>
              <a:path w="414020" h="344169">
                <a:moveTo>
                  <a:pt x="401574" y="133349"/>
                </a:moveTo>
                <a:lnTo>
                  <a:pt x="388620" y="121157"/>
                </a:lnTo>
                <a:lnTo>
                  <a:pt x="388620" y="133349"/>
                </a:lnTo>
                <a:lnTo>
                  <a:pt x="401574" y="133349"/>
                </a:lnTo>
                <a:close/>
              </a:path>
              <a:path w="414020" h="344169">
                <a:moveTo>
                  <a:pt x="401574" y="210311"/>
                </a:moveTo>
                <a:lnTo>
                  <a:pt x="401574" y="133349"/>
                </a:lnTo>
                <a:lnTo>
                  <a:pt x="388620" y="133349"/>
                </a:lnTo>
                <a:lnTo>
                  <a:pt x="388620" y="210311"/>
                </a:lnTo>
                <a:lnTo>
                  <a:pt x="401574" y="210311"/>
                </a:lnTo>
                <a:close/>
              </a:path>
              <a:path w="414020" h="344169">
                <a:moveTo>
                  <a:pt x="401574" y="235457"/>
                </a:moveTo>
                <a:lnTo>
                  <a:pt x="401574" y="210311"/>
                </a:lnTo>
                <a:lnTo>
                  <a:pt x="388620" y="222503"/>
                </a:lnTo>
                <a:lnTo>
                  <a:pt x="388620" y="235457"/>
                </a:lnTo>
                <a:lnTo>
                  <a:pt x="401574" y="235457"/>
                </a:lnTo>
                <a:close/>
              </a:path>
            </a:pathLst>
          </a:custGeom>
          <a:solidFill>
            <a:srgbClr val="385D8A"/>
          </a:solidFill>
        </p:spPr>
        <p:txBody>
          <a:bodyPr wrap="square" lIns="0" tIns="0" rIns="0" bIns="0" rtlCol="0"/>
          <a:lstStyle/>
          <a:p>
            <a:endParaRPr sz="1588"/>
          </a:p>
        </p:txBody>
      </p:sp>
      <p:sp>
        <p:nvSpPr>
          <p:cNvPr id="36" name="object 36"/>
          <p:cNvSpPr/>
          <p:nvPr/>
        </p:nvSpPr>
        <p:spPr>
          <a:xfrm>
            <a:off x="8202706" y="2134721"/>
            <a:ext cx="352985" cy="2631701"/>
          </a:xfrm>
          <a:custGeom>
            <a:avLst/>
            <a:gdLst/>
            <a:ahLst/>
            <a:cxnLst/>
            <a:rect l="l" t="t" r="r" b="b"/>
            <a:pathLst>
              <a:path w="400050" h="2982595">
                <a:moveTo>
                  <a:pt x="209549" y="1452673"/>
                </a:moveTo>
                <a:lnTo>
                  <a:pt x="209549" y="44957"/>
                </a:lnTo>
                <a:lnTo>
                  <a:pt x="208787" y="43433"/>
                </a:lnTo>
                <a:lnTo>
                  <a:pt x="208025" y="41147"/>
                </a:lnTo>
                <a:lnTo>
                  <a:pt x="207263" y="39623"/>
                </a:lnTo>
                <a:lnTo>
                  <a:pt x="206501" y="38861"/>
                </a:lnTo>
                <a:lnTo>
                  <a:pt x="205739" y="37337"/>
                </a:lnTo>
                <a:lnTo>
                  <a:pt x="204977" y="36575"/>
                </a:lnTo>
                <a:lnTo>
                  <a:pt x="204215" y="35051"/>
                </a:lnTo>
                <a:lnTo>
                  <a:pt x="201929" y="32765"/>
                </a:lnTo>
                <a:lnTo>
                  <a:pt x="165962" y="15786"/>
                </a:lnTo>
                <a:lnTo>
                  <a:pt x="123622" y="7696"/>
                </a:lnTo>
                <a:lnTo>
                  <a:pt x="77735" y="3131"/>
                </a:lnTo>
                <a:lnTo>
                  <a:pt x="38482" y="1168"/>
                </a:lnTo>
                <a:lnTo>
                  <a:pt x="19049" y="731"/>
                </a:lnTo>
                <a:lnTo>
                  <a:pt x="761" y="0"/>
                </a:lnTo>
                <a:lnTo>
                  <a:pt x="0" y="38100"/>
                </a:lnTo>
                <a:lnTo>
                  <a:pt x="23307" y="38919"/>
                </a:lnTo>
                <a:lnTo>
                  <a:pt x="34233" y="39147"/>
                </a:lnTo>
                <a:lnTo>
                  <a:pt x="46239" y="39500"/>
                </a:lnTo>
                <a:lnTo>
                  <a:pt x="86439" y="41741"/>
                </a:lnTo>
                <a:lnTo>
                  <a:pt x="128106" y="46667"/>
                </a:lnTo>
                <a:lnTo>
                  <a:pt x="171449" y="57947"/>
                </a:lnTo>
                <a:lnTo>
                  <a:pt x="171449" y="51053"/>
                </a:lnTo>
                <a:lnTo>
                  <a:pt x="172211" y="54101"/>
                </a:lnTo>
                <a:lnTo>
                  <a:pt x="172211" y="54356"/>
                </a:lnTo>
                <a:lnTo>
                  <a:pt x="173735" y="57911"/>
                </a:lnTo>
                <a:lnTo>
                  <a:pt x="174573" y="59167"/>
                </a:lnTo>
                <a:lnTo>
                  <a:pt x="175259" y="59435"/>
                </a:lnTo>
                <a:lnTo>
                  <a:pt x="176021" y="60197"/>
                </a:lnTo>
                <a:lnTo>
                  <a:pt x="176021" y="1473708"/>
                </a:lnTo>
                <a:lnTo>
                  <a:pt x="176783" y="1474470"/>
                </a:lnTo>
                <a:lnTo>
                  <a:pt x="177545" y="1475994"/>
                </a:lnTo>
                <a:lnTo>
                  <a:pt x="179831" y="1478280"/>
                </a:lnTo>
                <a:lnTo>
                  <a:pt x="187469" y="1483276"/>
                </a:lnTo>
                <a:lnTo>
                  <a:pt x="198741" y="1488713"/>
                </a:lnTo>
                <a:lnTo>
                  <a:pt x="204983" y="1491134"/>
                </a:lnTo>
                <a:lnTo>
                  <a:pt x="205739" y="1490894"/>
                </a:lnTo>
                <a:lnTo>
                  <a:pt x="205739" y="1450848"/>
                </a:lnTo>
                <a:lnTo>
                  <a:pt x="207263" y="1451864"/>
                </a:lnTo>
                <a:lnTo>
                  <a:pt x="207263" y="1451610"/>
                </a:lnTo>
                <a:lnTo>
                  <a:pt x="207454" y="1451991"/>
                </a:lnTo>
                <a:lnTo>
                  <a:pt x="208025" y="1452372"/>
                </a:lnTo>
                <a:lnTo>
                  <a:pt x="208787" y="1452372"/>
                </a:lnTo>
                <a:lnTo>
                  <a:pt x="209549" y="1452673"/>
                </a:lnTo>
                <a:close/>
              </a:path>
              <a:path w="400050" h="2982595">
                <a:moveTo>
                  <a:pt x="174116" y="2923984"/>
                </a:moveTo>
                <a:lnTo>
                  <a:pt x="173735" y="2924556"/>
                </a:lnTo>
                <a:lnTo>
                  <a:pt x="170556" y="2925467"/>
                </a:lnTo>
                <a:lnTo>
                  <a:pt x="159144" y="2929215"/>
                </a:lnTo>
                <a:lnTo>
                  <a:pt x="121739" y="2937109"/>
                </a:lnTo>
                <a:lnTo>
                  <a:pt x="82001" y="2941263"/>
                </a:lnTo>
                <a:lnTo>
                  <a:pt x="19811" y="2944333"/>
                </a:lnTo>
                <a:lnTo>
                  <a:pt x="0" y="2944368"/>
                </a:lnTo>
                <a:lnTo>
                  <a:pt x="761" y="2982468"/>
                </a:lnTo>
                <a:lnTo>
                  <a:pt x="27211" y="2981939"/>
                </a:lnTo>
                <a:lnTo>
                  <a:pt x="39614" y="2981154"/>
                </a:lnTo>
                <a:lnTo>
                  <a:pt x="52200" y="2980534"/>
                </a:lnTo>
                <a:lnTo>
                  <a:pt x="90589" y="2978733"/>
                </a:lnTo>
                <a:lnTo>
                  <a:pt x="128933" y="2975056"/>
                </a:lnTo>
                <a:lnTo>
                  <a:pt x="171449" y="2965078"/>
                </a:lnTo>
                <a:lnTo>
                  <a:pt x="171449" y="2930652"/>
                </a:lnTo>
                <a:lnTo>
                  <a:pt x="172973" y="2927096"/>
                </a:lnTo>
                <a:lnTo>
                  <a:pt x="172973" y="2926842"/>
                </a:lnTo>
                <a:lnTo>
                  <a:pt x="174116" y="2923984"/>
                </a:lnTo>
                <a:close/>
              </a:path>
              <a:path w="400050" h="2982595">
                <a:moveTo>
                  <a:pt x="172211" y="54101"/>
                </a:moveTo>
                <a:lnTo>
                  <a:pt x="171449" y="51053"/>
                </a:lnTo>
                <a:lnTo>
                  <a:pt x="171449" y="52577"/>
                </a:lnTo>
                <a:lnTo>
                  <a:pt x="172211" y="54101"/>
                </a:lnTo>
                <a:close/>
              </a:path>
              <a:path w="400050" h="2982595">
                <a:moveTo>
                  <a:pt x="172211" y="54356"/>
                </a:moveTo>
                <a:lnTo>
                  <a:pt x="172211" y="54101"/>
                </a:lnTo>
                <a:lnTo>
                  <a:pt x="171449" y="52577"/>
                </a:lnTo>
                <a:lnTo>
                  <a:pt x="172211" y="54356"/>
                </a:lnTo>
                <a:close/>
              </a:path>
              <a:path w="400050" h="2982595">
                <a:moveTo>
                  <a:pt x="173735" y="57911"/>
                </a:moveTo>
                <a:lnTo>
                  <a:pt x="171449" y="52577"/>
                </a:lnTo>
                <a:lnTo>
                  <a:pt x="171449" y="57947"/>
                </a:lnTo>
                <a:lnTo>
                  <a:pt x="172973" y="58542"/>
                </a:lnTo>
                <a:lnTo>
                  <a:pt x="172973" y="56387"/>
                </a:lnTo>
                <a:lnTo>
                  <a:pt x="173735" y="57911"/>
                </a:lnTo>
                <a:close/>
              </a:path>
              <a:path w="400050" h="2982595">
                <a:moveTo>
                  <a:pt x="174497" y="1470660"/>
                </a:moveTo>
                <a:lnTo>
                  <a:pt x="174497" y="59435"/>
                </a:lnTo>
                <a:lnTo>
                  <a:pt x="174312" y="59065"/>
                </a:lnTo>
                <a:lnTo>
                  <a:pt x="171449" y="57947"/>
                </a:lnTo>
                <a:lnTo>
                  <a:pt x="171449" y="1460754"/>
                </a:lnTo>
                <a:lnTo>
                  <a:pt x="172211" y="1461516"/>
                </a:lnTo>
                <a:lnTo>
                  <a:pt x="172211" y="1466088"/>
                </a:lnTo>
                <a:lnTo>
                  <a:pt x="174497" y="1470660"/>
                </a:lnTo>
                <a:close/>
              </a:path>
              <a:path w="400050" h="2982595">
                <a:moveTo>
                  <a:pt x="361949" y="1510284"/>
                </a:moveTo>
                <a:lnTo>
                  <a:pt x="359905" y="1510189"/>
                </a:lnTo>
                <a:lnTo>
                  <a:pt x="348910" y="1509376"/>
                </a:lnTo>
                <a:lnTo>
                  <a:pt x="336417" y="1508694"/>
                </a:lnTo>
                <a:lnTo>
                  <a:pt x="323758" y="1508142"/>
                </a:lnTo>
                <a:lnTo>
                  <a:pt x="310982" y="1507623"/>
                </a:lnTo>
                <a:lnTo>
                  <a:pt x="298136" y="1507044"/>
                </a:lnTo>
                <a:lnTo>
                  <a:pt x="259674" y="1503979"/>
                </a:lnTo>
                <a:lnTo>
                  <a:pt x="210311" y="1493201"/>
                </a:lnTo>
                <a:lnTo>
                  <a:pt x="204977" y="1491136"/>
                </a:lnTo>
                <a:lnTo>
                  <a:pt x="203190" y="1491705"/>
                </a:lnTo>
                <a:lnTo>
                  <a:pt x="176783" y="1508760"/>
                </a:lnTo>
                <a:lnTo>
                  <a:pt x="175259" y="1510284"/>
                </a:lnTo>
                <a:lnTo>
                  <a:pt x="172973" y="1514856"/>
                </a:lnTo>
                <a:lnTo>
                  <a:pt x="172211" y="1517142"/>
                </a:lnTo>
                <a:lnTo>
                  <a:pt x="172211" y="1520952"/>
                </a:lnTo>
                <a:lnTo>
                  <a:pt x="171449" y="1522476"/>
                </a:lnTo>
                <a:lnTo>
                  <a:pt x="171449" y="2925211"/>
                </a:lnTo>
                <a:lnTo>
                  <a:pt x="173735" y="2924556"/>
                </a:lnTo>
                <a:lnTo>
                  <a:pt x="174116" y="2923984"/>
                </a:lnTo>
                <a:lnTo>
                  <a:pt x="174497" y="2923032"/>
                </a:lnTo>
                <a:lnTo>
                  <a:pt x="174497" y="2923413"/>
                </a:lnTo>
                <a:lnTo>
                  <a:pt x="175259" y="2922270"/>
                </a:lnTo>
                <a:lnTo>
                  <a:pt x="175259" y="2963756"/>
                </a:lnTo>
                <a:lnTo>
                  <a:pt x="177793" y="2962877"/>
                </a:lnTo>
                <a:lnTo>
                  <a:pt x="189290" y="2957910"/>
                </a:lnTo>
                <a:lnTo>
                  <a:pt x="200405" y="2951988"/>
                </a:lnTo>
                <a:lnTo>
                  <a:pt x="204215" y="2948178"/>
                </a:lnTo>
                <a:lnTo>
                  <a:pt x="205739" y="2945130"/>
                </a:lnTo>
                <a:lnTo>
                  <a:pt x="205739" y="1532382"/>
                </a:lnTo>
                <a:lnTo>
                  <a:pt x="207771" y="1530350"/>
                </a:lnTo>
                <a:lnTo>
                  <a:pt x="208025" y="1529715"/>
                </a:lnTo>
                <a:lnTo>
                  <a:pt x="208025" y="1529334"/>
                </a:lnTo>
                <a:lnTo>
                  <a:pt x="210311" y="1524000"/>
                </a:lnTo>
                <a:lnTo>
                  <a:pt x="210311" y="1529977"/>
                </a:lnTo>
                <a:lnTo>
                  <a:pt x="220605" y="1526260"/>
                </a:lnTo>
                <a:lnTo>
                  <a:pt x="232266" y="1523025"/>
                </a:lnTo>
                <a:lnTo>
                  <a:pt x="272433" y="1516126"/>
                </a:lnTo>
                <a:lnTo>
                  <a:pt x="313933" y="1512544"/>
                </a:lnTo>
                <a:lnTo>
                  <a:pt x="339828" y="1511225"/>
                </a:lnTo>
                <a:lnTo>
                  <a:pt x="361949" y="1510284"/>
                </a:lnTo>
                <a:close/>
              </a:path>
              <a:path w="400050" h="2982595">
                <a:moveTo>
                  <a:pt x="175259" y="2963756"/>
                </a:moveTo>
                <a:lnTo>
                  <a:pt x="175259" y="2922270"/>
                </a:lnTo>
                <a:lnTo>
                  <a:pt x="173735" y="2925318"/>
                </a:lnTo>
                <a:lnTo>
                  <a:pt x="171449" y="2930652"/>
                </a:lnTo>
                <a:lnTo>
                  <a:pt x="172211" y="2929128"/>
                </a:lnTo>
                <a:lnTo>
                  <a:pt x="172211" y="2964814"/>
                </a:lnTo>
                <a:lnTo>
                  <a:pt x="175259" y="2963756"/>
                </a:lnTo>
                <a:close/>
              </a:path>
              <a:path w="400050" h="2982595">
                <a:moveTo>
                  <a:pt x="172211" y="2929128"/>
                </a:moveTo>
                <a:lnTo>
                  <a:pt x="171449" y="2930652"/>
                </a:lnTo>
                <a:lnTo>
                  <a:pt x="171449" y="2931414"/>
                </a:lnTo>
                <a:lnTo>
                  <a:pt x="172211" y="2929128"/>
                </a:lnTo>
                <a:close/>
              </a:path>
              <a:path w="400050" h="2982595">
                <a:moveTo>
                  <a:pt x="172211" y="2964814"/>
                </a:moveTo>
                <a:lnTo>
                  <a:pt x="172211" y="2929128"/>
                </a:lnTo>
                <a:lnTo>
                  <a:pt x="171449" y="2931414"/>
                </a:lnTo>
                <a:lnTo>
                  <a:pt x="171449" y="2965078"/>
                </a:lnTo>
                <a:lnTo>
                  <a:pt x="172211" y="2964814"/>
                </a:lnTo>
                <a:close/>
              </a:path>
              <a:path w="400050" h="2982595">
                <a:moveTo>
                  <a:pt x="174312" y="59065"/>
                </a:moveTo>
                <a:lnTo>
                  <a:pt x="172973" y="56387"/>
                </a:lnTo>
                <a:lnTo>
                  <a:pt x="172973" y="58542"/>
                </a:lnTo>
                <a:lnTo>
                  <a:pt x="174312" y="59065"/>
                </a:lnTo>
                <a:close/>
              </a:path>
              <a:path w="400050" h="2982595">
                <a:moveTo>
                  <a:pt x="174243" y="2923794"/>
                </a:moveTo>
                <a:lnTo>
                  <a:pt x="174116" y="2923984"/>
                </a:lnTo>
                <a:lnTo>
                  <a:pt x="172973" y="2926842"/>
                </a:lnTo>
                <a:lnTo>
                  <a:pt x="173735" y="2925318"/>
                </a:lnTo>
                <a:lnTo>
                  <a:pt x="174243" y="2923794"/>
                </a:lnTo>
                <a:close/>
              </a:path>
              <a:path w="400050" h="2982595">
                <a:moveTo>
                  <a:pt x="173735" y="2925318"/>
                </a:moveTo>
                <a:lnTo>
                  <a:pt x="172973" y="2926842"/>
                </a:lnTo>
                <a:lnTo>
                  <a:pt x="172973" y="2927096"/>
                </a:lnTo>
                <a:lnTo>
                  <a:pt x="173735" y="2925318"/>
                </a:lnTo>
                <a:close/>
              </a:path>
              <a:path w="400050" h="2982595">
                <a:moveTo>
                  <a:pt x="174573" y="59167"/>
                </a:moveTo>
                <a:lnTo>
                  <a:pt x="173735" y="57911"/>
                </a:lnTo>
                <a:lnTo>
                  <a:pt x="174312" y="59065"/>
                </a:lnTo>
                <a:lnTo>
                  <a:pt x="174573" y="59167"/>
                </a:lnTo>
                <a:close/>
              </a:path>
              <a:path w="400050" h="2982595">
                <a:moveTo>
                  <a:pt x="175259" y="2922270"/>
                </a:moveTo>
                <a:lnTo>
                  <a:pt x="174243" y="2923794"/>
                </a:lnTo>
                <a:lnTo>
                  <a:pt x="173735" y="2925318"/>
                </a:lnTo>
                <a:lnTo>
                  <a:pt x="175259" y="2922270"/>
                </a:lnTo>
                <a:close/>
              </a:path>
              <a:path w="400050" h="2982595">
                <a:moveTo>
                  <a:pt x="174497" y="2923413"/>
                </a:moveTo>
                <a:lnTo>
                  <a:pt x="174497" y="2923032"/>
                </a:lnTo>
                <a:lnTo>
                  <a:pt x="174243" y="2923794"/>
                </a:lnTo>
                <a:lnTo>
                  <a:pt x="174497" y="2923413"/>
                </a:lnTo>
                <a:close/>
              </a:path>
              <a:path w="400050" h="2982595">
                <a:moveTo>
                  <a:pt x="176021" y="1473708"/>
                </a:moveTo>
                <a:lnTo>
                  <a:pt x="176021" y="60197"/>
                </a:lnTo>
                <a:lnTo>
                  <a:pt x="175259" y="60197"/>
                </a:lnTo>
                <a:lnTo>
                  <a:pt x="174573" y="59167"/>
                </a:lnTo>
                <a:lnTo>
                  <a:pt x="174312" y="59065"/>
                </a:lnTo>
                <a:lnTo>
                  <a:pt x="174497" y="59435"/>
                </a:lnTo>
                <a:lnTo>
                  <a:pt x="174497" y="1470660"/>
                </a:lnTo>
                <a:lnTo>
                  <a:pt x="176021" y="1473708"/>
                </a:lnTo>
                <a:close/>
              </a:path>
              <a:path w="400050" h="2982595">
                <a:moveTo>
                  <a:pt x="400013" y="1490104"/>
                </a:moveTo>
                <a:lnTo>
                  <a:pt x="394233" y="1477596"/>
                </a:lnTo>
                <a:lnTo>
                  <a:pt x="381761" y="1472184"/>
                </a:lnTo>
                <a:lnTo>
                  <a:pt x="359905" y="1472303"/>
                </a:lnTo>
                <a:lnTo>
                  <a:pt x="348910" y="1472863"/>
                </a:lnTo>
                <a:lnTo>
                  <a:pt x="326006" y="1473946"/>
                </a:lnTo>
                <a:lnTo>
                  <a:pt x="284363" y="1476720"/>
                </a:lnTo>
                <a:lnTo>
                  <a:pt x="241313" y="1482135"/>
                </a:lnTo>
                <a:lnTo>
                  <a:pt x="204983" y="1491134"/>
                </a:lnTo>
                <a:lnTo>
                  <a:pt x="210383" y="1493229"/>
                </a:lnTo>
                <a:lnTo>
                  <a:pt x="259674" y="1503979"/>
                </a:lnTo>
                <a:lnTo>
                  <a:pt x="298136" y="1507044"/>
                </a:lnTo>
                <a:lnTo>
                  <a:pt x="336417" y="1508694"/>
                </a:lnTo>
                <a:lnTo>
                  <a:pt x="348910" y="1509376"/>
                </a:lnTo>
                <a:lnTo>
                  <a:pt x="359905" y="1510189"/>
                </a:lnTo>
                <a:lnTo>
                  <a:pt x="383764" y="1510168"/>
                </a:lnTo>
                <a:lnTo>
                  <a:pt x="395279" y="1503867"/>
                </a:lnTo>
                <a:lnTo>
                  <a:pt x="400013" y="1490104"/>
                </a:lnTo>
                <a:close/>
              </a:path>
              <a:path w="400050" h="2982595">
                <a:moveTo>
                  <a:pt x="208025" y="1453134"/>
                </a:moveTo>
                <a:lnTo>
                  <a:pt x="207454" y="1451991"/>
                </a:lnTo>
                <a:lnTo>
                  <a:pt x="205739" y="1450848"/>
                </a:lnTo>
                <a:lnTo>
                  <a:pt x="208025" y="1453134"/>
                </a:lnTo>
                <a:close/>
              </a:path>
              <a:path w="400050" h="2982595">
                <a:moveTo>
                  <a:pt x="210311" y="1489439"/>
                </a:moveTo>
                <a:lnTo>
                  <a:pt x="210311" y="1458468"/>
                </a:lnTo>
                <a:lnTo>
                  <a:pt x="209549" y="1456944"/>
                </a:lnTo>
                <a:lnTo>
                  <a:pt x="209549" y="1456690"/>
                </a:lnTo>
                <a:lnTo>
                  <a:pt x="208025" y="1453134"/>
                </a:lnTo>
                <a:lnTo>
                  <a:pt x="205739" y="1450848"/>
                </a:lnTo>
                <a:lnTo>
                  <a:pt x="205739" y="1490894"/>
                </a:lnTo>
                <a:lnTo>
                  <a:pt x="210311" y="1489439"/>
                </a:lnTo>
                <a:close/>
              </a:path>
              <a:path w="400050" h="2982595">
                <a:moveTo>
                  <a:pt x="207771" y="1530350"/>
                </a:moveTo>
                <a:lnTo>
                  <a:pt x="205739" y="1532382"/>
                </a:lnTo>
                <a:lnTo>
                  <a:pt x="207263" y="1531558"/>
                </a:lnTo>
                <a:lnTo>
                  <a:pt x="207771" y="1530350"/>
                </a:lnTo>
                <a:close/>
              </a:path>
              <a:path w="400050" h="2982595">
                <a:moveTo>
                  <a:pt x="209549" y="2938272"/>
                </a:moveTo>
                <a:lnTo>
                  <a:pt x="209549" y="1530322"/>
                </a:lnTo>
                <a:lnTo>
                  <a:pt x="207306" y="1531535"/>
                </a:lnTo>
                <a:lnTo>
                  <a:pt x="205739" y="1532382"/>
                </a:lnTo>
                <a:lnTo>
                  <a:pt x="205739" y="2945130"/>
                </a:lnTo>
                <a:lnTo>
                  <a:pt x="206501" y="2944368"/>
                </a:lnTo>
                <a:lnTo>
                  <a:pt x="209549" y="2938272"/>
                </a:lnTo>
                <a:close/>
              </a:path>
              <a:path w="400050" h="2982595">
                <a:moveTo>
                  <a:pt x="207454" y="1451991"/>
                </a:moveTo>
                <a:lnTo>
                  <a:pt x="207263" y="1451610"/>
                </a:lnTo>
                <a:lnTo>
                  <a:pt x="207263" y="1451864"/>
                </a:lnTo>
                <a:lnTo>
                  <a:pt x="207454" y="1451991"/>
                </a:lnTo>
                <a:close/>
              </a:path>
              <a:path w="400050" h="2982595">
                <a:moveTo>
                  <a:pt x="207295" y="1531540"/>
                </a:moveTo>
                <a:close/>
              </a:path>
              <a:path w="400050" h="2982595">
                <a:moveTo>
                  <a:pt x="208025" y="1530096"/>
                </a:moveTo>
                <a:lnTo>
                  <a:pt x="207771" y="1530350"/>
                </a:lnTo>
                <a:lnTo>
                  <a:pt x="207295" y="1531540"/>
                </a:lnTo>
                <a:lnTo>
                  <a:pt x="208025" y="1530096"/>
                </a:lnTo>
                <a:close/>
              </a:path>
              <a:path w="400050" h="2982595">
                <a:moveTo>
                  <a:pt x="208025" y="1531146"/>
                </a:moveTo>
                <a:lnTo>
                  <a:pt x="208025" y="1530096"/>
                </a:lnTo>
                <a:lnTo>
                  <a:pt x="207306" y="1531535"/>
                </a:lnTo>
                <a:lnTo>
                  <a:pt x="208025" y="1531146"/>
                </a:lnTo>
                <a:close/>
              </a:path>
              <a:path w="400050" h="2982595">
                <a:moveTo>
                  <a:pt x="380999" y="1472184"/>
                </a:moveTo>
                <a:lnTo>
                  <a:pt x="332486" y="1471000"/>
                </a:lnTo>
                <a:lnTo>
                  <a:pt x="294264" y="1468636"/>
                </a:lnTo>
                <a:lnTo>
                  <a:pt x="256212" y="1464288"/>
                </a:lnTo>
                <a:lnTo>
                  <a:pt x="243839" y="1462278"/>
                </a:lnTo>
                <a:lnTo>
                  <a:pt x="238505" y="1461516"/>
                </a:lnTo>
                <a:lnTo>
                  <a:pt x="233025" y="1459970"/>
                </a:lnTo>
                <a:lnTo>
                  <a:pt x="220523" y="1457017"/>
                </a:lnTo>
                <a:lnTo>
                  <a:pt x="208787" y="1452372"/>
                </a:lnTo>
                <a:lnTo>
                  <a:pt x="208025" y="1452372"/>
                </a:lnTo>
                <a:lnTo>
                  <a:pt x="207454" y="1451991"/>
                </a:lnTo>
                <a:lnTo>
                  <a:pt x="208787" y="1454658"/>
                </a:lnTo>
                <a:lnTo>
                  <a:pt x="208787" y="1454912"/>
                </a:lnTo>
                <a:lnTo>
                  <a:pt x="210311" y="1458468"/>
                </a:lnTo>
                <a:lnTo>
                  <a:pt x="210311" y="1489439"/>
                </a:lnTo>
                <a:lnTo>
                  <a:pt x="255428" y="1479943"/>
                </a:lnTo>
                <a:lnTo>
                  <a:pt x="298713" y="1475576"/>
                </a:lnTo>
                <a:lnTo>
                  <a:pt x="349857" y="1472818"/>
                </a:lnTo>
                <a:lnTo>
                  <a:pt x="359905" y="1472303"/>
                </a:lnTo>
                <a:lnTo>
                  <a:pt x="380999" y="1472184"/>
                </a:lnTo>
                <a:close/>
              </a:path>
              <a:path w="400050" h="2982595">
                <a:moveTo>
                  <a:pt x="208787" y="1530734"/>
                </a:moveTo>
                <a:lnTo>
                  <a:pt x="208787" y="1527810"/>
                </a:lnTo>
                <a:lnTo>
                  <a:pt x="207771" y="1530350"/>
                </a:lnTo>
                <a:lnTo>
                  <a:pt x="208025" y="1530096"/>
                </a:lnTo>
                <a:lnTo>
                  <a:pt x="208025" y="1531146"/>
                </a:lnTo>
                <a:lnTo>
                  <a:pt x="208787" y="1530734"/>
                </a:lnTo>
                <a:close/>
              </a:path>
              <a:path w="400050" h="2982595">
                <a:moveTo>
                  <a:pt x="208787" y="1454912"/>
                </a:moveTo>
                <a:lnTo>
                  <a:pt x="208787" y="1454658"/>
                </a:lnTo>
                <a:lnTo>
                  <a:pt x="208025" y="1453134"/>
                </a:lnTo>
                <a:lnTo>
                  <a:pt x="208787" y="1454912"/>
                </a:lnTo>
                <a:close/>
              </a:path>
              <a:path w="400050" h="2982595">
                <a:moveTo>
                  <a:pt x="210311" y="1524000"/>
                </a:moveTo>
                <a:lnTo>
                  <a:pt x="208025" y="1529334"/>
                </a:lnTo>
                <a:lnTo>
                  <a:pt x="208787" y="1527810"/>
                </a:lnTo>
                <a:lnTo>
                  <a:pt x="208787" y="1530734"/>
                </a:lnTo>
                <a:lnTo>
                  <a:pt x="209549" y="1530322"/>
                </a:lnTo>
                <a:lnTo>
                  <a:pt x="209549" y="1526286"/>
                </a:lnTo>
                <a:lnTo>
                  <a:pt x="210311" y="1524000"/>
                </a:lnTo>
                <a:close/>
              </a:path>
              <a:path w="400050" h="2982595">
                <a:moveTo>
                  <a:pt x="208787" y="1527810"/>
                </a:moveTo>
                <a:lnTo>
                  <a:pt x="208025" y="1529334"/>
                </a:lnTo>
                <a:lnTo>
                  <a:pt x="208025" y="1529715"/>
                </a:lnTo>
                <a:lnTo>
                  <a:pt x="208787" y="1527810"/>
                </a:lnTo>
                <a:close/>
              </a:path>
              <a:path w="400050" h="2982595">
                <a:moveTo>
                  <a:pt x="210311" y="1529977"/>
                </a:moveTo>
                <a:lnTo>
                  <a:pt x="210311" y="1524000"/>
                </a:lnTo>
                <a:lnTo>
                  <a:pt x="209549" y="1526286"/>
                </a:lnTo>
                <a:lnTo>
                  <a:pt x="209549" y="1530322"/>
                </a:lnTo>
                <a:lnTo>
                  <a:pt x="209936" y="1530113"/>
                </a:lnTo>
                <a:lnTo>
                  <a:pt x="210311" y="1529977"/>
                </a:lnTo>
                <a:close/>
              </a:path>
              <a:path w="400050" h="2982595">
                <a:moveTo>
                  <a:pt x="380999" y="1510284"/>
                </a:moveTo>
                <a:lnTo>
                  <a:pt x="361949" y="1510284"/>
                </a:lnTo>
                <a:lnTo>
                  <a:pt x="380999" y="1510284"/>
                </a:lnTo>
                <a:close/>
              </a:path>
            </a:pathLst>
          </a:custGeom>
          <a:solidFill>
            <a:srgbClr val="4A7EBB"/>
          </a:solidFill>
        </p:spPr>
        <p:txBody>
          <a:bodyPr wrap="square" lIns="0" tIns="0" rIns="0" bIns="0" rtlCol="0"/>
          <a:lstStyle/>
          <a:p>
            <a:endParaRPr sz="1588"/>
          </a:p>
        </p:txBody>
      </p:sp>
      <p:sp>
        <p:nvSpPr>
          <p:cNvPr id="37" name="object 37"/>
          <p:cNvSpPr/>
          <p:nvPr/>
        </p:nvSpPr>
        <p:spPr>
          <a:xfrm>
            <a:off x="5899897" y="1798544"/>
            <a:ext cx="1445559" cy="821951"/>
          </a:xfrm>
          <a:custGeom>
            <a:avLst/>
            <a:gdLst/>
            <a:ahLst/>
            <a:cxnLst/>
            <a:rect l="l" t="t" r="r" b="b"/>
            <a:pathLst>
              <a:path w="1638300" h="931544">
                <a:moveTo>
                  <a:pt x="1638300" y="912113"/>
                </a:moveTo>
                <a:lnTo>
                  <a:pt x="1638218" y="17359"/>
                </a:lnTo>
                <a:lnTo>
                  <a:pt x="1632174" y="5217"/>
                </a:lnTo>
                <a:lnTo>
                  <a:pt x="1619250" y="0"/>
                </a:lnTo>
                <a:lnTo>
                  <a:pt x="17359" y="88"/>
                </a:lnTo>
                <a:lnTo>
                  <a:pt x="5217" y="6426"/>
                </a:lnTo>
                <a:lnTo>
                  <a:pt x="0" y="19050"/>
                </a:lnTo>
                <a:lnTo>
                  <a:pt x="88" y="913920"/>
                </a:lnTo>
                <a:lnTo>
                  <a:pt x="6426" y="926214"/>
                </a:lnTo>
                <a:lnTo>
                  <a:pt x="19050" y="931163"/>
                </a:lnTo>
                <a:lnTo>
                  <a:pt x="19050" y="38100"/>
                </a:lnTo>
                <a:lnTo>
                  <a:pt x="38100" y="19049"/>
                </a:lnTo>
                <a:lnTo>
                  <a:pt x="38100" y="38100"/>
                </a:lnTo>
                <a:lnTo>
                  <a:pt x="1600199" y="38099"/>
                </a:lnTo>
                <a:lnTo>
                  <a:pt x="1600200" y="19049"/>
                </a:lnTo>
                <a:lnTo>
                  <a:pt x="1619250" y="38099"/>
                </a:lnTo>
                <a:lnTo>
                  <a:pt x="1619250" y="931082"/>
                </a:lnTo>
                <a:lnTo>
                  <a:pt x="1621056" y="931082"/>
                </a:lnTo>
                <a:lnTo>
                  <a:pt x="1633350" y="925038"/>
                </a:lnTo>
                <a:lnTo>
                  <a:pt x="1638300" y="912113"/>
                </a:lnTo>
                <a:close/>
              </a:path>
              <a:path w="1638300" h="931544">
                <a:moveTo>
                  <a:pt x="38100" y="38100"/>
                </a:moveTo>
                <a:lnTo>
                  <a:pt x="38100" y="19049"/>
                </a:lnTo>
                <a:lnTo>
                  <a:pt x="19050" y="38100"/>
                </a:lnTo>
                <a:lnTo>
                  <a:pt x="38100" y="38100"/>
                </a:lnTo>
                <a:close/>
              </a:path>
              <a:path w="1638300" h="931544">
                <a:moveTo>
                  <a:pt x="38100" y="893063"/>
                </a:moveTo>
                <a:lnTo>
                  <a:pt x="38100" y="38100"/>
                </a:lnTo>
                <a:lnTo>
                  <a:pt x="19050" y="38100"/>
                </a:lnTo>
                <a:lnTo>
                  <a:pt x="19050" y="893063"/>
                </a:lnTo>
                <a:lnTo>
                  <a:pt x="38100" y="893063"/>
                </a:lnTo>
                <a:close/>
              </a:path>
              <a:path w="1638300" h="931544">
                <a:moveTo>
                  <a:pt x="1619250" y="893063"/>
                </a:moveTo>
                <a:lnTo>
                  <a:pt x="19050" y="893063"/>
                </a:lnTo>
                <a:lnTo>
                  <a:pt x="38100" y="912113"/>
                </a:lnTo>
                <a:lnTo>
                  <a:pt x="38099" y="931163"/>
                </a:lnTo>
                <a:lnTo>
                  <a:pt x="1600199" y="931083"/>
                </a:lnTo>
                <a:lnTo>
                  <a:pt x="1600200" y="912113"/>
                </a:lnTo>
                <a:lnTo>
                  <a:pt x="1619250" y="893063"/>
                </a:lnTo>
                <a:close/>
              </a:path>
              <a:path w="1638300" h="931544">
                <a:moveTo>
                  <a:pt x="38099" y="931163"/>
                </a:moveTo>
                <a:lnTo>
                  <a:pt x="38100" y="912113"/>
                </a:lnTo>
                <a:lnTo>
                  <a:pt x="19050" y="893063"/>
                </a:lnTo>
                <a:lnTo>
                  <a:pt x="19050" y="931163"/>
                </a:lnTo>
                <a:lnTo>
                  <a:pt x="38099" y="931163"/>
                </a:lnTo>
                <a:close/>
              </a:path>
              <a:path w="1638300" h="931544">
                <a:moveTo>
                  <a:pt x="1619250" y="38099"/>
                </a:moveTo>
                <a:lnTo>
                  <a:pt x="1600200" y="19049"/>
                </a:lnTo>
                <a:lnTo>
                  <a:pt x="1600199" y="38099"/>
                </a:lnTo>
                <a:lnTo>
                  <a:pt x="1619250" y="38099"/>
                </a:lnTo>
                <a:close/>
              </a:path>
              <a:path w="1638300" h="931544">
                <a:moveTo>
                  <a:pt x="1619250" y="893063"/>
                </a:moveTo>
                <a:lnTo>
                  <a:pt x="1619250" y="38099"/>
                </a:lnTo>
                <a:lnTo>
                  <a:pt x="1600199" y="38099"/>
                </a:lnTo>
                <a:lnTo>
                  <a:pt x="1600199" y="893063"/>
                </a:lnTo>
                <a:lnTo>
                  <a:pt x="1619250" y="893063"/>
                </a:lnTo>
                <a:close/>
              </a:path>
              <a:path w="1638300" h="931544">
                <a:moveTo>
                  <a:pt x="1619250" y="931082"/>
                </a:moveTo>
                <a:lnTo>
                  <a:pt x="1619250" y="893063"/>
                </a:lnTo>
                <a:lnTo>
                  <a:pt x="1600200" y="912113"/>
                </a:lnTo>
                <a:lnTo>
                  <a:pt x="1600199" y="931083"/>
                </a:lnTo>
                <a:lnTo>
                  <a:pt x="1619250" y="931082"/>
                </a:lnTo>
                <a:close/>
              </a:path>
            </a:pathLst>
          </a:custGeom>
          <a:solidFill>
            <a:srgbClr val="17375E"/>
          </a:solidFill>
        </p:spPr>
        <p:txBody>
          <a:bodyPr wrap="square" lIns="0" tIns="0" rIns="0" bIns="0" rtlCol="0"/>
          <a:lstStyle/>
          <a:p>
            <a:endParaRPr sz="1588"/>
          </a:p>
        </p:txBody>
      </p:sp>
      <p:sp>
        <p:nvSpPr>
          <p:cNvPr id="38" name="object 38"/>
          <p:cNvSpPr txBox="1"/>
          <p:nvPr/>
        </p:nvSpPr>
        <p:spPr>
          <a:xfrm>
            <a:off x="6205376" y="1990388"/>
            <a:ext cx="834278" cy="488724"/>
          </a:xfrm>
          <a:prstGeom prst="rect">
            <a:avLst/>
          </a:prstGeom>
        </p:spPr>
        <p:txBody>
          <a:bodyPr vert="horz" wrap="square" lIns="0" tIns="0" rIns="0" bIns="0" rtlCol="0">
            <a:spAutoFit/>
          </a:bodyPr>
          <a:lstStyle/>
          <a:p>
            <a:pPr marL="11206" marR="4483" indent="178183"/>
            <a:r>
              <a:rPr sz="1588" dirty="0">
                <a:latin typeface="Calibri"/>
                <a:cs typeface="Calibri"/>
              </a:rPr>
              <a:t>Civics </a:t>
            </a:r>
            <a:r>
              <a:rPr sz="1588" spc="-26" dirty="0">
                <a:latin typeface="Calibri"/>
                <a:cs typeface="Calibri"/>
              </a:rPr>
              <a:t>E</a:t>
            </a:r>
            <a:r>
              <a:rPr sz="1588" dirty="0">
                <a:latin typeface="Calibri"/>
                <a:cs typeface="Calibri"/>
              </a:rPr>
              <a:t>du</a:t>
            </a:r>
            <a:r>
              <a:rPr sz="1588" spc="-18" dirty="0">
                <a:latin typeface="Calibri"/>
                <a:cs typeface="Calibri"/>
              </a:rPr>
              <a:t>ca</a:t>
            </a:r>
            <a:r>
              <a:rPr sz="1588" spc="-13" dirty="0">
                <a:latin typeface="Calibri"/>
                <a:cs typeface="Calibri"/>
              </a:rPr>
              <a:t>t</a:t>
            </a:r>
            <a:r>
              <a:rPr sz="1588" dirty="0">
                <a:latin typeface="Calibri"/>
                <a:cs typeface="Calibri"/>
              </a:rPr>
              <a:t>ion</a:t>
            </a:r>
            <a:endParaRPr sz="1588">
              <a:latin typeface="Calibri"/>
              <a:cs typeface="Calibri"/>
            </a:endParaRPr>
          </a:p>
        </p:txBody>
      </p:sp>
      <p:sp>
        <p:nvSpPr>
          <p:cNvPr id="40" name="object 40"/>
          <p:cNvSpPr txBox="1">
            <a:spLocks noGrp="1"/>
          </p:cNvSpPr>
          <p:nvPr>
            <p:ph type="sldNum" sz="quarter" idx="4294967295"/>
          </p:nvPr>
        </p:nvSpPr>
        <p:spPr>
          <a:xfrm>
            <a:off x="8032376" y="6344230"/>
            <a:ext cx="523315" cy="184666"/>
          </a:xfrm>
          <a:prstGeom prst="rect">
            <a:avLst/>
          </a:prstGeom>
        </p:spPr>
        <p:txBody>
          <a:bodyPr vert="horz" wrap="square" lIns="0" tIns="0" rIns="0" bIns="0" rtlCol="0">
            <a:spAutoFit/>
          </a:bodyPr>
          <a:lstStyle/>
          <a:p>
            <a:pPr algn="r"/>
            <a:fld id="{81D60167-4931-47E6-BA6A-407CBD079E47}" type="slidenum">
              <a:rPr sz="1200" dirty="0">
                <a:solidFill>
                  <a:prstClr val="black">
                    <a:tint val="75000"/>
                  </a:prstClr>
                </a:solidFill>
              </a:rPr>
              <a:pPr algn="r"/>
              <a:t>53</a:t>
            </a:fld>
            <a:endParaRPr sz="1200" dirty="0">
              <a:solidFill>
                <a:prstClr val="black">
                  <a:tint val="75000"/>
                </a:prstClr>
              </a:solidFill>
            </a:endParaRPr>
          </a:p>
        </p:txBody>
      </p:sp>
    </p:spTree>
    <p:extLst>
      <p:ext uri="{BB962C8B-B14F-4D97-AF65-F5344CB8AC3E}">
        <p14:creationId xmlns:p14="http://schemas.microsoft.com/office/powerpoint/2010/main" val="3536070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1492" y="1945718"/>
            <a:ext cx="7224584" cy="3062887"/>
          </a:xfrm>
        </p:spPr>
        <p:txBody>
          <a:bodyPr/>
          <a:lstStyle/>
          <a:p>
            <a:pPr marL="0" indent="0">
              <a:buNone/>
            </a:pPr>
            <a:endParaRPr lang="en-US" spc="-20" dirty="0">
              <a:latin typeface="Arial"/>
              <a:cs typeface="Arial"/>
            </a:endParaRPr>
          </a:p>
          <a:p>
            <a:pPr marL="0" indent="0">
              <a:buNone/>
            </a:pPr>
            <a:r>
              <a:rPr lang="en-US" spc="-20" dirty="0">
                <a:cs typeface="Arial"/>
              </a:rPr>
              <a:t>English</a:t>
            </a:r>
            <a:r>
              <a:rPr lang="en-US" spc="-5" dirty="0">
                <a:cs typeface="Arial"/>
              </a:rPr>
              <a:t> </a:t>
            </a:r>
            <a:r>
              <a:rPr lang="en-US" spc="-25" dirty="0">
                <a:cs typeface="Arial"/>
              </a:rPr>
              <a:t>languag</a:t>
            </a:r>
            <a:r>
              <a:rPr lang="en-US" spc="-20" dirty="0">
                <a:cs typeface="Arial"/>
              </a:rPr>
              <a:t>e</a:t>
            </a:r>
            <a:r>
              <a:rPr lang="en-US" spc="-5" dirty="0">
                <a:cs typeface="Arial"/>
              </a:rPr>
              <a:t> </a:t>
            </a:r>
            <a:r>
              <a:rPr lang="en-US" spc="-20" dirty="0">
                <a:cs typeface="Arial"/>
              </a:rPr>
              <a:t>learners</a:t>
            </a:r>
            <a:r>
              <a:rPr lang="en-US" spc="-10" dirty="0">
                <a:cs typeface="Arial"/>
              </a:rPr>
              <a:t>,</a:t>
            </a:r>
            <a:r>
              <a:rPr lang="en-US" spc="-5" dirty="0">
                <a:cs typeface="Arial"/>
              </a:rPr>
              <a:t> </a:t>
            </a:r>
            <a:r>
              <a:rPr lang="en-US" spc="-20" dirty="0">
                <a:cs typeface="Arial"/>
              </a:rPr>
              <a:t>including professionals</a:t>
            </a:r>
            <a:r>
              <a:rPr lang="en-US" spc="-5" dirty="0">
                <a:cs typeface="Arial"/>
              </a:rPr>
              <a:t> </a:t>
            </a:r>
            <a:r>
              <a:rPr lang="en-US" spc="-20" dirty="0">
                <a:cs typeface="Arial"/>
              </a:rPr>
              <a:t>with</a:t>
            </a:r>
            <a:r>
              <a:rPr lang="en-US" spc="-5" dirty="0">
                <a:cs typeface="Arial"/>
              </a:rPr>
              <a:t> </a:t>
            </a:r>
            <a:r>
              <a:rPr lang="en-US" spc="-25" dirty="0">
                <a:cs typeface="Arial"/>
              </a:rPr>
              <a:t>degree</a:t>
            </a:r>
            <a:r>
              <a:rPr lang="en-US" spc="-20" dirty="0">
                <a:cs typeface="Arial"/>
              </a:rPr>
              <a:t>s</a:t>
            </a:r>
            <a:r>
              <a:rPr lang="en-US" spc="-5" dirty="0">
                <a:cs typeface="Arial"/>
              </a:rPr>
              <a:t> </a:t>
            </a:r>
            <a:r>
              <a:rPr lang="en-US" spc="-25" dirty="0">
                <a:cs typeface="Arial"/>
              </a:rPr>
              <a:t>an</a:t>
            </a:r>
            <a:r>
              <a:rPr lang="en-US" spc="-20" dirty="0">
                <a:cs typeface="Arial"/>
              </a:rPr>
              <a:t>d</a:t>
            </a:r>
            <a:r>
              <a:rPr lang="en-US" spc="-5" dirty="0">
                <a:cs typeface="Arial"/>
              </a:rPr>
              <a:t> </a:t>
            </a:r>
            <a:r>
              <a:rPr lang="en-US" spc="-20" dirty="0">
                <a:cs typeface="Arial"/>
              </a:rPr>
              <a:t>credentials obtained</a:t>
            </a:r>
            <a:r>
              <a:rPr lang="en-US" spc="-5" dirty="0">
                <a:cs typeface="Arial"/>
              </a:rPr>
              <a:t> </a:t>
            </a:r>
            <a:r>
              <a:rPr lang="en-US" spc="-15" dirty="0">
                <a:cs typeface="Arial"/>
              </a:rPr>
              <a:t>i</a:t>
            </a:r>
            <a:r>
              <a:rPr lang="en-US" spc="-20" dirty="0">
                <a:cs typeface="Arial"/>
              </a:rPr>
              <a:t>n</a:t>
            </a:r>
            <a:r>
              <a:rPr lang="en-US" spc="-5" dirty="0">
                <a:cs typeface="Arial"/>
              </a:rPr>
              <a:t> </a:t>
            </a:r>
            <a:r>
              <a:rPr lang="en-US" spc="-20" dirty="0">
                <a:cs typeface="Arial"/>
              </a:rPr>
              <a:t>thei</a:t>
            </a:r>
            <a:r>
              <a:rPr lang="en-US" spc="-15" dirty="0">
                <a:cs typeface="Arial"/>
              </a:rPr>
              <a:t>r</a:t>
            </a:r>
            <a:r>
              <a:rPr lang="en-US" spc="-5" dirty="0">
                <a:cs typeface="Arial"/>
              </a:rPr>
              <a:t> </a:t>
            </a:r>
            <a:r>
              <a:rPr lang="en-US" spc="-20" dirty="0">
                <a:cs typeface="Arial"/>
              </a:rPr>
              <a:t>native</a:t>
            </a:r>
            <a:r>
              <a:rPr lang="en-US" spc="-5" dirty="0">
                <a:cs typeface="Arial"/>
              </a:rPr>
              <a:t> </a:t>
            </a:r>
            <a:r>
              <a:rPr lang="en-US" spc="-20" dirty="0" smtClean="0">
                <a:cs typeface="Arial"/>
              </a:rPr>
              <a:t>countries</a:t>
            </a:r>
            <a:endParaRPr lang="en-US" dirty="0">
              <a:cs typeface="Arial"/>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54</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dirty="0">
                <a:solidFill>
                  <a:prstClr val="black">
                    <a:lumMod val="85000"/>
                    <a:lumOff val="15000"/>
                  </a:prstClr>
                </a:solidFill>
                <a:latin typeface="+mn-lt"/>
                <a:ea typeface="+mn-ea"/>
              </a:rPr>
              <a:t>Eligible Individuals for IELCE </a:t>
            </a:r>
            <a:r>
              <a:rPr lang="en-US" dirty="0" smtClean="0">
                <a:solidFill>
                  <a:prstClr val="black">
                    <a:lumMod val="85000"/>
                    <a:lumOff val="15000"/>
                  </a:prstClr>
                </a:solidFill>
                <a:latin typeface="+mn-lt"/>
                <a:ea typeface="+mn-ea"/>
              </a:rPr>
              <a:t>Program</a:t>
            </a:r>
            <a:endParaRPr lang="en-US" dirty="0">
              <a:solidFill>
                <a:prstClr val="black">
                  <a:lumMod val="85000"/>
                  <a:lumOff val="15000"/>
                </a:prstClr>
              </a:solidFill>
              <a:latin typeface="+mn-lt"/>
              <a:ea typeface="+mn-ea"/>
            </a:endParaRPr>
          </a:p>
        </p:txBody>
      </p:sp>
    </p:spTree>
    <p:extLst>
      <p:ext uri="{BB962C8B-B14F-4D97-AF65-F5344CB8AC3E}">
        <p14:creationId xmlns:p14="http://schemas.microsoft.com/office/powerpoint/2010/main" val="3165879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1449" y="1360487"/>
            <a:ext cx="7562336" cy="4753233"/>
          </a:xfrm>
        </p:spPr>
        <p:txBody>
          <a:bodyPr>
            <a:normAutofit/>
          </a:bodyPr>
          <a:lstStyle/>
          <a:p>
            <a:pPr marR="179705">
              <a:lnSpc>
                <a:spcPct val="100000"/>
              </a:lnSpc>
              <a:tabLst>
                <a:tab pos="355600" algn="l"/>
              </a:tabLst>
            </a:pPr>
            <a:r>
              <a:rPr lang="en-US" sz="2400" dirty="0"/>
              <a:t>Section 243 funds (IELCE Program) must be used in combination with IET</a:t>
            </a:r>
            <a:r>
              <a:rPr lang="en-US" sz="2400" dirty="0" smtClean="0"/>
              <a:t>.</a:t>
            </a:r>
          </a:p>
          <a:p>
            <a:pPr marR="179705">
              <a:lnSpc>
                <a:spcPct val="100000"/>
              </a:lnSpc>
              <a:tabLst>
                <a:tab pos="355600" algn="l"/>
              </a:tabLst>
            </a:pPr>
            <a:endParaRPr lang="en-US" sz="800" dirty="0"/>
          </a:p>
          <a:p>
            <a:pPr marR="1009650">
              <a:lnSpc>
                <a:spcPct val="100000"/>
              </a:lnSpc>
              <a:spcBef>
                <a:spcPts val="400"/>
              </a:spcBef>
              <a:tabLst>
                <a:tab pos="355600" algn="l"/>
              </a:tabLst>
            </a:pPr>
            <a:r>
              <a:rPr lang="en-US" sz="2400" dirty="0"/>
              <a:t>The requirement is on the program and not the individual participants</a:t>
            </a:r>
            <a:r>
              <a:rPr lang="en-US" sz="2400" dirty="0" smtClean="0"/>
              <a:t>.</a:t>
            </a:r>
          </a:p>
          <a:p>
            <a:pPr marR="1009650">
              <a:lnSpc>
                <a:spcPct val="100000"/>
              </a:lnSpc>
              <a:spcBef>
                <a:spcPts val="400"/>
              </a:spcBef>
              <a:tabLst>
                <a:tab pos="355600" algn="l"/>
              </a:tabLst>
            </a:pPr>
            <a:endParaRPr lang="en-US" sz="800" dirty="0"/>
          </a:p>
          <a:p>
            <a:pPr>
              <a:lnSpc>
                <a:spcPct val="100000"/>
              </a:lnSpc>
              <a:spcBef>
                <a:spcPts val="395"/>
              </a:spcBef>
              <a:tabLst>
                <a:tab pos="355600" algn="l"/>
              </a:tabLst>
            </a:pPr>
            <a:r>
              <a:rPr lang="en-US" sz="2400" dirty="0"/>
              <a:t>There are two options for meeting the requirement</a:t>
            </a:r>
            <a:r>
              <a:rPr lang="en-US" sz="2400" dirty="0" smtClean="0"/>
              <a:t>.</a:t>
            </a:r>
          </a:p>
          <a:p>
            <a:pPr>
              <a:lnSpc>
                <a:spcPct val="100000"/>
              </a:lnSpc>
              <a:spcBef>
                <a:spcPts val="395"/>
              </a:spcBef>
              <a:tabLst>
                <a:tab pos="355600" algn="l"/>
              </a:tabLst>
            </a:pPr>
            <a:endParaRPr lang="en-US" sz="800" dirty="0"/>
          </a:p>
          <a:p>
            <a:pPr marR="5080">
              <a:lnSpc>
                <a:spcPct val="100000"/>
              </a:lnSpc>
              <a:spcBef>
                <a:spcPts val="400"/>
              </a:spcBef>
              <a:tabLst>
                <a:tab pos="355600" algn="l"/>
              </a:tabLst>
            </a:pPr>
            <a:r>
              <a:rPr lang="en-US" sz="2400" dirty="0"/>
              <a:t>Students without credential attainment or employment related goals should not be dissuaded from participating in the program</a:t>
            </a:r>
            <a:r>
              <a:rPr lang="en-US" sz="2400" dirty="0" smtClean="0"/>
              <a:t>.</a:t>
            </a:r>
          </a:p>
          <a:p>
            <a:pPr marR="5080">
              <a:lnSpc>
                <a:spcPct val="100000"/>
              </a:lnSpc>
              <a:spcBef>
                <a:spcPts val="400"/>
              </a:spcBef>
              <a:tabLst>
                <a:tab pos="355600" algn="l"/>
              </a:tabLst>
            </a:pPr>
            <a:endParaRPr lang="en-US" sz="800" dirty="0"/>
          </a:p>
          <a:p>
            <a:pPr marR="552450">
              <a:lnSpc>
                <a:spcPct val="100000"/>
              </a:lnSpc>
              <a:spcBef>
                <a:spcPts val="400"/>
              </a:spcBef>
              <a:tabLst>
                <a:tab pos="355600" algn="l"/>
              </a:tabLst>
            </a:pPr>
            <a:r>
              <a:rPr lang="en-US" sz="2400" dirty="0"/>
              <a:t>The new requirements will take time and technical assistance to fully implement</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55</a:t>
            </a:fld>
            <a:endParaRPr lang="en-US" dirty="0">
              <a:solidFill>
                <a:prstClr val="black">
                  <a:tint val="75000"/>
                </a:prstClr>
              </a:solidFill>
            </a:endParaRPr>
          </a:p>
        </p:txBody>
      </p:sp>
      <p:sp>
        <p:nvSpPr>
          <p:cNvPr id="4" name="Title 3"/>
          <p:cNvSpPr>
            <a:spLocks noGrp="1"/>
          </p:cNvSpPr>
          <p:nvPr>
            <p:ph type="title"/>
          </p:nvPr>
        </p:nvSpPr>
        <p:spPr/>
        <p:txBody>
          <a:bodyPr>
            <a:normAutofit/>
          </a:bodyPr>
          <a:lstStyle/>
          <a:p>
            <a:r>
              <a:rPr lang="en-US" spc="-22" dirty="0"/>
              <a:t>Key Concepts</a:t>
            </a:r>
          </a:p>
        </p:txBody>
      </p:sp>
    </p:spTree>
    <p:extLst>
      <p:ext uri="{BB962C8B-B14F-4D97-AF65-F5344CB8AC3E}">
        <p14:creationId xmlns:p14="http://schemas.microsoft.com/office/powerpoint/2010/main" val="116839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43114"/>
            <a:ext cx="5029199" cy="843135"/>
          </a:xfrm>
        </p:spPr>
        <p:txBody>
          <a:bodyPr>
            <a:normAutofit/>
          </a:bodyPr>
          <a:lstStyle/>
          <a:p>
            <a:pPr algn="ctr"/>
            <a:r>
              <a:rPr lang="en-US" sz="4000" dirty="0">
                <a:solidFill>
                  <a:prstClr val="black">
                    <a:lumMod val="85000"/>
                    <a:lumOff val="15000"/>
                  </a:prstClr>
                </a:solidFill>
                <a:latin typeface="+mn-lt"/>
                <a:ea typeface="+mn-ea"/>
              </a:rPr>
              <a:t>Resources</a:t>
            </a:r>
          </a:p>
        </p:txBody>
      </p:sp>
      <p:sp>
        <p:nvSpPr>
          <p:cNvPr id="3" name="Content Placeholder 2"/>
          <p:cNvSpPr>
            <a:spLocks noGrp="1"/>
          </p:cNvSpPr>
          <p:nvPr>
            <p:ph sz="half" idx="1"/>
          </p:nvPr>
        </p:nvSpPr>
        <p:spPr/>
        <p:txBody>
          <a:bodyPr/>
          <a:lstStyle/>
          <a:p>
            <a:pPr marL="201295" indent="0">
              <a:lnSpc>
                <a:spcPct val="100000"/>
              </a:lnSpc>
              <a:buNone/>
            </a:pPr>
            <a:r>
              <a:rPr lang="en-US" sz="3200" spc="-25" dirty="0">
                <a:solidFill>
                  <a:srgbClr val="1272AE"/>
                </a:solidFill>
                <a:latin typeface="Arial"/>
                <a:cs typeface="Arial"/>
              </a:rPr>
              <a:t>   </a:t>
            </a:r>
            <a:r>
              <a:rPr lang="en-US" sz="2400" b="1" spc="-25" dirty="0">
                <a:solidFill>
                  <a:schemeClr val="tx1"/>
                </a:solidFill>
                <a:cs typeface="Arial"/>
              </a:rPr>
              <a:t>Comin</a:t>
            </a:r>
            <a:r>
              <a:rPr lang="en-US" sz="2400" b="1" spc="-20" dirty="0">
                <a:solidFill>
                  <a:schemeClr val="tx1"/>
                </a:solidFill>
                <a:cs typeface="Arial"/>
              </a:rPr>
              <a:t>g</a:t>
            </a:r>
            <a:r>
              <a:rPr lang="en-US" sz="2400" b="1" spc="-5" dirty="0">
                <a:solidFill>
                  <a:schemeClr val="tx1"/>
                </a:solidFill>
                <a:cs typeface="Arial"/>
              </a:rPr>
              <a:t> </a:t>
            </a:r>
            <a:r>
              <a:rPr lang="en-US" sz="2400" b="1" spc="-25" dirty="0">
                <a:solidFill>
                  <a:schemeClr val="tx1"/>
                </a:solidFill>
                <a:cs typeface="Arial"/>
              </a:rPr>
              <a:t>Soon!</a:t>
            </a:r>
            <a:endParaRPr lang="en-US" sz="2400" b="1" dirty="0">
              <a:solidFill>
                <a:schemeClr val="tx1"/>
              </a:solidFill>
              <a:cs typeface="Arial"/>
            </a:endParaRPr>
          </a:p>
          <a:p>
            <a:pPr marR="102539">
              <a:lnSpc>
                <a:spcPct val="114000"/>
              </a:lnSpc>
              <a:spcBef>
                <a:spcPts val="600"/>
              </a:spcBef>
              <a:buSzPct val="103571"/>
              <a:tabLst>
                <a:tab pos="313221" algn="l"/>
              </a:tabLst>
            </a:pPr>
            <a:r>
              <a:rPr lang="en-US" sz="2400" dirty="0"/>
              <a:t>Connecting English Language Learners with Career Pathways</a:t>
            </a:r>
          </a:p>
          <a:p>
            <a:pPr marR="102539">
              <a:lnSpc>
                <a:spcPct val="114000"/>
              </a:lnSpc>
              <a:spcBef>
                <a:spcPts val="600"/>
              </a:spcBef>
              <a:buSzPct val="103571"/>
              <a:tabLst>
                <a:tab pos="313221" algn="l"/>
              </a:tabLst>
            </a:pPr>
            <a:r>
              <a:rPr lang="en-US" sz="2400" dirty="0"/>
              <a:t>English Language Proficiency Standards for Adult Education</a:t>
            </a:r>
          </a:p>
          <a:p>
            <a:pPr marL="0" indent="0">
              <a:buNone/>
            </a:pPr>
            <a:endParaRPr lang="en-US" dirty="0"/>
          </a:p>
        </p:txBody>
      </p:sp>
      <p:sp>
        <p:nvSpPr>
          <p:cNvPr id="4" name="Content Placeholder 3"/>
          <p:cNvSpPr>
            <a:spLocks noGrp="1"/>
          </p:cNvSpPr>
          <p:nvPr>
            <p:ph sz="half" idx="2"/>
          </p:nvPr>
        </p:nvSpPr>
        <p:spPr/>
        <p:txBody>
          <a:bodyPr/>
          <a:lstStyle/>
          <a:p>
            <a:pPr marL="11206" indent="0">
              <a:lnSpc>
                <a:spcPts val="2519"/>
              </a:lnSpc>
              <a:buNone/>
            </a:pPr>
            <a:r>
              <a:rPr lang="en-US" spc="-85" dirty="0">
                <a:solidFill>
                  <a:srgbClr val="1272AE"/>
                </a:solidFill>
                <a:latin typeface="Arial"/>
                <a:cs typeface="Arial"/>
              </a:rPr>
              <a:t>    </a:t>
            </a:r>
            <a:r>
              <a:rPr lang="en-US" sz="2118" b="1" spc="-4" dirty="0">
                <a:solidFill>
                  <a:schemeClr val="tx1"/>
                </a:solidFill>
                <a:latin typeface="Arial"/>
                <a:cs typeface="Arial"/>
              </a:rPr>
              <a:t>Available @ LINCS</a:t>
            </a:r>
          </a:p>
          <a:p>
            <a:pPr marL="0" indent="0">
              <a:buNone/>
            </a:pPr>
            <a:endParaRPr lang="en-US" dirty="0">
              <a:latin typeface="Arial"/>
              <a:cs typeface="Arial"/>
            </a:endParaRPr>
          </a:p>
          <a:p>
            <a:pPr marL="0" indent="0">
              <a:buNone/>
            </a:pPr>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56</a:t>
            </a:fld>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4495800" y="2004912"/>
            <a:ext cx="3505504" cy="4121253"/>
          </a:xfrm>
          <a:prstGeom prst="rect">
            <a:avLst/>
          </a:prstGeom>
        </p:spPr>
      </p:pic>
    </p:spTree>
    <p:extLst>
      <p:ext uri="{BB962C8B-B14F-4D97-AF65-F5344CB8AC3E}">
        <p14:creationId xmlns:p14="http://schemas.microsoft.com/office/powerpoint/2010/main" val="1639423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93687"/>
            <a:ext cx="5029199" cy="827086"/>
          </a:xfrm>
        </p:spPr>
        <p:txBody>
          <a:bodyPr>
            <a:normAutofit/>
          </a:bodyPr>
          <a:lstStyle/>
          <a:p>
            <a:pPr algn="ctr"/>
            <a:r>
              <a:rPr lang="en-US" dirty="0">
                <a:solidFill>
                  <a:prstClr val="black">
                    <a:lumMod val="85000"/>
                    <a:lumOff val="15000"/>
                  </a:prstClr>
                </a:solidFill>
                <a:latin typeface="+mn-lt"/>
                <a:ea typeface="+mn-ea"/>
              </a:rPr>
              <a:t>Resources on LINCS</a:t>
            </a:r>
          </a:p>
        </p:txBody>
      </p:sp>
      <p:sp>
        <p:nvSpPr>
          <p:cNvPr id="3" name="Content Placeholder 2"/>
          <p:cNvSpPr>
            <a:spLocks noGrp="1"/>
          </p:cNvSpPr>
          <p:nvPr>
            <p:ph sz="half" idx="1"/>
          </p:nvPr>
        </p:nvSpPr>
        <p:spPr>
          <a:xfrm>
            <a:off x="457200" y="1360488"/>
            <a:ext cx="4038600" cy="4765678"/>
          </a:xfrm>
        </p:spPr>
        <p:txBody>
          <a:bodyPr>
            <a:normAutofit fontScale="55000" lnSpcReduction="20000"/>
          </a:bodyPr>
          <a:lstStyle/>
          <a:p>
            <a:pPr marL="0" indent="0" algn="ctr">
              <a:buNone/>
            </a:pPr>
            <a:r>
              <a:rPr lang="en-US" sz="4000" b="1" dirty="0">
                <a:solidFill>
                  <a:schemeClr val="tx1"/>
                </a:solidFill>
                <a:cs typeface="Arial"/>
              </a:rPr>
              <a:t>ESL</a:t>
            </a:r>
            <a:r>
              <a:rPr lang="en-US" sz="4000" b="1" spc="-105" dirty="0">
                <a:solidFill>
                  <a:schemeClr val="tx1"/>
                </a:solidFill>
                <a:cs typeface="Arial"/>
              </a:rPr>
              <a:t> </a:t>
            </a:r>
            <a:r>
              <a:rPr lang="en-US" sz="4000" b="1" dirty="0">
                <a:solidFill>
                  <a:schemeClr val="tx1"/>
                </a:solidFill>
                <a:cs typeface="Arial"/>
              </a:rPr>
              <a:t>Pro</a:t>
            </a:r>
            <a:r>
              <a:rPr lang="en-US" sz="4000" b="1" spc="-5" dirty="0">
                <a:solidFill>
                  <a:schemeClr val="tx1"/>
                </a:solidFill>
                <a:cs typeface="Arial"/>
              </a:rPr>
              <a:t> </a:t>
            </a:r>
            <a:r>
              <a:rPr lang="en-US" sz="4000" b="1" dirty="0">
                <a:solidFill>
                  <a:schemeClr val="tx1"/>
                </a:solidFill>
                <a:cs typeface="Arial"/>
              </a:rPr>
              <a:t>Suites</a:t>
            </a:r>
          </a:p>
          <a:p>
            <a:pPr marL="0" indent="0">
              <a:buNone/>
            </a:pPr>
            <a:endParaRPr lang="en-US" dirty="0"/>
          </a:p>
        </p:txBody>
      </p:sp>
      <p:sp>
        <p:nvSpPr>
          <p:cNvPr id="4" name="Content Placeholder 3"/>
          <p:cNvSpPr>
            <a:spLocks noGrp="1"/>
          </p:cNvSpPr>
          <p:nvPr>
            <p:ph sz="half" idx="2"/>
          </p:nvPr>
        </p:nvSpPr>
        <p:spPr>
          <a:xfrm>
            <a:off x="4648200" y="1360488"/>
            <a:ext cx="4038600" cy="4765678"/>
          </a:xfrm>
        </p:spPr>
        <p:txBody>
          <a:bodyPr>
            <a:normAutofit fontScale="55000" lnSpcReduction="20000"/>
          </a:bodyPr>
          <a:lstStyle/>
          <a:p>
            <a:pPr marL="0" indent="0" algn="ctr">
              <a:lnSpc>
                <a:spcPct val="100000"/>
              </a:lnSpc>
              <a:buNone/>
            </a:pPr>
            <a:r>
              <a:rPr lang="en-US" sz="4000" spc="-5" dirty="0"/>
              <a:t> </a:t>
            </a:r>
            <a:r>
              <a:rPr lang="en-US" sz="4000" b="1" spc="-5" dirty="0" smtClean="0"/>
              <a:t>C</a:t>
            </a:r>
            <a:r>
              <a:rPr lang="en-US" sz="4000" b="1" dirty="0" smtClean="0"/>
              <a:t>areer</a:t>
            </a:r>
            <a:r>
              <a:rPr lang="en-US" sz="4000" b="1" spc="-5" dirty="0" smtClean="0"/>
              <a:t> </a:t>
            </a:r>
            <a:r>
              <a:rPr lang="en-US" sz="4000" b="1" dirty="0"/>
              <a:t>Pathways</a:t>
            </a:r>
            <a:r>
              <a:rPr lang="en-US" sz="4000" b="1" spc="-5" dirty="0"/>
              <a:t> </a:t>
            </a:r>
            <a:r>
              <a:rPr lang="en-US" sz="4000" b="1" dirty="0"/>
              <a:t>Courses</a:t>
            </a:r>
          </a:p>
          <a:p>
            <a:pPr marR="102539">
              <a:lnSpc>
                <a:spcPct val="134000"/>
              </a:lnSpc>
              <a:spcBef>
                <a:spcPts val="600"/>
              </a:spcBef>
              <a:buSzPct val="103571"/>
              <a:tabLst>
                <a:tab pos="313221" algn="l"/>
              </a:tabLst>
            </a:pPr>
            <a:endParaRPr lang="en-US" sz="1700" dirty="0" smtClean="0"/>
          </a:p>
          <a:p>
            <a:pPr marR="102539">
              <a:lnSpc>
                <a:spcPct val="134000"/>
              </a:lnSpc>
              <a:spcBef>
                <a:spcPts val="600"/>
              </a:spcBef>
              <a:buSzPct val="103571"/>
              <a:tabLst>
                <a:tab pos="313221" algn="l"/>
              </a:tabLst>
            </a:pPr>
            <a:r>
              <a:rPr lang="en-US" sz="3800" dirty="0" smtClean="0"/>
              <a:t>Building </a:t>
            </a:r>
            <a:r>
              <a:rPr lang="en-US" sz="3800" dirty="0"/>
              <a:t>Strategic Partnerships</a:t>
            </a:r>
          </a:p>
          <a:p>
            <a:pPr marR="102539">
              <a:lnSpc>
                <a:spcPct val="134000"/>
              </a:lnSpc>
              <a:spcBef>
                <a:spcPts val="600"/>
              </a:spcBef>
              <a:buSzPct val="103571"/>
              <a:tabLst>
                <a:tab pos="313221" algn="l"/>
              </a:tabLst>
            </a:pPr>
            <a:r>
              <a:rPr lang="en-US" sz="3800" dirty="0"/>
              <a:t>Developing Effective Bridge Programs</a:t>
            </a:r>
          </a:p>
          <a:p>
            <a:pPr marR="102539">
              <a:lnSpc>
                <a:spcPct val="134000"/>
              </a:lnSpc>
              <a:spcBef>
                <a:spcPts val="600"/>
              </a:spcBef>
              <a:buSzPct val="103571"/>
              <a:tabLst>
                <a:tab pos="313221" algn="l"/>
              </a:tabLst>
            </a:pPr>
            <a:r>
              <a:rPr lang="en-US" sz="3800" dirty="0"/>
              <a:t>Designing Contextualized Instruction</a:t>
            </a:r>
          </a:p>
          <a:p>
            <a:pPr marR="102539">
              <a:lnSpc>
                <a:spcPct val="134000"/>
              </a:lnSpc>
              <a:spcBef>
                <a:spcPts val="600"/>
              </a:spcBef>
              <a:buSzPct val="103571"/>
              <a:tabLst>
                <a:tab pos="313221" algn="l"/>
              </a:tabLst>
            </a:pPr>
            <a:r>
              <a:rPr lang="en-US" sz="3800" dirty="0"/>
              <a:t>Integrating Career Counseling and Planning</a:t>
            </a:r>
          </a:p>
          <a:p>
            <a:pPr marR="102539">
              <a:lnSpc>
                <a:spcPct val="134000"/>
              </a:lnSpc>
              <a:spcBef>
                <a:spcPts val="600"/>
              </a:spcBef>
              <a:buSzPct val="103571"/>
              <a:tabLst>
                <a:tab pos="313221" algn="l"/>
              </a:tabLst>
            </a:pPr>
            <a:r>
              <a:rPr lang="en-US" sz="3800" dirty="0"/>
              <a:t>Engaging Employers in Adult Career Pathways</a:t>
            </a:r>
          </a:p>
          <a:p>
            <a:pPr marL="162560" indent="0">
              <a:lnSpc>
                <a:spcPct val="100000"/>
              </a:lnSpc>
              <a:buNone/>
            </a:pPr>
            <a:r>
              <a:rPr lang="en-US" sz="1700" dirty="0">
                <a:cs typeface="Times New Roman"/>
              </a:rPr>
              <a:t>    </a:t>
            </a:r>
            <a:endParaRPr lang="en-US" sz="1700" dirty="0" smtClean="0">
              <a:cs typeface="Times New Roman"/>
            </a:endParaRPr>
          </a:p>
          <a:p>
            <a:pPr marL="162560" indent="0">
              <a:lnSpc>
                <a:spcPct val="100000"/>
              </a:lnSpc>
              <a:buNone/>
            </a:pPr>
            <a:r>
              <a:rPr lang="en-US" sz="3600" dirty="0" smtClean="0">
                <a:cs typeface="Times New Roman"/>
              </a:rPr>
              <a:t> </a:t>
            </a:r>
            <a:r>
              <a:rPr lang="en-US" sz="3600" u="heavy" spc="-15" dirty="0">
                <a:solidFill>
                  <a:srgbClr val="0000FF"/>
                </a:solidFill>
                <a:cs typeface="Calibri"/>
              </a:rPr>
              <a:t>lincs.ed</a:t>
            </a:r>
            <a:r>
              <a:rPr lang="en-US" sz="3600" u="heavy" spc="20" dirty="0">
                <a:solidFill>
                  <a:srgbClr val="0000FF"/>
                </a:solidFill>
                <a:cs typeface="Calibri"/>
              </a:rPr>
              <a:t>.</a:t>
            </a:r>
            <a:r>
              <a:rPr lang="en-US" sz="3600" u="heavy" spc="-20" dirty="0">
                <a:solidFill>
                  <a:srgbClr val="0000FF"/>
                </a:solidFill>
                <a:cs typeface="Calibri"/>
              </a:rPr>
              <a:t>g</a:t>
            </a:r>
            <a:r>
              <a:rPr lang="en-US" sz="3600" u="heavy" spc="-30" dirty="0">
                <a:solidFill>
                  <a:srgbClr val="0000FF"/>
                </a:solidFill>
                <a:cs typeface="Calibri"/>
              </a:rPr>
              <a:t>o</a:t>
            </a:r>
            <a:r>
              <a:rPr lang="en-US" sz="3600" u="heavy" spc="-10" dirty="0">
                <a:solidFill>
                  <a:srgbClr val="0000FF"/>
                </a:solidFill>
                <a:cs typeface="Calibri"/>
              </a:rPr>
              <a:t>v/p</a:t>
            </a:r>
            <a:r>
              <a:rPr lang="en-US" sz="3600" u="heavy" spc="-45" dirty="0">
                <a:solidFill>
                  <a:srgbClr val="0000FF"/>
                </a:solidFill>
                <a:cs typeface="Calibri"/>
              </a:rPr>
              <a:t>r</a:t>
            </a:r>
            <a:r>
              <a:rPr lang="en-US" sz="3600" u="heavy" spc="-15" dirty="0">
                <a:solidFill>
                  <a:srgbClr val="0000FF"/>
                </a:solidFill>
                <a:cs typeface="Calibri"/>
              </a:rPr>
              <a:t>og</a:t>
            </a:r>
            <a:r>
              <a:rPr lang="en-US" sz="3600" u="heavy" spc="-55" dirty="0">
                <a:solidFill>
                  <a:srgbClr val="0000FF"/>
                </a:solidFill>
                <a:cs typeface="Calibri"/>
              </a:rPr>
              <a:t>r</a:t>
            </a:r>
            <a:r>
              <a:rPr lang="en-US" sz="3600" u="heavy" spc="-15" dirty="0">
                <a:solidFill>
                  <a:srgbClr val="0000FF"/>
                </a:solidFill>
                <a:cs typeface="Calibri"/>
              </a:rPr>
              <a:t>ams</a:t>
            </a:r>
            <a:r>
              <a:rPr lang="en-US" sz="3600" u="heavy" spc="-45" dirty="0">
                <a:solidFill>
                  <a:srgbClr val="0000FF"/>
                </a:solidFill>
                <a:cs typeface="Calibri"/>
              </a:rPr>
              <a:t>/</a:t>
            </a:r>
            <a:r>
              <a:rPr lang="en-US" sz="3600" u="heavy" spc="-10" dirty="0" err="1">
                <a:solidFill>
                  <a:srgbClr val="0000FF"/>
                </a:solidFill>
                <a:cs typeface="Calibri"/>
              </a:rPr>
              <a:t>acp</a:t>
            </a:r>
            <a:endParaRPr lang="en-US" sz="3600" dirty="0">
              <a:cs typeface="Calibri"/>
            </a:endParaRPr>
          </a:p>
          <a:p>
            <a:pPr marL="0" indent="0">
              <a:buNone/>
            </a:pPr>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57</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873113" y="2053626"/>
            <a:ext cx="3206774" cy="3426249"/>
          </a:xfrm>
          <a:prstGeom prst="rect">
            <a:avLst/>
          </a:prstGeom>
        </p:spPr>
      </p:pic>
      <p:sp>
        <p:nvSpPr>
          <p:cNvPr id="7" name="object 7"/>
          <p:cNvSpPr txBox="1"/>
          <p:nvPr/>
        </p:nvSpPr>
        <p:spPr>
          <a:xfrm>
            <a:off x="655955" y="5719590"/>
            <a:ext cx="3839845" cy="279400"/>
          </a:xfrm>
          <a:prstGeom prst="rect">
            <a:avLst/>
          </a:prstGeom>
        </p:spPr>
        <p:txBody>
          <a:bodyPr vert="horz" wrap="square" lIns="0" tIns="0" rIns="0" bIns="0" rtlCol="0">
            <a:spAutoFit/>
          </a:bodyPr>
          <a:lstStyle/>
          <a:p>
            <a:pPr marL="12700">
              <a:lnSpc>
                <a:spcPct val="100000"/>
              </a:lnSpc>
            </a:pPr>
            <a:r>
              <a:rPr sz="2000" u="heavy" spc="-35" dirty="0">
                <a:solidFill>
                  <a:srgbClr val="0000FF"/>
                </a:solidFill>
                <a:latin typeface="Calibri"/>
                <a:cs typeface="Calibri"/>
              </a:rPr>
              <a:t>h</a:t>
            </a:r>
            <a:r>
              <a:rPr sz="2000" u="heavy" spc="-40" dirty="0">
                <a:solidFill>
                  <a:srgbClr val="0000FF"/>
                </a:solidFill>
                <a:latin typeface="Calibri"/>
                <a:cs typeface="Calibri"/>
              </a:rPr>
              <a:t>t</a:t>
            </a:r>
            <a:r>
              <a:rPr sz="2000" u="heavy" spc="-10" dirty="0">
                <a:solidFill>
                  <a:srgbClr val="0000FF"/>
                </a:solidFill>
                <a:latin typeface="Calibri"/>
                <a:cs typeface="Calibri"/>
              </a:rPr>
              <a:t>t</a:t>
            </a:r>
            <a:r>
              <a:rPr sz="2000" u="heavy" spc="-30" dirty="0">
                <a:solidFill>
                  <a:srgbClr val="0000FF"/>
                </a:solidFill>
                <a:latin typeface="Calibri"/>
                <a:cs typeface="Calibri"/>
              </a:rPr>
              <a:t>p</a:t>
            </a:r>
            <a:r>
              <a:rPr sz="2000" u="heavy" spc="-10" dirty="0">
                <a:solidFill>
                  <a:srgbClr val="0000FF"/>
                </a:solidFill>
                <a:latin typeface="Calibri"/>
                <a:cs typeface="Calibri"/>
              </a:rPr>
              <a:t>s://lincs.ed</a:t>
            </a:r>
            <a:r>
              <a:rPr sz="2000" u="heavy" spc="10" dirty="0">
                <a:solidFill>
                  <a:srgbClr val="0000FF"/>
                </a:solidFill>
                <a:latin typeface="Calibri"/>
                <a:cs typeface="Calibri"/>
              </a:rPr>
              <a:t>.</a:t>
            </a:r>
            <a:r>
              <a:rPr sz="2000" u="heavy" spc="-20" dirty="0">
                <a:solidFill>
                  <a:srgbClr val="0000FF"/>
                </a:solidFill>
                <a:latin typeface="Calibri"/>
                <a:cs typeface="Calibri"/>
              </a:rPr>
              <a:t>g</a:t>
            </a:r>
            <a:r>
              <a:rPr sz="2000" u="heavy" spc="-30" dirty="0">
                <a:solidFill>
                  <a:srgbClr val="0000FF"/>
                </a:solidFill>
                <a:latin typeface="Calibri"/>
                <a:cs typeface="Calibri"/>
              </a:rPr>
              <a:t>o</a:t>
            </a:r>
            <a:r>
              <a:rPr sz="2000" u="heavy" spc="-10" dirty="0">
                <a:solidFill>
                  <a:srgbClr val="0000FF"/>
                </a:solidFill>
                <a:latin typeface="Calibri"/>
                <a:cs typeface="Calibri"/>
              </a:rPr>
              <a:t>v/p</a:t>
            </a:r>
            <a:r>
              <a:rPr sz="2000" u="heavy" spc="-45" dirty="0">
                <a:solidFill>
                  <a:srgbClr val="0000FF"/>
                </a:solidFill>
                <a:latin typeface="Calibri"/>
                <a:cs typeface="Calibri"/>
              </a:rPr>
              <a:t>r</a:t>
            </a:r>
            <a:r>
              <a:rPr sz="2000" u="heavy" spc="-10" dirty="0">
                <a:solidFill>
                  <a:srgbClr val="0000FF"/>
                </a:solidFill>
                <a:latin typeface="Calibri"/>
                <a:cs typeface="Calibri"/>
              </a:rPr>
              <a:t>og</a:t>
            </a:r>
            <a:r>
              <a:rPr sz="2000" u="heavy" spc="-55" dirty="0">
                <a:solidFill>
                  <a:srgbClr val="0000FF"/>
                </a:solidFill>
                <a:latin typeface="Calibri"/>
                <a:cs typeface="Calibri"/>
              </a:rPr>
              <a:t>r</a:t>
            </a:r>
            <a:r>
              <a:rPr sz="2000" u="heavy" spc="-15" dirty="0">
                <a:solidFill>
                  <a:srgbClr val="0000FF"/>
                </a:solidFill>
                <a:latin typeface="Calibri"/>
                <a:cs typeface="Calibri"/>
              </a:rPr>
              <a:t>ams</a:t>
            </a:r>
            <a:r>
              <a:rPr sz="2000" u="heavy" spc="-45" dirty="0">
                <a:solidFill>
                  <a:srgbClr val="0000FF"/>
                </a:solidFill>
                <a:latin typeface="Calibri"/>
                <a:cs typeface="Calibri"/>
              </a:rPr>
              <a:t>/</a:t>
            </a:r>
            <a:r>
              <a:rPr sz="2000" u="heavy" spc="-5" dirty="0">
                <a:solidFill>
                  <a:srgbClr val="0000FF"/>
                </a:solidFill>
                <a:latin typeface="Calibri"/>
                <a:cs typeface="Calibri"/>
              </a:rPr>
              <a:t>e</a:t>
            </a:r>
            <a:r>
              <a:rPr sz="2000" u="heavy" spc="-10" dirty="0">
                <a:solidFill>
                  <a:srgbClr val="0000FF"/>
                </a:solidFill>
                <a:latin typeface="Calibri"/>
                <a:cs typeface="Calibri"/>
              </a:rPr>
              <a:t>slp</a:t>
            </a:r>
            <a:r>
              <a:rPr sz="2000" u="heavy" spc="-45" dirty="0">
                <a:solidFill>
                  <a:srgbClr val="0000FF"/>
                </a:solidFill>
                <a:latin typeface="Calibri"/>
                <a:cs typeface="Calibri"/>
              </a:rPr>
              <a:t>r</a:t>
            </a:r>
            <a:r>
              <a:rPr sz="2000" u="heavy" spc="-15" dirty="0">
                <a:solidFill>
                  <a:srgbClr val="0000FF"/>
                </a:solidFill>
                <a:latin typeface="Calibri"/>
                <a:cs typeface="Calibri"/>
              </a:rPr>
              <a:t>o</a:t>
            </a:r>
            <a:endParaRPr sz="2000" dirty="0">
              <a:latin typeface="Calibri"/>
              <a:cs typeface="Calibri"/>
            </a:endParaRPr>
          </a:p>
        </p:txBody>
      </p:sp>
    </p:spTree>
    <p:extLst>
      <p:ext uri="{BB962C8B-B14F-4D97-AF65-F5344CB8AC3E}">
        <p14:creationId xmlns:p14="http://schemas.microsoft.com/office/powerpoint/2010/main" val="513363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32413" y="369604"/>
            <a:ext cx="5029199" cy="615553"/>
          </a:xfrm>
          <a:prstGeom prst="rect">
            <a:avLst/>
          </a:prstGeom>
        </p:spPr>
        <p:txBody>
          <a:bodyPr vert="horz" wrap="square" lIns="0" tIns="0" rIns="0" bIns="0" rtlCol="0" anchor="t">
            <a:spAutoFit/>
          </a:bodyPr>
          <a:lstStyle/>
          <a:p>
            <a:pPr marL="1832820"/>
            <a:r>
              <a:rPr sz="4000" spc="-22" dirty="0" smtClean="0"/>
              <a:t>Resources</a:t>
            </a:r>
            <a:endParaRPr sz="4000" dirty="0" smtClean="0"/>
          </a:p>
        </p:txBody>
      </p:sp>
      <p:sp>
        <p:nvSpPr>
          <p:cNvPr id="18" name="Text Placeholder 17"/>
          <p:cNvSpPr>
            <a:spLocks noGrp="1"/>
          </p:cNvSpPr>
          <p:nvPr>
            <p:ph type="body" idx="1"/>
          </p:nvPr>
        </p:nvSpPr>
        <p:spPr>
          <a:xfrm>
            <a:off x="457200" y="1320456"/>
            <a:ext cx="3785286" cy="639762"/>
          </a:xfrm>
        </p:spPr>
        <p:txBody>
          <a:bodyPr anchor="ctr">
            <a:normAutofit fontScale="92500" lnSpcReduction="20000"/>
          </a:bodyPr>
          <a:lstStyle/>
          <a:p>
            <a:pPr algn="ctr"/>
            <a:r>
              <a:rPr lang="en-US" dirty="0" err="1"/>
              <a:t>WorkforceGPS</a:t>
            </a:r>
            <a:r>
              <a:rPr lang="en-US" dirty="0"/>
              <a:t> Career </a:t>
            </a:r>
            <a:r>
              <a:rPr lang="en-US" dirty="0" smtClean="0"/>
              <a:t>Pathways</a:t>
            </a:r>
            <a:endParaRPr lang="en-US" dirty="0"/>
          </a:p>
        </p:txBody>
      </p:sp>
      <p:pic>
        <p:nvPicPr>
          <p:cNvPr id="22" name="Content Placeholder 21"/>
          <p:cNvPicPr>
            <a:picLocks noGrp="1" noChangeAspect="1"/>
          </p:cNvPicPr>
          <p:nvPr>
            <p:ph sz="half" idx="2"/>
          </p:nvPr>
        </p:nvPicPr>
        <p:blipFill>
          <a:blip r:embed="rId3"/>
          <a:stretch>
            <a:fillRect/>
          </a:stretch>
        </p:blipFill>
        <p:spPr>
          <a:xfrm>
            <a:off x="737324" y="2295517"/>
            <a:ext cx="3511600" cy="3276263"/>
          </a:xfrm>
          <a:prstGeom prst="rect">
            <a:avLst/>
          </a:prstGeom>
        </p:spPr>
      </p:pic>
      <p:sp>
        <p:nvSpPr>
          <p:cNvPr id="20" name="Text Placeholder 19"/>
          <p:cNvSpPr>
            <a:spLocks noGrp="1"/>
          </p:cNvSpPr>
          <p:nvPr>
            <p:ph type="body" sz="quarter" idx="3"/>
          </p:nvPr>
        </p:nvSpPr>
        <p:spPr>
          <a:xfrm>
            <a:off x="4538746" y="1323713"/>
            <a:ext cx="4041775" cy="639762"/>
          </a:xfrm>
        </p:spPr>
        <p:txBody>
          <a:bodyPr anchor="ctr">
            <a:normAutofit fontScale="92500" lnSpcReduction="20000"/>
          </a:bodyPr>
          <a:lstStyle/>
          <a:p>
            <a:pPr algn="ctr"/>
            <a:r>
              <a:rPr lang="en-US" dirty="0"/>
              <a:t>Networks for Integrating New Americans</a:t>
            </a:r>
          </a:p>
        </p:txBody>
      </p:sp>
      <p:pic>
        <p:nvPicPr>
          <p:cNvPr id="23" name="Content Placeholder 22"/>
          <p:cNvPicPr>
            <a:picLocks noGrp="1" noChangeAspect="1"/>
          </p:cNvPicPr>
          <p:nvPr>
            <p:ph sz="quarter" idx="4"/>
          </p:nvPr>
        </p:nvPicPr>
        <p:blipFill>
          <a:blip r:embed="rId4"/>
          <a:stretch>
            <a:fillRect/>
          </a:stretch>
        </p:blipFill>
        <p:spPr>
          <a:xfrm>
            <a:off x="5331186" y="2281177"/>
            <a:ext cx="2456901" cy="3304942"/>
          </a:xfrm>
          <a:prstGeom prst="rect">
            <a:avLst/>
          </a:prstGeom>
        </p:spPr>
      </p:pic>
      <p:sp>
        <p:nvSpPr>
          <p:cNvPr id="13" name="object 13"/>
          <p:cNvSpPr txBox="1">
            <a:spLocks noGrp="1"/>
          </p:cNvSpPr>
          <p:nvPr>
            <p:ph type="sldNum" sz="quarter" idx="12"/>
          </p:nvPr>
        </p:nvSpPr>
        <p:spPr>
          <a:prstGeom prst="rect">
            <a:avLst/>
          </a:prstGeom>
        </p:spPr>
        <p:txBody>
          <a:bodyPr vert="horz" wrap="square" lIns="0" tIns="0" rIns="0" bIns="0" rtlCol="0">
            <a:spAutoFit/>
          </a:bodyPr>
          <a:lstStyle/>
          <a:p>
            <a:pPr algn="r"/>
            <a:fld id="{81D60167-4931-47E6-BA6A-407CBD079E47}" type="slidenum">
              <a:rPr sz="1200" smtClean="0">
                <a:solidFill>
                  <a:prstClr val="black">
                    <a:tint val="75000"/>
                  </a:prstClr>
                </a:solidFill>
              </a:rPr>
              <a:pPr algn="r"/>
              <a:t>58</a:t>
            </a:fld>
            <a:endParaRPr sz="1200" dirty="0">
              <a:solidFill>
                <a:prstClr val="black">
                  <a:tint val="75000"/>
                </a:prstClr>
              </a:solidFill>
            </a:endParaRPr>
          </a:p>
        </p:txBody>
      </p:sp>
      <p:sp>
        <p:nvSpPr>
          <p:cNvPr id="7" name="object 7"/>
          <p:cNvSpPr/>
          <p:nvPr/>
        </p:nvSpPr>
        <p:spPr>
          <a:xfrm>
            <a:off x="5318311" y="2295517"/>
            <a:ext cx="2469776" cy="3295129"/>
          </a:xfrm>
          <a:custGeom>
            <a:avLst/>
            <a:gdLst/>
            <a:ahLst/>
            <a:cxnLst/>
            <a:rect l="l" t="t" r="r" b="b"/>
            <a:pathLst>
              <a:path w="2799079" h="3647440">
                <a:moveTo>
                  <a:pt x="2798826" y="3646931"/>
                </a:moveTo>
                <a:lnTo>
                  <a:pt x="2798826" y="0"/>
                </a:lnTo>
                <a:lnTo>
                  <a:pt x="0" y="0"/>
                </a:lnTo>
                <a:lnTo>
                  <a:pt x="0" y="3646932"/>
                </a:lnTo>
                <a:lnTo>
                  <a:pt x="4572" y="3646932"/>
                </a:lnTo>
                <a:lnTo>
                  <a:pt x="4572" y="9143"/>
                </a:lnTo>
                <a:lnTo>
                  <a:pt x="9144" y="4571"/>
                </a:lnTo>
                <a:lnTo>
                  <a:pt x="9144" y="9143"/>
                </a:lnTo>
                <a:lnTo>
                  <a:pt x="2789682" y="9143"/>
                </a:lnTo>
                <a:lnTo>
                  <a:pt x="2789682" y="4571"/>
                </a:lnTo>
                <a:lnTo>
                  <a:pt x="2794254" y="9143"/>
                </a:lnTo>
                <a:lnTo>
                  <a:pt x="2794254" y="3646931"/>
                </a:lnTo>
                <a:lnTo>
                  <a:pt x="2798826" y="3646931"/>
                </a:lnTo>
                <a:close/>
              </a:path>
              <a:path w="2799079" h="3647440">
                <a:moveTo>
                  <a:pt x="9144" y="9143"/>
                </a:moveTo>
                <a:lnTo>
                  <a:pt x="9144" y="4571"/>
                </a:lnTo>
                <a:lnTo>
                  <a:pt x="4572" y="9143"/>
                </a:lnTo>
                <a:lnTo>
                  <a:pt x="9144" y="9143"/>
                </a:lnTo>
                <a:close/>
              </a:path>
              <a:path w="2799079" h="3647440">
                <a:moveTo>
                  <a:pt x="9144" y="3637026"/>
                </a:moveTo>
                <a:lnTo>
                  <a:pt x="9144" y="9143"/>
                </a:lnTo>
                <a:lnTo>
                  <a:pt x="4572" y="9143"/>
                </a:lnTo>
                <a:lnTo>
                  <a:pt x="4572" y="3637026"/>
                </a:lnTo>
                <a:lnTo>
                  <a:pt x="9144" y="3637026"/>
                </a:lnTo>
                <a:close/>
              </a:path>
              <a:path w="2799079" h="3647440">
                <a:moveTo>
                  <a:pt x="2794254" y="3637026"/>
                </a:moveTo>
                <a:lnTo>
                  <a:pt x="4572" y="3637026"/>
                </a:lnTo>
                <a:lnTo>
                  <a:pt x="9144" y="3642360"/>
                </a:lnTo>
                <a:lnTo>
                  <a:pt x="9144" y="3646932"/>
                </a:lnTo>
                <a:lnTo>
                  <a:pt x="2789682" y="3646931"/>
                </a:lnTo>
                <a:lnTo>
                  <a:pt x="2789682" y="3642359"/>
                </a:lnTo>
                <a:lnTo>
                  <a:pt x="2794254" y="3637026"/>
                </a:lnTo>
                <a:close/>
              </a:path>
              <a:path w="2799079" h="3647440">
                <a:moveTo>
                  <a:pt x="9144" y="3646932"/>
                </a:moveTo>
                <a:lnTo>
                  <a:pt x="9144" y="3642360"/>
                </a:lnTo>
                <a:lnTo>
                  <a:pt x="4572" y="3637026"/>
                </a:lnTo>
                <a:lnTo>
                  <a:pt x="4572" y="3646932"/>
                </a:lnTo>
                <a:lnTo>
                  <a:pt x="9144" y="3646932"/>
                </a:lnTo>
                <a:close/>
              </a:path>
              <a:path w="2799079" h="3647440">
                <a:moveTo>
                  <a:pt x="2794254" y="9143"/>
                </a:moveTo>
                <a:lnTo>
                  <a:pt x="2789682" y="4571"/>
                </a:lnTo>
                <a:lnTo>
                  <a:pt x="2789682" y="9143"/>
                </a:lnTo>
                <a:lnTo>
                  <a:pt x="2794254" y="9143"/>
                </a:lnTo>
                <a:close/>
              </a:path>
              <a:path w="2799079" h="3647440">
                <a:moveTo>
                  <a:pt x="2794254" y="3637026"/>
                </a:moveTo>
                <a:lnTo>
                  <a:pt x="2794254" y="9143"/>
                </a:lnTo>
                <a:lnTo>
                  <a:pt x="2789682" y="9143"/>
                </a:lnTo>
                <a:lnTo>
                  <a:pt x="2789682" y="3637026"/>
                </a:lnTo>
                <a:lnTo>
                  <a:pt x="2794254" y="3637026"/>
                </a:lnTo>
                <a:close/>
              </a:path>
              <a:path w="2799079" h="3647440">
                <a:moveTo>
                  <a:pt x="2794254" y="3646931"/>
                </a:moveTo>
                <a:lnTo>
                  <a:pt x="2794254" y="3637026"/>
                </a:lnTo>
                <a:lnTo>
                  <a:pt x="2789682" y="3642359"/>
                </a:lnTo>
                <a:lnTo>
                  <a:pt x="2789682" y="3646931"/>
                </a:lnTo>
                <a:lnTo>
                  <a:pt x="2794254" y="3646931"/>
                </a:lnTo>
                <a:close/>
              </a:path>
            </a:pathLst>
          </a:custGeom>
          <a:solidFill>
            <a:srgbClr val="000000"/>
          </a:solidFill>
        </p:spPr>
        <p:txBody>
          <a:bodyPr wrap="square" lIns="0" tIns="0" rIns="0" bIns="0" rtlCol="0"/>
          <a:lstStyle/>
          <a:p>
            <a:endParaRPr sz="1588"/>
          </a:p>
        </p:txBody>
      </p:sp>
      <p:sp>
        <p:nvSpPr>
          <p:cNvPr id="8" name="object 8"/>
          <p:cNvSpPr txBox="1"/>
          <p:nvPr/>
        </p:nvSpPr>
        <p:spPr>
          <a:xfrm>
            <a:off x="5490313" y="5881786"/>
            <a:ext cx="2138643" cy="244362"/>
          </a:xfrm>
          <a:prstGeom prst="rect">
            <a:avLst/>
          </a:prstGeom>
        </p:spPr>
        <p:txBody>
          <a:bodyPr vert="horz" wrap="square" lIns="0" tIns="0" rIns="0" bIns="0" rtlCol="0">
            <a:spAutoFit/>
          </a:bodyPr>
          <a:lstStyle/>
          <a:p>
            <a:pPr marL="11206"/>
            <a:r>
              <a:rPr sz="1588" u="heavy" spc="-18" dirty="0">
                <a:solidFill>
                  <a:srgbClr val="0000FF"/>
                </a:solidFill>
                <a:latin typeface="Calibri"/>
                <a:cs typeface="Calibri"/>
              </a:rPr>
              <a:t>h</a:t>
            </a:r>
            <a:r>
              <a:rPr sz="1588" u="heavy" spc="-35" dirty="0">
                <a:solidFill>
                  <a:srgbClr val="0000FF"/>
                </a:solidFill>
                <a:latin typeface="Calibri"/>
                <a:cs typeface="Calibri"/>
              </a:rPr>
              <a:t>t</a:t>
            </a:r>
            <a:r>
              <a:rPr sz="1588" u="heavy" spc="-4" dirty="0">
                <a:solidFill>
                  <a:srgbClr val="0000FF"/>
                </a:solidFill>
                <a:latin typeface="Calibri"/>
                <a:cs typeface="Calibri"/>
              </a:rPr>
              <a:t>tps://t.</a:t>
            </a:r>
            <a:r>
              <a:rPr sz="1588" u="heavy" spc="-18" dirty="0">
                <a:solidFill>
                  <a:srgbClr val="0000FF"/>
                </a:solidFill>
                <a:latin typeface="Calibri"/>
                <a:cs typeface="Calibri"/>
              </a:rPr>
              <a:t>c</a:t>
            </a:r>
            <a:r>
              <a:rPr sz="1588" u="heavy" spc="-4" dirty="0">
                <a:solidFill>
                  <a:srgbClr val="0000FF"/>
                </a:solidFill>
                <a:latin typeface="Calibri"/>
                <a:cs typeface="Calibri"/>
              </a:rPr>
              <a:t>o/D5</a:t>
            </a:r>
            <a:r>
              <a:rPr sz="1588" u="heavy" spc="-26" dirty="0">
                <a:solidFill>
                  <a:srgbClr val="0000FF"/>
                </a:solidFill>
                <a:latin typeface="Calibri"/>
                <a:cs typeface="Calibri"/>
              </a:rPr>
              <a:t>n</a:t>
            </a:r>
            <a:r>
              <a:rPr sz="1588" u="heavy" spc="-22" dirty="0">
                <a:solidFill>
                  <a:srgbClr val="0000FF"/>
                </a:solidFill>
                <a:latin typeface="Calibri"/>
                <a:cs typeface="Calibri"/>
              </a:rPr>
              <a:t>v</a:t>
            </a:r>
            <a:r>
              <a:rPr sz="1588" u="heavy" spc="-13" dirty="0">
                <a:solidFill>
                  <a:srgbClr val="0000FF"/>
                </a:solidFill>
                <a:latin typeface="Calibri"/>
                <a:cs typeface="Calibri"/>
              </a:rPr>
              <a:t>eaBMe5</a:t>
            </a:r>
            <a:endParaRPr sz="1588" dirty="0">
              <a:latin typeface="Calibri"/>
              <a:cs typeface="Calibri"/>
            </a:endParaRPr>
          </a:p>
        </p:txBody>
      </p:sp>
      <p:sp>
        <p:nvSpPr>
          <p:cNvPr id="10" name="object 10"/>
          <p:cNvSpPr/>
          <p:nvPr/>
        </p:nvSpPr>
        <p:spPr>
          <a:xfrm>
            <a:off x="710953" y="2295517"/>
            <a:ext cx="3531533" cy="3304942"/>
          </a:xfrm>
          <a:custGeom>
            <a:avLst/>
            <a:gdLst/>
            <a:ahLst/>
            <a:cxnLst/>
            <a:rect l="l" t="t" r="r" b="b"/>
            <a:pathLst>
              <a:path w="4002404" h="3600450">
                <a:moveTo>
                  <a:pt x="4002024" y="3600450"/>
                </a:moveTo>
                <a:lnTo>
                  <a:pt x="4002024" y="0"/>
                </a:lnTo>
                <a:lnTo>
                  <a:pt x="0" y="0"/>
                </a:lnTo>
                <a:lnTo>
                  <a:pt x="0" y="3600450"/>
                </a:lnTo>
                <a:lnTo>
                  <a:pt x="4571" y="3600450"/>
                </a:lnTo>
                <a:lnTo>
                  <a:pt x="4571" y="9144"/>
                </a:lnTo>
                <a:lnTo>
                  <a:pt x="9906" y="4572"/>
                </a:lnTo>
                <a:lnTo>
                  <a:pt x="9906" y="9144"/>
                </a:lnTo>
                <a:lnTo>
                  <a:pt x="3992118" y="9143"/>
                </a:lnTo>
                <a:lnTo>
                  <a:pt x="3992118" y="4571"/>
                </a:lnTo>
                <a:lnTo>
                  <a:pt x="3997452" y="9143"/>
                </a:lnTo>
                <a:lnTo>
                  <a:pt x="3997452" y="3600450"/>
                </a:lnTo>
                <a:lnTo>
                  <a:pt x="4002024" y="3600450"/>
                </a:lnTo>
                <a:close/>
              </a:path>
              <a:path w="4002404" h="3600450">
                <a:moveTo>
                  <a:pt x="9906" y="9144"/>
                </a:moveTo>
                <a:lnTo>
                  <a:pt x="9906" y="4572"/>
                </a:lnTo>
                <a:lnTo>
                  <a:pt x="4571" y="9144"/>
                </a:lnTo>
                <a:lnTo>
                  <a:pt x="9906" y="9144"/>
                </a:lnTo>
                <a:close/>
              </a:path>
              <a:path w="4002404" h="3600450">
                <a:moveTo>
                  <a:pt x="9906" y="3590544"/>
                </a:moveTo>
                <a:lnTo>
                  <a:pt x="9906" y="9144"/>
                </a:lnTo>
                <a:lnTo>
                  <a:pt x="4571" y="9144"/>
                </a:lnTo>
                <a:lnTo>
                  <a:pt x="4572" y="3590544"/>
                </a:lnTo>
                <a:lnTo>
                  <a:pt x="9906" y="3590544"/>
                </a:lnTo>
                <a:close/>
              </a:path>
              <a:path w="4002404" h="3600450">
                <a:moveTo>
                  <a:pt x="3997452" y="3590544"/>
                </a:moveTo>
                <a:lnTo>
                  <a:pt x="4572" y="3590544"/>
                </a:lnTo>
                <a:lnTo>
                  <a:pt x="9906" y="3595878"/>
                </a:lnTo>
                <a:lnTo>
                  <a:pt x="9906" y="3600450"/>
                </a:lnTo>
                <a:lnTo>
                  <a:pt x="3992118" y="3600450"/>
                </a:lnTo>
                <a:lnTo>
                  <a:pt x="3992118" y="3595878"/>
                </a:lnTo>
                <a:lnTo>
                  <a:pt x="3997452" y="3590544"/>
                </a:lnTo>
                <a:close/>
              </a:path>
              <a:path w="4002404" h="3600450">
                <a:moveTo>
                  <a:pt x="9906" y="3600450"/>
                </a:moveTo>
                <a:lnTo>
                  <a:pt x="9906" y="3595878"/>
                </a:lnTo>
                <a:lnTo>
                  <a:pt x="4572" y="3590544"/>
                </a:lnTo>
                <a:lnTo>
                  <a:pt x="4571" y="3600450"/>
                </a:lnTo>
                <a:lnTo>
                  <a:pt x="9906" y="3600450"/>
                </a:lnTo>
                <a:close/>
              </a:path>
              <a:path w="4002404" h="3600450">
                <a:moveTo>
                  <a:pt x="3997452" y="9143"/>
                </a:moveTo>
                <a:lnTo>
                  <a:pt x="3992118" y="4571"/>
                </a:lnTo>
                <a:lnTo>
                  <a:pt x="3992118" y="9143"/>
                </a:lnTo>
                <a:lnTo>
                  <a:pt x="3997452" y="9143"/>
                </a:lnTo>
                <a:close/>
              </a:path>
              <a:path w="4002404" h="3600450">
                <a:moveTo>
                  <a:pt x="3997452" y="3590544"/>
                </a:moveTo>
                <a:lnTo>
                  <a:pt x="3997452" y="9143"/>
                </a:lnTo>
                <a:lnTo>
                  <a:pt x="3992118" y="9143"/>
                </a:lnTo>
                <a:lnTo>
                  <a:pt x="3992118" y="3590544"/>
                </a:lnTo>
                <a:lnTo>
                  <a:pt x="3997452" y="3590544"/>
                </a:lnTo>
                <a:close/>
              </a:path>
              <a:path w="4002404" h="3600450">
                <a:moveTo>
                  <a:pt x="3997452" y="3600450"/>
                </a:moveTo>
                <a:lnTo>
                  <a:pt x="3997452" y="3590544"/>
                </a:lnTo>
                <a:lnTo>
                  <a:pt x="3992118" y="3595878"/>
                </a:lnTo>
                <a:lnTo>
                  <a:pt x="3992118" y="3600450"/>
                </a:lnTo>
                <a:lnTo>
                  <a:pt x="3997452" y="3600450"/>
                </a:lnTo>
                <a:close/>
              </a:path>
            </a:pathLst>
          </a:custGeom>
          <a:solidFill>
            <a:srgbClr val="1F497D"/>
          </a:solidFill>
        </p:spPr>
        <p:txBody>
          <a:bodyPr wrap="square" lIns="0" tIns="0" rIns="0" bIns="0" rtlCol="0"/>
          <a:lstStyle/>
          <a:p>
            <a:endParaRPr sz="1588"/>
          </a:p>
        </p:txBody>
      </p:sp>
      <p:sp>
        <p:nvSpPr>
          <p:cNvPr id="11" name="object 11"/>
          <p:cNvSpPr txBox="1"/>
          <p:nvPr/>
        </p:nvSpPr>
        <p:spPr>
          <a:xfrm>
            <a:off x="783545" y="5881801"/>
            <a:ext cx="3500157" cy="244362"/>
          </a:xfrm>
          <a:prstGeom prst="rect">
            <a:avLst/>
          </a:prstGeom>
        </p:spPr>
        <p:txBody>
          <a:bodyPr vert="horz" wrap="square" lIns="0" tIns="0" rIns="0" bIns="0" rtlCol="0">
            <a:spAutoFit/>
          </a:bodyPr>
          <a:lstStyle/>
          <a:p>
            <a:pPr marL="11206"/>
            <a:r>
              <a:rPr sz="1588" u="heavy" spc="-18" dirty="0">
                <a:solidFill>
                  <a:srgbClr val="0000FF"/>
                </a:solidFill>
                <a:latin typeface="Calibri"/>
                <a:cs typeface="Calibri"/>
              </a:rPr>
              <a:t>h</a:t>
            </a:r>
            <a:r>
              <a:rPr sz="1588" u="heavy" spc="-35" dirty="0">
                <a:solidFill>
                  <a:srgbClr val="0000FF"/>
                </a:solidFill>
                <a:latin typeface="Calibri"/>
                <a:cs typeface="Calibri"/>
              </a:rPr>
              <a:t>t</a:t>
            </a:r>
            <a:r>
              <a:rPr sz="1588" u="heavy" spc="-4" dirty="0">
                <a:solidFill>
                  <a:srgbClr val="0000FF"/>
                </a:solidFill>
                <a:latin typeface="Calibri"/>
                <a:cs typeface="Calibri"/>
              </a:rPr>
              <a:t>tps:/</a:t>
            </a:r>
            <a:r>
              <a:rPr sz="1588" u="heavy" spc="-31" dirty="0">
                <a:solidFill>
                  <a:srgbClr val="0000FF"/>
                </a:solidFill>
                <a:latin typeface="Calibri"/>
                <a:cs typeface="Calibri"/>
              </a:rPr>
              <a:t>/</a:t>
            </a:r>
            <a:r>
              <a:rPr sz="1588" u="heavy" spc="-26" dirty="0">
                <a:solidFill>
                  <a:srgbClr val="0000FF"/>
                </a:solidFill>
                <a:latin typeface="Calibri"/>
                <a:cs typeface="Calibri"/>
              </a:rPr>
              <a:t>c</a:t>
            </a:r>
            <a:r>
              <a:rPr sz="1588" u="heavy" dirty="0">
                <a:solidFill>
                  <a:srgbClr val="0000FF"/>
                </a:solidFill>
                <a:latin typeface="Calibri"/>
                <a:cs typeface="Calibri"/>
              </a:rPr>
              <a:t>a</a:t>
            </a:r>
            <a:r>
              <a:rPr sz="1588" u="heavy" spc="-31" dirty="0">
                <a:solidFill>
                  <a:srgbClr val="0000FF"/>
                </a:solidFill>
                <a:latin typeface="Calibri"/>
                <a:cs typeface="Calibri"/>
              </a:rPr>
              <a:t>r</a:t>
            </a:r>
            <a:r>
              <a:rPr sz="1588" u="heavy" spc="-13" dirty="0">
                <a:solidFill>
                  <a:srgbClr val="0000FF"/>
                </a:solidFill>
                <a:latin typeface="Calibri"/>
                <a:cs typeface="Calibri"/>
              </a:rPr>
              <a:t>eerp</a:t>
            </a:r>
            <a:r>
              <a:rPr sz="1588" u="heavy" spc="-26" dirty="0">
                <a:solidFill>
                  <a:srgbClr val="0000FF"/>
                </a:solidFill>
                <a:latin typeface="Calibri"/>
                <a:cs typeface="Calibri"/>
              </a:rPr>
              <a:t>a</a:t>
            </a:r>
            <a:r>
              <a:rPr sz="1588" u="heavy" spc="-4" dirty="0">
                <a:solidFill>
                  <a:srgbClr val="0000FF"/>
                </a:solidFill>
                <a:latin typeface="Calibri"/>
                <a:cs typeface="Calibri"/>
              </a:rPr>
              <a:t>th</a:t>
            </a:r>
            <a:r>
              <a:rPr sz="1588" u="heavy" spc="-22" dirty="0">
                <a:solidFill>
                  <a:srgbClr val="0000FF"/>
                </a:solidFill>
                <a:latin typeface="Calibri"/>
                <a:cs typeface="Calibri"/>
              </a:rPr>
              <a:t>w</a:t>
            </a:r>
            <a:r>
              <a:rPr sz="1588" u="heavy" spc="-31" dirty="0">
                <a:solidFill>
                  <a:srgbClr val="0000FF"/>
                </a:solidFill>
                <a:latin typeface="Calibri"/>
                <a:cs typeface="Calibri"/>
              </a:rPr>
              <a:t>a</a:t>
            </a:r>
            <a:r>
              <a:rPr sz="1588" u="heavy" spc="-26" dirty="0">
                <a:solidFill>
                  <a:srgbClr val="0000FF"/>
                </a:solidFill>
                <a:latin typeface="Calibri"/>
                <a:cs typeface="Calibri"/>
              </a:rPr>
              <a:t>y</a:t>
            </a:r>
            <a:r>
              <a:rPr sz="1588" u="heavy" spc="-4" dirty="0">
                <a:solidFill>
                  <a:srgbClr val="0000FF"/>
                </a:solidFill>
                <a:latin typeface="Calibri"/>
                <a:cs typeface="Calibri"/>
              </a:rPr>
              <a:t>s</a:t>
            </a:r>
            <a:r>
              <a:rPr sz="1588" u="heavy" spc="-53" dirty="0">
                <a:solidFill>
                  <a:srgbClr val="0000FF"/>
                </a:solidFill>
                <a:latin typeface="Calibri"/>
                <a:cs typeface="Calibri"/>
              </a:rPr>
              <a:t>.</a:t>
            </a:r>
            <a:r>
              <a:rPr sz="1588" u="heavy" spc="-35" dirty="0">
                <a:solidFill>
                  <a:srgbClr val="0000FF"/>
                </a:solidFill>
                <a:latin typeface="Calibri"/>
                <a:cs typeface="Calibri"/>
              </a:rPr>
              <a:t>w</a:t>
            </a:r>
            <a:r>
              <a:rPr sz="1588" u="heavy" spc="-13" dirty="0">
                <a:solidFill>
                  <a:srgbClr val="0000FF"/>
                </a:solidFill>
                <a:latin typeface="Calibri"/>
                <a:cs typeface="Calibri"/>
              </a:rPr>
              <a:t>ork</a:t>
            </a:r>
            <a:r>
              <a:rPr sz="1588" u="heavy" spc="-40" dirty="0">
                <a:solidFill>
                  <a:srgbClr val="0000FF"/>
                </a:solidFill>
                <a:latin typeface="Calibri"/>
                <a:cs typeface="Calibri"/>
              </a:rPr>
              <a:t>f</a:t>
            </a:r>
            <a:r>
              <a:rPr sz="1588" u="heavy" spc="-13" dirty="0">
                <a:solidFill>
                  <a:srgbClr val="0000FF"/>
                </a:solidFill>
                <a:latin typeface="Calibri"/>
                <a:cs typeface="Calibri"/>
              </a:rPr>
              <a:t>o</a:t>
            </a:r>
            <a:r>
              <a:rPr sz="1588" u="heavy" spc="-31" dirty="0">
                <a:solidFill>
                  <a:srgbClr val="0000FF"/>
                </a:solidFill>
                <a:latin typeface="Calibri"/>
                <a:cs typeface="Calibri"/>
              </a:rPr>
              <a:t>r</a:t>
            </a:r>
            <a:r>
              <a:rPr sz="1588" u="heavy" spc="-4" dirty="0">
                <a:solidFill>
                  <a:srgbClr val="0000FF"/>
                </a:solidFill>
                <a:latin typeface="Calibri"/>
                <a:cs typeface="Calibri"/>
              </a:rPr>
              <a:t>cegps.o</a:t>
            </a:r>
            <a:r>
              <a:rPr sz="1588" u="heavy" spc="-22" dirty="0">
                <a:solidFill>
                  <a:srgbClr val="0000FF"/>
                </a:solidFill>
                <a:latin typeface="Calibri"/>
                <a:cs typeface="Calibri"/>
              </a:rPr>
              <a:t>r</a:t>
            </a:r>
            <a:r>
              <a:rPr sz="1588" u="heavy" spc="44" dirty="0">
                <a:solidFill>
                  <a:srgbClr val="0000FF"/>
                </a:solidFill>
                <a:latin typeface="Calibri"/>
                <a:cs typeface="Calibri"/>
              </a:rPr>
              <a:t>g</a:t>
            </a:r>
            <a:r>
              <a:rPr sz="1588" u="heavy" dirty="0">
                <a:solidFill>
                  <a:srgbClr val="0000FF"/>
                </a:solidFill>
                <a:latin typeface="Calibri"/>
                <a:cs typeface="Calibri"/>
              </a:rPr>
              <a:t>/</a:t>
            </a:r>
            <a:endParaRPr sz="1588" dirty="0">
              <a:latin typeface="Calibri"/>
              <a:cs typeface="Calibri"/>
            </a:endParaRPr>
          </a:p>
        </p:txBody>
      </p:sp>
    </p:spTree>
    <p:extLst>
      <p:ext uri="{BB962C8B-B14F-4D97-AF65-F5344CB8AC3E}">
        <p14:creationId xmlns:p14="http://schemas.microsoft.com/office/powerpoint/2010/main" val="3206822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582006"/>
          </a:xfrm>
        </p:spPr>
        <p:txBody>
          <a:bodyPr>
            <a:noAutofit/>
          </a:bodyPr>
          <a:lstStyle/>
          <a:p>
            <a:r>
              <a:rPr lang="en-US" sz="3200" dirty="0"/>
              <a:t>Programs for corrections education and the education of other institutionalized individuals</a:t>
            </a:r>
          </a:p>
        </p:txBody>
      </p:sp>
      <p:sp>
        <p:nvSpPr>
          <p:cNvPr id="3" name="Text Placeholder 2"/>
          <p:cNvSpPr>
            <a:spLocks noGrp="1"/>
          </p:cNvSpPr>
          <p:nvPr>
            <p:ph type="body" idx="1"/>
          </p:nvPr>
        </p:nvSpPr>
        <p:spPr/>
        <p:txBody>
          <a:bodyPr/>
          <a:lstStyle/>
          <a:p>
            <a:r>
              <a:rPr lang="en-US" dirty="0">
                <a:latin typeface="Arial" panose="020B0604020202020204" pitchFamily="34" charset="0"/>
              </a:rPr>
              <a:t>Section 463.60</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110376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18423" y="2356022"/>
            <a:ext cx="2287696" cy="2548792"/>
          </a:xfrm>
          <a:prstGeom prst="rect">
            <a:avLst/>
          </a:prstGeom>
          <a:blipFill>
            <a:blip r:embed="rId2" cstate="print"/>
            <a:stretch>
              <a:fillRect/>
            </a:stretch>
          </a:blipFill>
        </p:spPr>
        <p:txBody>
          <a:bodyPr wrap="square" lIns="0" tIns="0" rIns="0" bIns="0" rtlCol="0">
            <a:noAutofit/>
          </a:bodyPr>
          <a:lstStyle/>
          <a:p>
            <a:endParaRPr sz="1588">
              <a:solidFill>
                <a:prstClr val="black"/>
              </a:solidFill>
            </a:endParaRPr>
          </a:p>
        </p:txBody>
      </p:sp>
      <p:sp>
        <p:nvSpPr>
          <p:cNvPr id="3" name="object 3"/>
          <p:cNvSpPr txBox="1"/>
          <p:nvPr/>
        </p:nvSpPr>
        <p:spPr>
          <a:xfrm>
            <a:off x="1066802" y="298019"/>
            <a:ext cx="5754219" cy="964266"/>
          </a:xfrm>
          <a:prstGeom prst="rect">
            <a:avLst/>
          </a:prstGeom>
        </p:spPr>
        <p:txBody>
          <a:bodyPr vert="horz" wrap="square" lIns="0" tIns="0" rIns="0" bIns="0" rtlCol="0">
            <a:noAutofit/>
          </a:bodyPr>
          <a:lstStyle/>
          <a:p>
            <a:pPr marL="10646" marR="11206" algn="ctr">
              <a:spcBef>
                <a:spcPct val="0"/>
              </a:spcBef>
            </a:pPr>
            <a:r>
              <a:rPr sz="3600" dirty="0">
                <a:solidFill>
                  <a:prstClr val="black">
                    <a:lumMod val="85000"/>
                    <a:lumOff val="15000"/>
                  </a:prstClr>
                </a:solidFill>
                <a:cs typeface="Arial" pitchFamily="34" charset="0"/>
              </a:rPr>
              <a:t>Structure and Organization </a:t>
            </a:r>
            <a:endParaRPr lang="en-US" sz="3600" dirty="0">
              <a:solidFill>
                <a:prstClr val="black">
                  <a:lumMod val="85000"/>
                  <a:lumOff val="15000"/>
                </a:prstClr>
              </a:solidFill>
              <a:cs typeface="Arial" pitchFamily="34" charset="0"/>
            </a:endParaRPr>
          </a:p>
          <a:p>
            <a:pPr marL="10646" marR="11206" algn="ctr">
              <a:spcBef>
                <a:spcPct val="0"/>
              </a:spcBef>
            </a:pPr>
            <a:r>
              <a:rPr sz="3600" dirty="0">
                <a:solidFill>
                  <a:prstClr val="black">
                    <a:lumMod val="85000"/>
                    <a:lumOff val="15000"/>
                  </a:prstClr>
                </a:solidFill>
                <a:cs typeface="Arial" pitchFamily="34" charset="0"/>
              </a:rPr>
              <a:t>of the Regulations</a:t>
            </a:r>
          </a:p>
        </p:txBody>
      </p:sp>
      <p:sp>
        <p:nvSpPr>
          <p:cNvPr id="4" name="object 4"/>
          <p:cNvSpPr txBox="1"/>
          <p:nvPr/>
        </p:nvSpPr>
        <p:spPr>
          <a:xfrm>
            <a:off x="932328" y="1740244"/>
            <a:ext cx="6533031" cy="4572000"/>
          </a:xfrm>
          <a:prstGeom prst="rect">
            <a:avLst/>
          </a:prstGeom>
        </p:spPr>
        <p:txBody>
          <a:bodyPr vert="horz" wrap="square" lIns="0" tIns="0" rIns="0" bIns="0" rtlCol="0">
            <a:noAutofit/>
          </a:bodyPr>
          <a:lstStyle/>
          <a:p>
            <a:pPr marL="313781" marR="295291" indent="-302575">
              <a:lnSpc>
                <a:spcPts val="2330"/>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Title 34 of the Code of Federal Regulations</a:t>
            </a:r>
            <a:r>
              <a:rPr lang="en-US" sz="2400" dirty="0">
                <a:solidFill>
                  <a:prstClr val="black">
                    <a:lumMod val="85000"/>
                    <a:lumOff val="15000"/>
                  </a:prstClr>
                </a:solidFill>
                <a:cs typeface="Arial" pitchFamily="34" charset="0"/>
              </a:rPr>
              <a:t> </a:t>
            </a:r>
            <a:r>
              <a:rPr sz="2400" dirty="0">
                <a:solidFill>
                  <a:prstClr val="black">
                    <a:lumMod val="85000"/>
                    <a:lumOff val="15000"/>
                  </a:prstClr>
                </a:solidFill>
                <a:cs typeface="Arial" pitchFamily="34" charset="0"/>
              </a:rPr>
              <a:t>(CFR)</a:t>
            </a:r>
            <a:r>
              <a:rPr lang="en-US" sz="2400" dirty="0">
                <a:solidFill>
                  <a:prstClr val="black">
                    <a:lumMod val="85000"/>
                    <a:lumOff val="15000"/>
                  </a:prstClr>
                </a:solidFill>
                <a:cs typeface="Arial" pitchFamily="34" charset="0"/>
              </a:rPr>
              <a:t> </a:t>
            </a:r>
            <a:r>
              <a:rPr sz="2400" dirty="0">
                <a:solidFill>
                  <a:prstClr val="black">
                    <a:lumMod val="85000"/>
                    <a:lumOff val="15000"/>
                  </a:prstClr>
                </a:solidFill>
                <a:cs typeface="Arial" pitchFamily="34" charset="0"/>
              </a:rPr>
              <a:t>contains regulations pertinent to ED.</a:t>
            </a:r>
          </a:p>
          <a:p>
            <a:pPr marL="313781" marR="1355984" indent="-302575">
              <a:lnSpc>
                <a:spcPts val="2797"/>
              </a:lnSpc>
              <a:spcBef>
                <a:spcPct val="20000"/>
              </a:spcBef>
              <a:buClr>
                <a:prstClr val="black">
                  <a:lumMod val="85000"/>
                  <a:lumOff val="15000"/>
                </a:prstClr>
              </a:buClr>
              <a:buSzPct val="104545"/>
              <a:buFont typeface="Wingdings" pitchFamily="2" charset="2"/>
              <a:buChar char=""/>
              <a:tabLst>
                <a:tab pos="313221" algn="l"/>
              </a:tabLst>
            </a:pPr>
            <a:r>
              <a:rPr sz="2400" u="sng" dirty="0">
                <a:solidFill>
                  <a:prstClr val="black">
                    <a:lumMod val="85000"/>
                    <a:lumOff val="15000"/>
                  </a:prstClr>
                </a:solidFill>
                <a:cs typeface="Arial" pitchFamily="34" charset="0"/>
              </a:rPr>
              <a:t>Parts</a:t>
            </a:r>
            <a:r>
              <a:rPr sz="2400" dirty="0">
                <a:solidFill>
                  <a:prstClr val="black">
                    <a:lumMod val="85000"/>
                    <a:lumOff val="15000"/>
                  </a:prstClr>
                </a:solidFill>
                <a:cs typeface="Arial" pitchFamily="34" charset="0"/>
              </a:rPr>
              <a:t> 462 and 463 pertain specifically to AEFLA.</a:t>
            </a:r>
          </a:p>
          <a:p>
            <a:pPr marL="313781" marR="1053409" indent="-302575">
              <a:lnSpc>
                <a:spcPts val="2797"/>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Parts are organized into </a:t>
            </a:r>
            <a:r>
              <a:rPr sz="2400" u="sng" dirty="0">
                <a:solidFill>
                  <a:prstClr val="black">
                    <a:lumMod val="85000"/>
                    <a:lumOff val="15000"/>
                  </a:prstClr>
                </a:solidFill>
                <a:cs typeface="Arial" pitchFamily="34" charset="0"/>
              </a:rPr>
              <a:t>subparts</a:t>
            </a:r>
            <a:r>
              <a:rPr sz="2400" dirty="0">
                <a:solidFill>
                  <a:prstClr val="black">
                    <a:lumMod val="85000"/>
                    <a:lumOff val="15000"/>
                  </a:prstClr>
                </a:solidFill>
                <a:cs typeface="Arial" pitchFamily="34" charset="0"/>
              </a:rPr>
              <a:t> (denoted by capital letters) and then into </a:t>
            </a:r>
            <a:r>
              <a:rPr sz="2400" u="sng" dirty="0">
                <a:solidFill>
                  <a:prstClr val="black">
                    <a:lumMod val="85000"/>
                    <a:lumOff val="15000"/>
                  </a:prstClr>
                </a:solidFill>
                <a:cs typeface="Arial" pitchFamily="34" charset="0"/>
              </a:rPr>
              <a:t>sections</a:t>
            </a:r>
            <a:r>
              <a:rPr sz="2400" dirty="0">
                <a:solidFill>
                  <a:prstClr val="black">
                    <a:lumMod val="85000"/>
                    <a:lumOff val="15000"/>
                  </a:prstClr>
                </a:solidFill>
                <a:cs typeface="Arial" pitchFamily="34" charset="0"/>
              </a:rPr>
              <a:t> (e.g., </a:t>
            </a:r>
            <a:r>
              <a:rPr sz="2400" dirty="0" smtClean="0">
                <a:solidFill>
                  <a:prstClr val="black">
                    <a:lumMod val="85000"/>
                    <a:lumOff val="15000"/>
                  </a:prstClr>
                </a:solidFill>
                <a:cs typeface="Arial" pitchFamily="34" charset="0"/>
              </a:rPr>
              <a:t>§463.1</a:t>
            </a:r>
            <a:r>
              <a:rPr sz="2400" dirty="0">
                <a:solidFill>
                  <a:prstClr val="black">
                    <a:lumMod val="85000"/>
                    <a:lumOff val="15000"/>
                  </a:prstClr>
                </a:solidFill>
                <a:cs typeface="Arial" pitchFamily="34" charset="0"/>
              </a:rPr>
              <a:t>).</a:t>
            </a:r>
          </a:p>
          <a:p>
            <a:pPr marL="313781" marR="959275" indent="-302575">
              <a:lnSpc>
                <a:spcPts val="2797"/>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Part 462 addresses NRS assessment for WIOA performance accountability reporting.</a:t>
            </a:r>
          </a:p>
          <a:p>
            <a:pPr marL="313781" marR="11206" indent="-302575">
              <a:lnSpc>
                <a:spcPts val="2330"/>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Part 463 addresses WIOA requirements particular to AEFLA including joint regulations.</a:t>
            </a:r>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006596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413" y="254794"/>
            <a:ext cx="5168538" cy="1066800"/>
          </a:xfrm>
        </p:spPr>
        <p:txBody>
          <a:bodyPr>
            <a:noAutofit/>
          </a:bodyPr>
          <a:lstStyle/>
          <a:p>
            <a:pPr algn="ctr"/>
            <a:r>
              <a:rPr lang="en-US" dirty="0"/>
              <a:t>Changes in Corrections </a:t>
            </a:r>
            <a:r>
              <a:rPr lang="en-US" dirty="0" smtClean="0"/>
              <a:t>Education</a:t>
            </a:r>
            <a:endParaRPr lang="en-US" dirty="0"/>
          </a:p>
        </p:txBody>
      </p:sp>
      <p:sp>
        <p:nvSpPr>
          <p:cNvPr id="7" name="Text Placeholder 6"/>
          <p:cNvSpPr>
            <a:spLocks noGrp="1"/>
          </p:cNvSpPr>
          <p:nvPr>
            <p:ph type="body" idx="1"/>
          </p:nvPr>
        </p:nvSpPr>
        <p:spPr/>
        <p:txBody>
          <a:bodyPr>
            <a:noAutofit/>
          </a:bodyPr>
          <a:lstStyle/>
          <a:p>
            <a:pPr algn="ctr"/>
            <a:r>
              <a:rPr lang="en-US" sz="4000" dirty="0" smtClean="0"/>
              <a:t>WIA</a:t>
            </a:r>
            <a:endParaRPr lang="en-US" sz="4000" dirty="0"/>
          </a:p>
        </p:txBody>
      </p:sp>
      <p:sp>
        <p:nvSpPr>
          <p:cNvPr id="8" name="Content Placeholder 7"/>
          <p:cNvSpPr>
            <a:spLocks noGrp="1"/>
          </p:cNvSpPr>
          <p:nvPr>
            <p:ph sz="half" idx="2"/>
          </p:nvPr>
        </p:nvSpPr>
        <p:spPr/>
        <p:txBody>
          <a:bodyPr>
            <a:normAutofit lnSpcReduction="10000"/>
          </a:bodyPr>
          <a:lstStyle/>
          <a:p>
            <a:r>
              <a:rPr lang="en-US" dirty="0"/>
              <a:t>Capped funds for corrections education at 10</a:t>
            </a:r>
            <a:r>
              <a:rPr lang="en-US" dirty="0" smtClean="0"/>
              <a:t>%</a:t>
            </a:r>
          </a:p>
          <a:p>
            <a:r>
              <a:rPr lang="en-US" dirty="0" smtClean="0"/>
              <a:t>No reporting requirements</a:t>
            </a:r>
          </a:p>
          <a:p>
            <a:r>
              <a:rPr lang="en-US" dirty="0" smtClean="0"/>
              <a:t>Outlines 4 programs for which corrections funds can be used:</a:t>
            </a:r>
          </a:p>
          <a:p>
            <a:pPr lvl="1">
              <a:buFont typeface="Arial" panose="020B0604020202020204" pitchFamily="34" charset="0"/>
              <a:buChar char="•"/>
            </a:pPr>
            <a:r>
              <a:rPr lang="en-US" dirty="0" smtClean="0"/>
              <a:t>Basic education</a:t>
            </a:r>
          </a:p>
          <a:p>
            <a:pPr lvl="1">
              <a:buFont typeface="Arial" panose="020B0604020202020204" pitchFamily="34" charset="0"/>
              <a:buChar char="•"/>
            </a:pPr>
            <a:r>
              <a:rPr lang="en-US" dirty="0" smtClean="0"/>
              <a:t>Special education</a:t>
            </a:r>
          </a:p>
          <a:p>
            <a:pPr lvl="1">
              <a:buFont typeface="Arial" panose="020B0604020202020204" pitchFamily="34" charset="0"/>
              <a:buChar char="•"/>
            </a:pPr>
            <a:r>
              <a:rPr lang="en-US" dirty="0" smtClean="0"/>
              <a:t>English literacy programs</a:t>
            </a:r>
          </a:p>
          <a:p>
            <a:pPr lvl="1">
              <a:buFont typeface="Arial" panose="020B0604020202020204" pitchFamily="34" charset="0"/>
              <a:buChar char="•"/>
            </a:pPr>
            <a:r>
              <a:rPr lang="en-US" dirty="0" smtClean="0"/>
              <a:t>Secondary school credit</a:t>
            </a:r>
            <a:endParaRPr lang="en-US" dirty="0"/>
          </a:p>
        </p:txBody>
      </p:sp>
      <p:sp>
        <p:nvSpPr>
          <p:cNvPr id="9" name="Text Placeholder 8"/>
          <p:cNvSpPr>
            <a:spLocks noGrp="1"/>
          </p:cNvSpPr>
          <p:nvPr>
            <p:ph type="body" sz="quarter" idx="3"/>
          </p:nvPr>
        </p:nvSpPr>
        <p:spPr/>
        <p:txBody>
          <a:bodyPr>
            <a:noAutofit/>
          </a:bodyPr>
          <a:lstStyle/>
          <a:p>
            <a:pPr algn="ctr"/>
            <a:r>
              <a:rPr lang="en-US" sz="4000" dirty="0" smtClean="0"/>
              <a:t>WIOA</a:t>
            </a:r>
            <a:endParaRPr lang="en-US" sz="4000" dirty="0"/>
          </a:p>
        </p:txBody>
      </p:sp>
      <p:sp>
        <p:nvSpPr>
          <p:cNvPr id="10" name="Content Placeholder 9"/>
          <p:cNvSpPr>
            <a:spLocks noGrp="1"/>
          </p:cNvSpPr>
          <p:nvPr>
            <p:ph sz="quarter" idx="4"/>
          </p:nvPr>
        </p:nvSpPr>
        <p:spPr/>
        <p:txBody>
          <a:bodyPr>
            <a:normAutofit fontScale="92500" lnSpcReduction="10000"/>
          </a:bodyPr>
          <a:lstStyle/>
          <a:p>
            <a:r>
              <a:rPr lang="en-US" dirty="0"/>
              <a:t>Increases percentage of funds a State may use for corrections education to not more than 20% of the amount available for local grants and contracts</a:t>
            </a:r>
          </a:p>
          <a:p>
            <a:r>
              <a:rPr lang="en-US" dirty="0"/>
              <a:t>States must submit performance report and include recidivism rates</a:t>
            </a:r>
          </a:p>
          <a:p>
            <a:r>
              <a:rPr lang="en-US" dirty="0"/>
              <a:t>Outlines 8 programs for which corrections funds can be </a:t>
            </a:r>
            <a:r>
              <a:rPr lang="en-US" dirty="0" smtClean="0"/>
              <a:t>used</a:t>
            </a:r>
            <a:endParaRPr lang="en-US" dirty="0"/>
          </a:p>
        </p:txBody>
      </p:sp>
      <p:sp>
        <p:nvSpPr>
          <p:cNvPr id="11" name="Slide Number Placeholder 10"/>
          <p:cNvSpPr>
            <a:spLocks noGrp="1"/>
          </p:cNvSpPr>
          <p:nvPr>
            <p:ph type="sldNum" sz="quarter" idx="12"/>
          </p:nvPr>
        </p:nvSpPr>
        <p:spPr/>
        <p:txBody>
          <a:bodyPr/>
          <a:lstStyle/>
          <a:p>
            <a:fld id="{57E2B9FB-0D37-4CF7-88B3-151F0F17E332}"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2727331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6652" y="344539"/>
            <a:ext cx="5686698" cy="586134"/>
          </a:xfrm>
          <a:prstGeom prst="rect">
            <a:avLst/>
          </a:prstGeom>
        </p:spPr>
        <p:txBody>
          <a:bodyPr vert="horz" wrap="square" lIns="0" tIns="47065" rIns="0" bIns="0" rtlCol="0" anchor="t">
            <a:spAutoFit/>
          </a:bodyPr>
          <a:lstStyle/>
          <a:p>
            <a:pPr marL="1027074">
              <a:lnSpc>
                <a:spcPts val="4200"/>
              </a:lnSpc>
            </a:pPr>
            <a:r>
              <a:rPr sz="3177" spc="-4" dirty="0">
                <a:latin typeface="+mn-lt"/>
              </a:rPr>
              <a:t>Subpar</a:t>
            </a:r>
            <a:r>
              <a:rPr sz="3177" dirty="0">
                <a:latin typeface="+mn-lt"/>
              </a:rPr>
              <a:t>t</a:t>
            </a:r>
            <a:r>
              <a:rPr sz="3177" spc="-4" dirty="0">
                <a:latin typeface="+mn-lt"/>
              </a:rPr>
              <a:t> </a:t>
            </a:r>
            <a:r>
              <a:rPr sz="3177" dirty="0">
                <a:latin typeface="+mn-lt"/>
              </a:rPr>
              <a:t>F</a:t>
            </a:r>
            <a:r>
              <a:rPr sz="3177" spc="-4" dirty="0">
                <a:latin typeface="+mn-lt"/>
              </a:rPr>
              <a:t> </a:t>
            </a:r>
            <a:r>
              <a:rPr sz="3177" dirty="0">
                <a:latin typeface="+mn-lt"/>
              </a:rPr>
              <a:t>- </a:t>
            </a:r>
            <a:r>
              <a:rPr sz="3177" spc="-4" dirty="0">
                <a:latin typeface="+mn-lt"/>
              </a:rPr>
              <a:t>Fou</a:t>
            </a:r>
            <a:r>
              <a:rPr sz="3177" dirty="0">
                <a:latin typeface="+mn-lt"/>
              </a:rPr>
              <a:t>r</a:t>
            </a:r>
            <a:r>
              <a:rPr sz="3177" spc="-4" dirty="0">
                <a:latin typeface="+mn-lt"/>
              </a:rPr>
              <a:t> Rules</a:t>
            </a:r>
            <a:endParaRPr sz="3177" dirty="0">
              <a:latin typeface="+mn-lt"/>
            </a:endParaRPr>
          </a:p>
        </p:txBody>
      </p:sp>
      <p:sp>
        <p:nvSpPr>
          <p:cNvPr id="3" name="object 3"/>
          <p:cNvSpPr txBox="1"/>
          <p:nvPr/>
        </p:nvSpPr>
        <p:spPr>
          <a:xfrm>
            <a:off x="966652" y="1167906"/>
            <a:ext cx="7350499" cy="5028813"/>
          </a:xfrm>
          <a:prstGeom prst="rect">
            <a:avLst/>
          </a:prstGeom>
        </p:spPr>
        <p:txBody>
          <a:bodyPr vert="horz" wrap="square" lIns="0" tIns="0" rIns="0" bIns="0" rtlCol="0">
            <a:spAutoFit/>
          </a:bodyPr>
          <a:lstStyle/>
          <a:p>
            <a:pPr marL="313781" marR="4483" indent="-302575">
              <a:lnSpc>
                <a:spcPct val="110000"/>
              </a:lnSpc>
              <a:buFont typeface="Wingdings" panose="05000000000000000000" pitchFamily="2" charset="2"/>
              <a:buChar char="§"/>
              <a:tabLst>
                <a:tab pos="313781" algn="l"/>
              </a:tabLst>
            </a:pPr>
            <a:r>
              <a:rPr sz="2118" dirty="0">
                <a:cs typeface="Arial"/>
              </a:rPr>
              <a:t>What are</a:t>
            </a:r>
            <a:r>
              <a:rPr sz="2118" spc="9" dirty="0">
                <a:cs typeface="Arial"/>
              </a:rPr>
              <a:t> </a:t>
            </a:r>
            <a:r>
              <a:rPr sz="2118" dirty="0">
                <a:cs typeface="Arial"/>
              </a:rPr>
              <a:t>programs</a:t>
            </a:r>
            <a:r>
              <a:rPr sz="2118" spc="9" dirty="0">
                <a:cs typeface="Arial"/>
              </a:rPr>
              <a:t> </a:t>
            </a:r>
            <a:r>
              <a:rPr sz="2118" dirty="0">
                <a:cs typeface="Arial"/>
              </a:rPr>
              <a:t>for Corrections Education and the Education of Other</a:t>
            </a:r>
            <a:r>
              <a:rPr sz="2118" spc="9" dirty="0">
                <a:cs typeface="Arial"/>
              </a:rPr>
              <a:t> </a:t>
            </a:r>
            <a:r>
              <a:rPr sz="2118" dirty="0">
                <a:cs typeface="Arial"/>
              </a:rPr>
              <a:t>Institutionalized</a:t>
            </a:r>
            <a:r>
              <a:rPr sz="2118" spc="-18" dirty="0">
                <a:cs typeface="Arial"/>
              </a:rPr>
              <a:t> </a:t>
            </a:r>
            <a:r>
              <a:rPr sz="2118" dirty="0">
                <a:cs typeface="Arial"/>
              </a:rPr>
              <a:t>Individuals?</a:t>
            </a:r>
            <a:r>
              <a:rPr sz="2118" spc="-4" dirty="0">
                <a:cs typeface="Arial"/>
              </a:rPr>
              <a:t> </a:t>
            </a:r>
            <a:r>
              <a:rPr sz="2118" spc="-13" dirty="0">
                <a:cs typeface="Arial"/>
              </a:rPr>
              <a:t>(463.60</a:t>
            </a:r>
            <a:r>
              <a:rPr sz="2118" spc="-13" dirty="0" smtClean="0">
                <a:cs typeface="Arial"/>
              </a:rPr>
              <a:t>)</a:t>
            </a:r>
            <a:endParaRPr lang="en-US" sz="2118" spc="-13" dirty="0" smtClean="0">
              <a:cs typeface="Arial"/>
            </a:endParaRPr>
          </a:p>
          <a:p>
            <a:pPr marL="313781" marR="4483" indent="-302575">
              <a:lnSpc>
                <a:spcPct val="110000"/>
              </a:lnSpc>
              <a:buFont typeface="Wingdings" panose="05000000000000000000" pitchFamily="2" charset="2"/>
              <a:buChar char="§"/>
              <a:tabLst>
                <a:tab pos="313781" algn="l"/>
              </a:tabLst>
            </a:pPr>
            <a:endParaRPr sz="800" dirty="0">
              <a:cs typeface="Arial"/>
            </a:endParaRPr>
          </a:p>
          <a:p>
            <a:pPr marL="313781" marR="213483" indent="-302575" algn="just">
              <a:lnSpc>
                <a:spcPct val="110000"/>
              </a:lnSpc>
              <a:spcBef>
                <a:spcPts val="463"/>
              </a:spcBef>
              <a:buFont typeface="Wingdings" panose="05000000000000000000" pitchFamily="2" charset="2"/>
              <a:buChar char="§"/>
              <a:tabLst>
                <a:tab pos="313781" algn="l"/>
              </a:tabLst>
            </a:pPr>
            <a:r>
              <a:rPr sz="2118" dirty="0">
                <a:cs typeface="Arial"/>
              </a:rPr>
              <a:t>How does the eligible</a:t>
            </a:r>
            <a:r>
              <a:rPr sz="2118" spc="-13" dirty="0">
                <a:cs typeface="Arial"/>
              </a:rPr>
              <a:t> </a:t>
            </a:r>
            <a:r>
              <a:rPr sz="2118" dirty="0">
                <a:cs typeface="Arial"/>
              </a:rPr>
              <a:t>agency award funds to eligible</a:t>
            </a:r>
            <a:r>
              <a:rPr sz="2118" spc="-13" dirty="0">
                <a:cs typeface="Arial"/>
              </a:rPr>
              <a:t> </a:t>
            </a:r>
            <a:r>
              <a:rPr sz="2118" dirty="0">
                <a:cs typeface="Arial"/>
              </a:rPr>
              <a:t>providers under</a:t>
            </a:r>
            <a:r>
              <a:rPr sz="2118" spc="9" dirty="0">
                <a:cs typeface="Arial"/>
              </a:rPr>
              <a:t> </a:t>
            </a:r>
            <a:r>
              <a:rPr sz="2118" dirty="0">
                <a:cs typeface="Arial"/>
              </a:rPr>
              <a:t>the</a:t>
            </a:r>
            <a:r>
              <a:rPr sz="2118" spc="-4" dirty="0">
                <a:cs typeface="Arial"/>
              </a:rPr>
              <a:t> </a:t>
            </a:r>
            <a:r>
              <a:rPr sz="2118" dirty="0">
                <a:cs typeface="Arial"/>
              </a:rPr>
              <a:t>program</a:t>
            </a:r>
            <a:r>
              <a:rPr sz="2118" spc="13" dirty="0">
                <a:cs typeface="Arial"/>
              </a:rPr>
              <a:t> </a:t>
            </a:r>
            <a:r>
              <a:rPr sz="2118" dirty="0">
                <a:cs typeface="Arial"/>
              </a:rPr>
              <a:t>for</a:t>
            </a:r>
            <a:r>
              <a:rPr sz="2118" spc="-4" dirty="0">
                <a:cs typeface="Arial"/>
              </a:rPr>
              <a:t> </a:t>
            </a:r>
            <a:r>
              <a:rPr sz="2118" dirty="0">
                <a:cs typeface="Arial"/>
              </a:rPr>
              <a:t>Corrections</a:t>
            </a:r>
            <a:r>
              <a:rPr sz="2118" spc="-4" dirty="0">
                <a:cs typeface="Arial"/>
              </a:rPr>
              <a:t> </a:t>
            </a:r>
            <a:r>
              <a:rPr sz="2118" dirty="0">
                <a:cs typeface="Arial"/>
              </a:rPr>
              <a:t>Education</a:t>
            </a:r>
            <a:r>
              <a:rPr sz="2118" spc="-4" dirty="0">
                <a:cs typeface="Arial"/>
              </a:rPr>
              <a:t> </a:t>
            </a:r>
            <a:r>
              <a:rPr sz="2118" dirty="0">
                <a:cs typeface="Arial"/>
              </a:rPr>
              <a:t>and</a:t>
            </a:r>
            <a:r>
              <a:rPr sz="2118" spc="-4" dirty="0">
                <a:cs typeface="Arial"/>
              </a:rPr>
              <a:t> </a:t>
            </a:r>
            <a:r>
              <a:rPr sz="2118" dirty="0">
                <a:cs typeface="Arial"/>
              </a:rPr>
              <a:t>Education</a:t>
            </a:r>
            <a:r>
              <a:rPr sz="2118" spc="-4" dirty="0">
                <a:cs typeface="Arial"/>
              </a:rPr>
              <a:t> </a:t>
            </a:r>
            <a:r>
              <a:rPr sz="2118" dirty="0">
                <a:cs typeface="Arial"/>
              </a:rPr>
              <a:t>of Other</a:t>
            </a:r>
            <a:r>
              <a:rPr sz="2118" spc="9" dirty="0">
                <a:cs typeface="Arial"/>
              </a:rPr>
              <a:t> </a:t>
            </a:r>
            <a:r>
              <a:rPr sz="2118" dirty="0">
                <a:cs typeface="Arial"/>
              </a:rPr>
              <a:t>Institutionalized</a:t>
            </a:r>
            <a:r>
              <a:rPr sz="2118" spc="-124" dirty="0">
                <a:cs typeface="Arial"/>
              </a:rPr>
              <a:t> </a:t>
            </a:r>
            <a:r>
              <a:rPr sz="2118" dirty="0">
                <a:cs typeface="Arial"/>
              </a:rPr>
              <a:t>Adults?</a:t>
            </a:r>
            <a:r>
              <a:rPr sz="2118" spc="-9" dirty="0">
                <a:cs typeface="Arial"/>
              </a:rPr>
              <a:t> </a:t>
            </a:r>
            <a:r>
              <a:rPr sz="2118" spc="-13" dirty="0">
                <a:cs typeface="Arial"/>
              </a:rPr>
              <a:t>(463.61</a:t>
            </a:r>
            <a:r>
              <a:rPr sz="2118" spc="-13" dirty="0" smtClean="0">
                <a:cs typeface="Arial"/>
              </a:rPr>
              <a:t>)</a:t>
            </a:r>
            <a:endParaRPr lang="en-US" sz="2118" spc="-13" dirty="0" smtClean="0">
              <a:cs typeface="Arial"/>
            </a:endParaRPr>
          </a:p>
          <a:p>
            <a:pPr marL="313781" marR="213483" indent="-302575" algn="just">
              <a:lnSpc>
                <a:spcPct val="110000"/>
              </a:lnSpc>
              <a:spcBef>
                <a:spcPts val="463"/>
              </a:spcBef>
              <a:buFont typeface="Wingdings" panose="05000000000000000000" pitchFamily="2" charset="2"/>
              <a:buChar char="§"/>
              <a:tabLst>
                <a:tab pos="313781" algn="l"/>
              </a:tabLst>
            </a:pPr>
            <a:endParaRPr sz="800" dirty="0">
              <a:cs typeface="Arial"/>
            </a:endParaRPr>
          </a:p>
          <a:p>
            <a:pPr marL="313781" marR="390546" indent="-302575">
              <a:lnSpc>
                <a:spcPct val="110000"/>
              </a:lnSpc>
              <a:spcBef>
                <a:spcPts val="463"/>
              </a:spcBef>
              <a:buFont typeface="Wingdings" panose="05000000000000000000" pitchFamily="2" charset="2"/>
              <a:buChar char="§"/>
              <a:tabLst>
                <a:tab pos="313781" algn="l"/>
              </a:tabLst>
            </a:pPr>
            <a:r>
              <a:rPr sz="2118" dirty="0">
                <a:cs typeface="Arial"/>
              </a:rPr>
              <a:t>What</a:t>
            </a:r>
            <a:r>
              <a:rPr sz="2118" spc="4" dirty="0">
                <a:cs typeface="Arial"/>
              </a:rPr>
              <a:t> </a:t>
            </a:r>
            <a:r>
              <a:rPr sz="2118" dirty="0">
                <a:cs typeface="Arial"/>
              </a:rPr>
              <a:t>is</a:t>
            </a:r>
            <a:r>
              <a:rPr sz="2118" spc="-9" dirty="0">
                <a:cs typeface="Arial"/>
              </a:rPr>
              <a:t> </a:t>
            </a:r>
            <a:r>
              <a:rPr sz="2118" dirty="0">
                <a:cs typeface="Arial"/>
              </a:rPr>
              <a:t>the</a:t>
            </a:r>
            <a:r>
              <a:rPr sz="2118" spc="4" dirty="0">
                <a:cs typeface="Arial"/>
              </a:rPr>
              <a:t> </a:t>
            </a:r>
            <a:r>
              <a:rPr sz="2118" dirty="0">
                <a:cs typeface="Arial"/>
              </a:rPr>
              <a:t>priority</a:t>
            </a:r>
            <a:r>
              <a:rPr sz="2118" spc="4" dirty="0">
                <a:cs typeface="Arial"/>
              </a:rPr>
              <a:t> </a:t>
            </a:r>
            <a:r>
              <a:rPr sz="2118" dirty="0">
                <a:cs typeface="Arial"/>
              </a:rPr>
              <a:t>for</a:t>
            </a:r>
            <a:r>
              <a:rPr sz="2118" spc="4" dirty="0">
                <a:cs typeface="Arial"/>
              </a:rPr>
              <a:t> </a:t>
            </a:r>
            <a:r>
              <a:rPr sz="2118" dirty="0">
                <a:cs typeface="Arial"/>
              </a:rPr>
              <a:t>programs</a:t>
            </a:r>
            <a:r>
              <a:rPr sz="2118" spc="4" dirty="0">
                <a:cs typeface="Arial"/>
              </a:rPr>
              <a:t> </a:t>
            </a:r>
            <a:r>
              <a:rPr sz="2118" dirty="0">
                <a:cs typeface="Arial"/>
              </a:rPr>
              <a:t>that</a:t>
            </a:r>
            <a:r>
              <a:rPr sz="2118" spc="4" dirty="0">
                <a:cs typeface="Arial"/>
              </a:rPr>
              <a:t> </a:t>
            </a:r>
            <a:r>
              <a:rPr sz="2118" dirty="0">
                <a:cs typeface="Arial"/>
              </a:rPr>
              <a:t>receive</a:t>
            </a:r>
            <a:r>
              <a:rPr sz="2118" spc="-9" dirty="0">
                <a:cs typeface="Arial"/>
              </a:rPr>
              <a:t> </a:t>
            </a:r>
            <a:r>
              <a:rPr sz="2118" dirty="0">
                <a:cs typeface="Arial"/>
              </a:rPr>
              <a:t>funding</a:t>
            </a:r>
            <a:r>
              <a:rPr sz="2118" spc="4" dirty="0">
                <a:cs typeface="Arial"/>
              </a:rPr>
              <a:t> </a:t>
            </a:r>
            <a:r>
              <a:rPr sz="2118" dirty="0">
                <a:cs typeface="Arial"/>
              </a:rPr>
              <a:t>through programs</a:t>
            </a:r>
            <a:r>
              <a:rPr sz="2118" spc="4" dirty="0">
                <a:cs typeface="Arial"/>
              </a:rPr>
              <a:t> </a:t>
            </a:r>
            <a:r>
              <a:rPr sz="2118" dirty="0">
                <a:cs typeface="Arial"/>
              </a:rPr>
              <a:t>for</a:t>
            </a:r>
            <a:r>
              <a:rPr sz="2118" spc="4" dirty="0">
                <a:cs typeface="Arial"/>
              </a:rPr>
              <a:t> </a:t>
            </a:r>
            <a:r>
              <a:rPr sz="2118" dirty="0">
                <a:cs typeface="Arial"/>
              </a:rPr>
              <a:t>Corrections</a:t>
            </a:r>
            <a:r>
              <a:rPr sz="2118" spc="4" dirty="0">
                <a:cs typeface="Arial"/>
              </a:rPr>
              <a:t> </a:t>
            </a:r>
            <a:r>
              <a:rPr sz="2118" dirty="0">
                <a:cs typeface="Arial"/>
              </a:rPr>
              <a:t>Education</a:t>
            </a:r>
            <a:r>
              <a:rPr sz="2118" spc="-13" dirty="0">
                <a:cs typeface="Arial"/>
              </a:rPr>
              <a:t> </a:t>
            </a:r>
            <a:r>
              <a:rPr sz="2118" dirty="0">
                <a:cs typeface="Arial"/>
              </a:rPr>
              <a:t>and</a:t>
            </a:r>
            <a:r>
              <a:rPr sz="2118" spc="4" dirty="0">
                <a:cs typeface="Arial"/>
              </a:rPr>
              <a:t> </a:t>
            </a:r>
            <a:r>
              <a:rPr sz="2118" dirty="0">
                <a:cs typeface="Arial"/>
              </a:rPr>
              <a:t>Education</a:t>
            </a:r>
            <a:r>
              <a:rPr sz="2118" spc="-13" dirty="0">
                <a:cs typeface="Arial"/>
              </a:rPr>
              <a:t> </a:t>
            </a:r>
            <a:r>
              <a:rPr sz="2118" dirty="0">
                <a:cs typeface="Arial"/>
              </a:rPr>
              <a:t>of</a:t>
            </a:r>
            <a:r>
              <a:rPr sz="2118" spc="4" dirty="0">
                <a:cs typeface="Arial"/>
              </a:rPr>
              <a:t> </a:t>
            </a:r>
            <a:r>
              <a:rPr sz="2118" dirty="0">
                <a:cs typeface="Arial"/>
              </a:rPr>
              <a:t>Other Institutionalized</a:t>
            </a:r>
            <a:r>
              <a:rPr sz="2118" spc="-124" dirty="0">
                <a:cs typeface="Arial"/>
              </a:rPr>
              <a:t> </a:t>
            </a:r>
            <a:r>
              <a:rPr sz="2118" dirty="0">
                <a:cs typeface="Arial"/>
              </a:rPr>
              <a:t>Adults?</a:t>
            </a:r>
            <a:r>
              <a:rPr sz="2118" spc="-4" dirty="0">
                <a:cs typeface="Arial"/>
              </a:rPr>
              <a:t> </a:t>
            </a:r>
            <a:r>
              <a:rPr sz="2118" spc="-13" dirty="0">
                <a:cs typeface="Arial"/>
              </a:rPr>
              <a:t>(463.62</a:t>
            </a:r>
            <a:r>
              <a:rPr sz="2118" spc="-13" dirty="0" smtClean="0">
                <a:cs typeface="Arial"/>
              </a:rPr>
              <a:t>)</a:t>
            </a:r>
            <a:endParaRPr lang="en-US" sz="2118" spc="-13" dirty="0" smtClean="0">
              <a:cs typeface="Arial"/>
            </a:endParaRPr>
          </a:p>
          <a:p>
            <a:pPr marL="313781" marR="390546" indent="-302575">
              <a:lnSpc>
                <a:spcPct val="110000"/>
              </a:lnSpc>
              <a:spcBef>
                <a:spcPts val="463"/>
              </a:spcBef>
              <a:buFont typeface="Wingdings" panose="05000000000000000000" pitchFamily="2" charset="2"/>
              <a:buChar char="§"/>
              <a:tabLst>
                <a:tab pos="313781" algn="l"/>
              </a:tabLst>
            </a:pPr>
            <a:endParaRPr sz="800" dirty="0">
              <a:cs typeface="Arial"/>
            </a:endParaRPr>
          </a:p>
          <a:p>
            <a:pPr marL="313781" marR="183226" indent="-302575">
              <a:lnSpc>
                <a:spcPct val="110000"/>
              </a:lnSpc>
              <a:spcBef>
                <a:spcPts val="463"/>
              </a:spcBef>
              <a:buFont typeface="Wingdings" panose="05000000000000000000" pitchFamily="2" charset="2"/>
              <a:buChar char="§"/>
              <a:tabLst>
                <a:tab pos="313781" algn="l"/>
              </a:tabLst>
            </a:pPr>
            <a:r>
              <a:rPr sz="2118" dirty="0">
                <a:cs typeface="Arial"/>
              </a:rPr>
              <a:t>How may funds under</a:t>
            </a:r>
            <a:r>
              <a:rPr sz="2118" spc="9" dirty="0">
                <a:cs typeface="Arial"/>
              </a:rPr>
              <a:t> </a:t>
            </a:r>
            <a:r>
              <a:rPr sz="2118" dirty="0">
                <a:cs typeface="Arial"/>
              </a:rPr>
              <a:t>programs</a:t>
            </a:r>
            <a:r>
              <a:rPr sz="2118" spc="9" dirty="0">
                <a:cs typeface="Arial"/>
              </a:rPr>
              <a:t> </a:t>
            </a:r>
            <a:r>
              <a:rPr sz="2118" dirty="0">
                <a:cs typeface="Arial"/>
              </a:rPr>
              <a:t>for Corrections Education</a:t>
            </a:r>
            <a:r>
              <a:rPr sz="2118" spc="-13" dirty="0">
                <a:cs typeface="Arial"/>
              </a:rPr>
              <a:t> </a:t>
            </a:r>
            <a:r>
              <a:rPr sz="2118" dirty="0">
                <a:cs typeface="Arial"/>
              </a:rPr>
              <a:t>and Education</a:t>
            </a:r>
            <a:r>
              <a:rPr sz="2118" spc="-13" dirty="0">
                <a:cs typeface="Arial"/>
              </a:rPr>
              <a:t> </a:t>
            </a:r>
            <a:r>
              <a:rPr sz="2118" dirty="0">
                <a:cs typeface="Arial"/>
              </a:rPr>
              <a:t>of</a:t>
            </a:r>
            <a:r>
              <a:rPr sz="2118" spc="4" dirty="0">
                <a:cs typeface="Arial"/>
              </a:rPr>
              <a:t> </a:t>
            </a:r>
            <a:r>
              <a:rPr sz="2118" dirty="0">
                <a:cs typeface="Arial"/>
              </a:rPr>
              <a:t>Other</a:t>
            </a:r>
            <a:r>
              <a:rPr sz="2118" spc="4" dirty="0">
                <a:cs typeface="Arial"/>
              </a:rPr>
              <a:t> </a:t>
            </a:r>
            <a:r>
              <a:rPr sz="2118" dirty="0">
                <a:cs typeface="Arial"/>
              </a:rPr>
              <a:t>Institutionalized</a:t>
            </a:r>
            <a:r>
              <a:rPr sz="2118" spc="-119" dirty="0">
                <a:cs typeface="Arial"/>
              </a:rPr>
              <a:t> </a:t>
            </a:r>
            <a:r>
              <a:rPr sz="2118" dirty="0">
                <a:cs typeface="Arial"/>
              </a:rPr>
              <a:t>Adults</a:t>
            </a:r>
            <a:r>
              <a:rPr sz="2118" spc="-18" dirty="0">
                <a:cs typeface="Arial"/>
              </a:rPr>
              <a:t> </a:t>
            </a:r>
            <a:r>
              <a:rPr sz="2118" dirty="0">
                <a:cs typeface="Arial"/>
              </a:rPr>
              <a:t>be</a:t>
            </a:r>
            <a:r>
              <a:rPr sz="2118" spc="4" dirty="0">
                <a:cs typeface="Arial"/>
              </a:rPr>
              <a:t> </a:t>
            </a:r>
            <a:r>
              <a:rPr sz="2118" dirty="0">
                <a:cs typeface="Arial"/>
              </a:rPr>
              <a:t>used</a:t>
            </a:r>
            <a:r>
              <a:rPr sz="2118" spc="4" dirty="0">
                <a:cs typeface="Arial"/>
              </a:rPr>
              <a:t> </a:t>
            </a:r>
            <a:r>
              <a:rPr sz="2118" dirty="0">
                <a:cs typeface="Arial"/>
              </a:rPr>
              <a:t>to</a:t>
            </a:r>
            <a:r>
              <a:rPr sz="2118" spc="4" dirty="0">
                <a:cs typeface="Arial"/>
              </a:rPr>
              <a:t> </a:t>
            </a:r>
            <a:r>
              <a:rPr sz="2118" dirty="0">
                <a:cs typeface="Arial"/>
              </a:rPr>
              <a:t>support transition to re-entry</a:t>
            </a:r>
            <a:r>
              <a:rPr sz="2118" spc="13" dirty="0">
                <a:cs typeface="Arial"/>
              </a:rPr>
              <a:t> </a:t>
            </a:r>
            <a:r>
              <a:rPr sz="2118" dirty="0">
                <a:cs typeface="Arial"/>
              </a:rPr>
              <a:t>initiatives</a:t>
            </a:r>
            <a:r>
              <a:rPr sz="2118" spc="-18" dirty="0">
                <a:cs typeface="Arial"/>
              </a:rPr>
              <a:t> </a:t>
            </a:r>
            <a:r>
              <a:rPr sz="2118" dirty="0">
                <a:cs typeface="Arial"/>
              </a:rPr>
              <a:t>and other post release services with the goal of reducing recidivism? </a:t>
            </a:r>
            <a:r>
              <a:rPr sz="2118" spc="-13" dirty="0">
                <a:cs typeface="Arial"/>
              </a:rPr>
              <a:t>(463.63)</a:t>
            </a:r>
            <a:endParaRPr sz="2118" dirty="0">
              <a:cs typeface="Arial"/>
            </a:endParaRP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1814943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68188" y="3477410"/>
            <a:ext cx="7008607" cy="2097740"/>
          </a:xfrm>
          <a:prstGeom prst="rect">
            <a:avLst/>
          </a:prstGeom>
          <a:blipFill>
            <a:blip r:embed="rId3" cstate="print"/>
            <a:stretch>
              <a:fillRect/>
            </a:stretch>
          </a:blipFill>
        </p:spPr>
        <p:txBody>
          <a:bodyPr wrap="square" lIns="0" tIns="0" rIns="0" bIns="0" rtlCol="0"/>
          <a:lstStyle/>
          <a:p>
            <a:endParaRPr sz="1588"/>
          </a:p>
        </p:txBody>
      </p:sp>
      <p:sp useBgFill="1">
        <p:nvSpPr>
          <p:cNvPr id="5" name="object 5"/>
          <p:cNvSpPr txBox="1"/>
          <p:nvPr/>
        </p:nvSpPr>
        <p:spPr>
          <a:xfrm>
            <a:off x="627016" y="1498309"/>
            <a:ext cx="7491035" cy="4678204"/>
          </a:xfrm>
          <a:prstGeom prst="rect">
            <a:avLst/>
          </a:prstGeom>
        </p:spPr>
        <p:txBody>
          <a:bodyPr vert="horz" wrap="square" lIns="0" tIns="0" rIns="0" bIns="0" rtlCol="0">
            <a:spAutoFit/>
          </a:bodyPr>
          <a:lstStyle/>
          <a:p>
            <a:pPr marL="731520" marR="4483" indent="-457200">
              <a:lnSpc>
                <a:spcPct val="105000"/>
              </a:lnSpc>
              <a:buFont typeface="+mj-lt"/>
              <a:buAutoNum type="alphaLcParenR" startAt="2"/>
              <a:tabLst>
                <a:tab pos="342358" algn="l"/>
              </a:tabLst>
            </a:pPr>
            <a:r>
              <a:rPr sz="2000" spc="-13" dirty="0" smtClean="0">
                <a:cs typeface="Arial"/>
              </a:rPr>
              <a:t>The</a:t>
            </a:r>
            <a:r>
              <a:rPr sz="2000" dirty="0" smtClean="0">
                <a:cs typeface="Arial"/>
              </a:rPr>
              <a:t> </a:t>
            </a:r>
            <a:r>
              <a:rPr sz="2000" spc="-9" dirty="0">
                <a:cs typeface="Arial"/>
              </a:rPr>
              <a:t>funds described</a:t>
            </a:r>
            <a:r>
              <a:rPr sz="2000" dirty="0">
                <a:cs typeface="Arial"/>
              </a:rPr>
              <a:t> </a:t>
            </a:r>
            <a:r>
              <a:rPr sz="2000" spc="-9" dirty="0">
                <a:cs typeface="Arial"/>
              </a:rPr>
              <a:t>in</a:t>
            </a:r>
            <a:r>
              <a:rPr sz="2000" dirty="0">
                <a:cs typeface="Arial"/>
              </a:rPr>
              <a:t> </a:t>
            </a:r>
            <a:r>
              <a:rPr sz="2000" spc="-9" dirty="0">
                <a:cs typeface="Arial"/>
              </a:rPr>
              <a:t>subsection</a:t>
            </a:r>
            <a:r>
              <a:rPr sz="2000" dirty="0">
                <a:cs typeface="Arial"/>
              </a:rPr>
              <a:t> </a:t>
            </a:r>
            <a:r>
              <a:rPr sz="2000" spc="-9" dirty="0">
                <a:cs typeface="Arial"/>
              </a:rPr>
              <a:t>(a) </a:t>
            </a:r>
            <a:r>
              <a:rPr sz="2000" spc="-13" dirty="0">
                <a:cs typeface="Arial"/>
              </a:rPr>
              <a:t>must</a:t>
            </a:r>
            <a:r>
              <a:rPr sz="2000" spc="-18" dirty="0">
                <a:cs typeface="Arial"/>
              </a:rPr>
              <a:t> </a:t>
            </a:r>
            <a:r>
              <a:rPr sz="2000" spc="-13" dirty="0">
                <a:cs typeface="Arial"/>
              </a:rPr>
              <a:t>be</a:t>
            </a:r>
            <a:r>
              <a:rPr sz="2000" dirty="0">
                <a:cs typeface="Arial"/>
              </a:rPr>
              <a:t> </a:t>
            </a:r>
            <a:r>
              <a:rPr sz="2000" spc="-13" dirty="0">
                <a:cs typeface="Arial"/>
              </a:rPr>
              <a:t>used</a:t>
            </a:r>
            <a:r>
              <a:rPr sz="2000" dirty="0">
                <a:cs typeface="Arial"/>
              </a:rPr>
              <a:t> </a:t>
            </a:r>
            <a:r>
              <a:rPr sz="2000" spc="-9" dirty="0">
                <a:cs typeface="Arial"/>
              </a:rPr>
              <a:t>for the cost</a:t>
            </a:r>
            <a:r>
              <a:rPr sz="2000" spc="-18" dirty="0">
                <a:cs typeface="Arial"/>
              </a:rPr>
              <a:t> </a:t>
            </a:r>
            <a:r>
              <a:rPr sz="2000" spc="-9" dirty="0">
                <a:cs typeface="Arial"/>
              </a:rPr>
              <a:t>of educational</a:t>
            </a:r>
            <a:r>
              <a:rPr sz="2000" spc="9" dirty="0">
                <a:cs typeface="Arial"/>
              </a:rPr>
              <a:t> </a:t>
            </a:r>
            <a:r>
              <a:rPr sz="2000" spc="-13" dirty="0">
                <a:cs typeface="Arial"/>
              </a:rPr>
              <a:t>programs</a:t>
            </a:r>
            <a:r>
              <a:rPr sz="2000" spc="-4" dirty="0">
                <a:cs typeface="Arial"/>
              </a:rPr>
              <a:t> </a:t>
            </a:r>
            <a:r>
              <a:rPr sz="2000" spc="-9" dirty="0">
                <a:cs typeface="Arial"/>
              </a:rPr>
              <a:t>for</a:t>
            </a:r>
            <a:r>
              <a:rPr sz="2000" spc="-18" dirty="0">
                <a:cs typeface="Arial"/>
              </a:rPr>
              <a:t> </a:t>
            </a:r>
            <a:r>
              <a:rPr sz="2000" spc="-9" dirty="0">
                <a:cs typeface="Arial"/>
              </a:rPr>
              <a:t>criminal</a:t>
            </a:r>
            <a:r>
              <a:rPr sz="2000" spc="9" dirty="0">
                <a:cs typeface="Arial"/>
              </a:rPr>
              <a:t> </a:t>
            </a:r>
            <a:r>
              <a:rPr sz="2000" spc="-13" dirty="0">
                <a:cs typeface="Arial"/>
              </a:rPr>
              <a:t>o</a:t>
            </a:r>
            <a:r>
              <a:rPr sz="2000" spc="-40" dirty="0">
                <a:cs typeface="Arial"/>
              </a:rPr>
              <a:t>f</a:t>
            </a:r>
            <a:r>
              <a:rPr sz="2000" spc="-9" dirty="0">
                <a:cs typeface="Arial"/>
              </a:rPr>
              <a:t>fenders</a:t>
            </a:r>
            <a:r>
              <a:rPr sz="2000" spc="-18" dirty="0">
                <a:cs typeface="Arial"/>
              </a:rPr>
              <a:t> </a:t>
            </a:r>
            <a:r>
              <a:rPr sz="2000" spc="-9" dirty="0">
                <a:cs typeface="Arial"/>
              </a:rPr>
              <a:t>in</a:t>
            </a:r>
            <a:r>
              <a:rPr sz="2000" dirty="0">
                <a:cs typeface="Arial"/>
              </a:rPr>
              <a:t> </a:t>
            </a:r>
            <a:r>
              <a:rPr sz="2000" spc="-9" dirty="0">
                <a:cs typeface="Arial"/>
              </a:rPr>
              <a:t>correctional</a:t>
            </a:r>
            <a:r>
              <a:rPr sz="2000" dirty="0">
                <a:cs typeface="Arial"/>
              </a:rPr>
              <a:t> </a:t>
            </a:r>
            <a:r>
              <a:rPr sz="2000" spc="-9" dirty="0">
                <a:cs typeface="Arial"/>
              </a:rPr>
              <a:t>institutions and</a:t>
            </a:r>
            <a:r>
              <a:rPr sz="2000" dirty="0">
                <a:cs typeface="Arial"/>
              </a:rPr>
              <a:t> </a:t>
            </a:r>
            <a:r>
              <a:rPr sz="2000" spc="-9" dirty="0">
                <a:cs typeface="Arial"/>
              </a:rPr>
              <a:t>other institutionalized</a:t>
            </a:r>
            <a:r>
              <a:rPr sz="2000" spc="9" dirty="0">
                <a:cs typeface="Arial"/>
              </a:rPr>
              <a:t> </a:t>
            </a:r>
            <a:r>
              <a:rPr sz="2000" spc="-9" dirty="0">
                <a:cs typeface="Arial"/>
              </a:rPr>
              <a:t>individuals,</a:t>
            </a:r>
            <a:r>
              <a:rPr sz="2000" spc="9" dirty="0">
                <a:cs typeface="Arial"/>
              </a:rPr>
              <a:t> </a:t>
            </a:r>
            <a:r>
              <a:rPr sz="2000" spc="-9" dirty="0">
                <a:cs typeface="Arial"/>
              </a:rPr>
              <a:t>including</a:t>
            </a:r>
            <a:r>
              <a:rPr sz="2000" spc="9" dirty="0">
                <a:cs typeface="Arial"/>
              </a:rPr>
              <a:t> </a:t>
            </a:r>
            <a:r>
              <a:rPr sz="2000" spc="-13" dirty="0">
                <a:cs typeface="Arial"/>
              </a:rPr>
              <a:t>academic</a:t>
            </a:r>
            <a:r>
              <a:rPr sz="2000" spc="9" dirty="0">
                <a:cs typeface="Arial"/>
              </a:rPr>
              <a:t> </a:t>
            </a:r>
            <a:r>
              <a:rPr sz="2000" spc="-13" dirty="0">
                <a:cs typeface="Arial"/>
              </a:rPr>
              <a:t>programs</a:t>
            </a:r>
            <a:r>
              <a:rPr sz="2000" spc="-4" dirty="0">
                <a:cs typeface="Arial"/>
              </a:rPr>
              <a:t> </a:t>
            </a:r>
            <a:r>
              <a:rPr sz="2000" spc="-13" dirty="0">
                <a:cs typeface="Arial"/>
              </a:rPr>
              <a:t>for—</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Adul</a:t>
            </a:r>
            <a:r>
              <a:rPr sz="2000" b="1" spc="-9" dirty="0">
                <a:cs typeface="Arial"/>
              </a:rPr>
              <a:t>t</a:t>
            </a:r>
            <a:r>
              <a:rPr sz="2000" b="1" dirty="0">
                <a:cs typeface="Arial"/>
              </a:rPr>
              <a:t> </a:t>
            </a:r>
            <a:r>
              <a:rPr sz="2000" b="1" spc="-18" dirty="0">
                <a:cs typeface="Arial"/>
              </a:rPr>
              <a:t>educatio</a:t>
            </a:r>
            <a:r>
              <a:rPr sz="2000" b="1" spc="-13" dirty="0">
                <a:cs typeface="Arial"/>
              </a:rPr>
              <a:t>n</a:t>
            </a:r>
            <a:r>
              <a:rPr sz="2000" b="1" spc="13" dirty="0">
                <a:cs typeface="Arial"/>
              </a:rPr>
              <a:t> </a:t>
            </a:r>
            <a:r>
              <a:rPr sz="2000" b="1" spc="-18" dirty="0">
                <a:cs typeface="Arial"/>
              </a:rPr>
              <a:t>an</a:t>
            </a:r>
            <a:r>
              <a:rPr sz="2000" b="1" spc="-13" dirty="0">
                <a:cs typeface="Arial"/>
              </a:rPr>
              <a:t>d</a:t>
            </a:r>
            <a:r>
              <a:rPr sz="2000" b="1" dirty="0">
                <a:cs typeface="Arial"/>
              </a:rPr>
              <a:t> </a:t>
            </a:r>
            <a:r>
              <a:rPr sz="2000" b="1" spc="-13" dirty="0">
                <a:cs typeface="Arial"/>
              </a:rPr>
              <a:t>literacy</a:t>
            </a:r>
            <a:r>
              <a:rPr sz="2000" b="1" spc="-18" dirty="0">
                <a:cs typeface="Arial"/>
              </a:rPr>
              <a:t> </a:t>
            </a:r>
            <a:r>
              <a:rPr sz="2000" b="1" spc="-13" dirty="0">
                <a:cs typeface="Arial"/>
              </a:rPr>
              <a:t>activities</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Specia</a:t>
            </a:r>
            <a:r>
              <a:rPr sz="2000" b="1" spc="-9" dirty="0">
                <a:cs typeface="Arial"/>
              </a:rPr>
              <a:t>l</a:t>
            </a:r>
            <a:r>
              <a:rPr sz="2000" b="1" spc="-4" dirty="0">
                <a:cs typeface="Arial"/>
              </a:rPr>
              <a:t> </a:t>
            </a:r>
            <a:r>
              <a:rPr sz="2000" b="1" spc="-18" dirty="0">
                <a:cs typeface="Arial"/>
              </a:rPr>
              <a:t>educatio</a:t>
            </a:r>
            <a:r>
              <a:rPr sz="2000" b="1" spc="-13" dirty="0">
                <a:cs typeface="Arial"/>
              </a:rPr>
              <a:t>n</a:t>
            </a:r>
            <a:r>
              <a:rPr sz="2000" spc="-9" dirty="0">
                <a:cs typeface="Arial"/>
              </a:rPr>
              <a:t>,</a:t>
            </a:r>
            <a:r>
              <a:rPr sz="2000" spc="4" dirty="0">
                <a:cs typeface="Arial"/>
              </a:rPr>
              <a:t> </a:t>
            </a:r>
            <a:r>
              <a:rPr sz="2000" spc="-13" dirty="0">
                <a:cs typeface="Arial"/>
              </a:rPr>
              <a:t>as</a:t>
            </a:r>
            <a:r>
              <a:rPr sz="2000" spc="-4" dirty="0">
                <a:cs typeface="Arial"/>
              </a:rPr>
              <a:t> </a:t>
            </a:r>
            <a:r>
              <a:rPr sz="2000" spc="-9" dirty="0">
                <a:cs typeface="Arial"/>
              </a:rPr>
              <a:t>determined</a:t>
            </a:r>
            <a:r>
              <a:rPr sz="2000" spc="-4" dirty="0">
                <a:cs typeface="Arial"/>
              </a:rPr>
              <a:t> </a:t>
            </a:r>
            <a:r>
              <a:rPr sz="2000" spc="-13" dirty="0">
                <a:cs typeface="Arial"/>
              </a:rPr>
              <a:t>by</a:t>
            </a:r>
            <a:r>
              <a:rPr sz="2000" spc="-4" dirty="0">
                <a:cs typeface="Arial"/>
              </a:rPr>
              <a:t> </a:t>
            </a:r>
            <a:r>
              <a:rPr sz="2000" spc="-9" dirty="0">
                <a:cs typeface="Arial"/>
              </a:rPr>
              <a:t>the</a:t>
            </a:r>
            <a:r>
              <a:rPr sz="2000" spc="-4" dirty="0">
                <a:cs typeface="Arial"/>
              </a:rPr>
              <a:t> </a:t>
            </a:r>
            <a:r>
              <a:rPr sz="2000" spc="-9" dirty="0">
                <a:cs typeface="Arial"/>
              </a:rPr>
              <a:t>eligible</a:t>
            </a:r>
            <a:r>
              <a:rPr sz="2000" spc="22" dirty="0">
                <a:cs typeface="Arial"/>
              </a:rPr>
              <a:t> </a:t>
            </a:r>
            <a:r>
              <a:rPr sz="2000" spc="-9" dirty="0">
                <a:cs typeface="Arial"/>
              </a:rPr>
              <a:t>agency;</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Secondar</a:t>
            </a:r>
            <a:r>
              <a:rPr sz="2000" b="1" spc="-13" dirty="0">
                <a:cs typeface="Arial"/>
              </a:rPr>
              <a:t>y</a:t>
            </a:r>
            <a:r>
              <a:rPr sz="2000" b="1" spc="22" dirty="0">
                <a:cs typeface="Arial"/>
              </a:rPr>
              <a:t> </a:t>
            </a:r>
            <a:r>
              <a:rPr sz="2000" b="1" spc="-18" dirty="0">
                <a:cs typeface="Arial"/>
              </a:rPr>
              <a:t>schoo</a:t>
            </a:r>
            <a:r>
              <a:rPr sz="2000" b="1" spc="-9" dirty="0">
                <a:cs typeface="Arial"/>
              </a:rPr>
              <a:t>l</a:t>
            </a:r>
            <a:r>
              <a:rPr sz="2000" b="1" spc="4" dirty="0">
                <a:cs typeface="Arial"/>
              </a:rPr>
              <a:t> </a:t>
            </a:r>
            <a:r>
              <a:rPr sz="2000" b="1" spc="-13" dirty="0">
                <a:cs typeface="Arial"/>
              </a:rPr>
              <a:t>credit</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3" dirty="0">
                <a:cs typeface="Arial"/>
              </a:rPr>
              <a:t>Integrated</a:t>
            </a:r>
            <a:r>
              <a:rPr sz="2000" b="1" dirty="0">
                <a:cs typeface="Arial"/>
              </a:rPr>
              <a:t> </a:t>
            </a:r>
            <a:r>
              <a:rPr sz="2000" b="1" spc="-18" dirty="0">
                <a:cs typeface="Arial"/>
              </a:rPr>
              <a:t>educatio</a:t>
            </a:r>
            <a:r>
              <a:rPr sz="2000" b="1" spc="-13" dirty="0">
                <a:cs typeface="Arial"/>
              </a:rPr>
              <a:t>n</a:t>
            </a:r>
            <a:r>
              <a:rPr sz="2000" b="1" spc="9" dirty="0">
                <a:cs typeface="Arial"/>
              </a:rPr>
              <a:t> </a:t>
            </a:r>
            <a:r>
              <a:rPr sz="2000" b="1" spc="-18" dirty="0">
                <a:cs typeface="Arial"/>
              </a:rPr>
              <a:t>an</a:t>
            </a:r>
            <a:r>
              <a:rPr sz="2000" b="1" spc="-13" dirty="0">
                <a:cs typeface="Arial"/>
              </a:rPr>
              <a:t>d</a:t>
            </a:r>
            <a:r>
              <a:rPr sz="2000" b="1" spc="9" dirty="0">
                <a:cs typeface="Arial"/>
              </a:rPr>
              <a:t> </a:t>
            </a:r>
            <a:r>
              <a:rPr sz="2000" b="1" spc="-13" dirty="0">
                <a:cs typeface="Arial"/>
              </a:rPr>
              <a:t>trainin</a:t>
            </a:r>
            <a:r>
              <a:rPr sz="2000" b="1" spc="-22" dirty="0">
                <a:cs typeface="Arial"/>
              </a:rPr>
              <a:t>g</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Caree</a:t>
            </a:r>
            <a:r>
              <a:rPr sz="2000" b="1" spc="-9" dirty="0">
                <a:cs typeface="Arial"/>
              </a:rPr>
              <a:t>r</a:t>
            </a:r>
            <a:r>
              <a:rPr sz="2000" b="1" dirty="0">
                <a:cs typeface="Arial"/>
              </a:rPr>
              <a:t> </a:t>
            </a:r>
            <a:r>
              <a:rPr sz="2000" b="1" spc="-18" dirty="0">
                <a:cs typeface="Arial"/>
              </a:rPr>
              <a:t>pathways</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Concurren</a:t>
            </a:r>
            <a:r>
              <a:rPr sz="2000" b="1" spc="-9" dirty="0">
                <a:cs typeface="Arial"/>
              </a:rPr>
              <a:t>t</a:t>
            </a:r>
            <a:r>
              <a:rPr sz="2000" b="1" spc="13" dirty="0">
                <a:cs typeface="Arial"/>
              </a:rPr>
              <a:t> </a:t>
            </a:r>
            <a:r>
              <a:rPr sz="2000" b="1" spc="-18" dirty="0">
                <a:cs typeface="Arial"/>
              </a:rPr>
              <a:t>enrollmen</a:t>
            </a:r>
            <a:r>
              <a:rPr sz="2000" b="1" spc="-9" dirty="0">
                <a:cs typeface="Arial"/>
              </a:rPr>
              <a:t>t</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Pee</a:t>
            </a:r>
            <a:r>
              <a:rPr sz="2000" b="1" spc="-9" dirty="0">
                <a:cs typeface="Arial"/>
              </a:rPr>
              <a:t>r</a:t>
            </a:r>
            <a:r>
              <a:rPr sz="2000" b="1" spc="-4" dirty="0">
                <a:cs typeface="Arial"/>
              </a:rPr>
              <a:t> </a:t>
            </a:r>
            <a:r>
              <a:rPr sz="2000" b="1" spc="-13" dirty="0">
                <a:cs typeface="Arial"/>
              </a:rPr>
              <a:t>tutoring</a:t>
            </a:r>
            <a:r>
              <a:rPr sz="2000" spc="-9" dirty="0">
                <a:cs typeface="Arial"/>
              </a:rPr>
              <a:t>;</a:t>
            </a:r>
            <a:r>
              <a:rPr sz="2000" spc="-4" dirty="0">
                <a:cs typeface="Arial"/>
              </a:rPr>
              <a:t> </a:t>
            </a:r>
            <a:r>
              <a:rPr sz="2000" spc="-13" dirty="0">
                <a:cs typeface="Arial"/>
              </a:rPr>
              <a:t>and</a:t>
            </a:r>
            <a:endParaRPr sz="2000" dirty="0">
              <a:cs typeface="Arial"/>
            </a:endParaRPr>
          </a:p>
          <a:p>
            <a:pPr marL="1097280" marR="306497" lvl="1" indent="-457200">
              <a:spcBef>
                <a:spcPts val="600"/>
              </a:spcBef>
              <a:buFont typeface="+mj-lt"/>
              <a:buAutoNum type="arabicParenR"/>
              <a:tabLst>
                <a:tab pos="615236" algn="l"/>
              </a:tabLst>
            </a:pPr>
            <a:r>
              <a:rPr sz="2000" b="1" spc="-115" dirty="0">
                <a:cs typeface="Arial"/>
              </a:rPr>
              <a:t>T</a:t>
            </a:r>
            <a:r>
              <a:rPr sz="2000" b="1" spc="-9" dirty="0">
                <a:cs typeface="Arial"/>
              </a:rPr>
              <a:t>r</a:t>
            </a:r>
            <a:r>
              <a:rPr sz="2000" b="1" spc="-13" dirty="0">
                <a:cs typeface="Arial"/>
              </a:rPr>
              <a:t>ansition</a:t>
            </a:r>
            <a:r>
              <a:rPr sz="2000" b="1" spc="-9" dirty="0">
                <a:cs typeface="Arial"/>
              </a:rPr>
              <a:t> </a:t>
            </a:r>
            <a:r>
              <a:rPr sz="2000" spc="-9" dirty="0">
                <a:cs typeface="Arial"/>
              </a:rPr>
              <a:t>to re-entry</a:t>
            </a:r>
            <a:r>
              <a:rPr sz="2000" spc="-18" dirty="0">
                <a:cs typeface="Arial"/>
              </a:rPr>
              <a:t> </a:t>
            </a:r>
            <a:r>
              <a:rPr sz="2000" spc="-9" dirty="0">
                <a:cs typeface="Arial"/>
              </a:rPr>
              <a:t>initiatives</a:t>
            </a:r>
            <a:r>
              <a:rPr sz="2000" dirty="0">
                <a:cs typeface="Arial"/>
              </a:rPr>
              <a:t> </a:t>
            </a:r>
            <a:r>
              <a:rPr sz="2000" spc="-13" dirty="0">
                <a:cs typeface="Arial"/>
              </a:rPr>
              <a:t>and</a:t>
            </a:r>
            <a:r>
              <a:rPr sz="2000" dirty="0">
                <a:cs typeface="Arial"/>
              </a:rPr>
              <a:t> </a:t>
            </a:r>
            <a:r>
              <a:rPr sz="2000" spc="-9" dirty="0">
                <a:cs typeface="Arial"/>
              </a:rPr>
              <a:t>other post-release-services with</a:t>
            </a:r>
            <a:r>
              <a:rPr sz="2000" dirty="0">
                <a:cs typeface="Arial"/>
              </a:rPr>
              <a:t> </a:t>
            </a:r>
            <a:r>
              <a:rPr sz="2000" spc="-9" dirty="0">
                <a:cs typeface="Arial"/>
              </a:rPr>
              <a:t>the</a:t>
            </a:r>
            <a:r>
              <a:rPr sz="2000" dirty="0">
                <a:cs typeface="Arial"/>
              </a:rPr>
              <a:t> </a:t>
            </a:r>
            <a:r>
              <a:rPr sz="2000" spc="-9" dirty="0">
                <a:cs typeface="Arial"/>
              </a:rPr>
              <a:t>goal</a:t>
            </a:r>
            <a:r>
              <a:rPr sz="2000" dirty="0">
                <a:cs typeface="Arial"/>
              </a:rPr>
              <a:t> </a:t>
            </a:r>
            <a:r>
              <a:rPr sz="2000" spc="-9" dirty="0">
                <a:cs typeface="Arial"/>
              </a:rPr>
              <a:t>of</a:t>
            </a:r>
            <a:r>
              <a:rPr sz="2000" spc="-18" dirty="0">
                <a:cs typeface="Arial"/>
              </a:rPr>
              <a:t> </a:t>
            </a:r>
            <a:r>
              <a:rPr sz="2000" spc="-9" dirty="0">
                <a:cs typeface="Arial"/>
              </a:rPr>
              <a:t>reducing</a:t>
            </a:r>
            <a:r>
              <a:rPr sz="2000" dirty="0">
                <a:cs typeface="Arial"/>
              </a:rPr>
              <a:t> </a:t>
            </a:r>
            <a:r>
              <a:rPr sz="2000" spc="-9" dirty="0">
                <a:cs typeface="Arial"/>
              </a:rPr>
              <a:t>recidivism.</a:t>
            </a:r>
            <a:endParaRPr sz="2000" dirty="0">
              <a:cs typeface="Arial"/>
            </a:endParaRPr>
          </a:p>
        </p:txBody>
      </p:sp>
      <p:sp>
        <p:nvSpPr>
          <p:cNvPr id="7" name="object 7"/>
          <p:cNvSpPr txBox="1">
            <a:spLocks noGrp="1"/>
          </p:cNvSpPr>
          <p:nvPr>
            <p:ph type="title"/>
          </p:nvPr>
        </p:nvSpPr>
        <p:spPr>
          <a:xfrm>
            <a:off x="968188" y="128235"/>
            <a:ext cx="6016086" cy="1287125"/>
          </a:xfrm>
          <a:prstGeom prst="rect">
            <a:avLst/>
          </a:prstGeom>
        </p:spPr>
        <p:txBody>
          <a:bodyPr vert="horz" wrap="square" lIns="0" tIns="309477" rIns="0" bIns="0" rtlCol="0" anchor="t">
            <a:spAutoFit/>
          </a:bodyPr>
          <a:lstStyle/>
          <a:p>
            <a:pPr marL="225250">
              <a:lnSpc>
                <a:spcPts val="3781"/>
              </a:lnSpc>
            </a:pPr>
            <a:r>
              <a:rPr dirty="0" smtClean="0">
                <a:latin typeface="+mn-lt"/>
              </a:rPr>
              <a:t>Allowable</a:t>
            </a:r>
            <a:r>
              <a:rPr spc="-9" dirty="0" smtClean="0">
                <a:latin typeface="+mn-lt"/>
              </a:rPr>
              <a:t> </a:t>
            </a:r>
            <a:r>
              <a:rPr dirty="0">
                <a:latin typeface="+mn-lt"/>
              </a:rPr>
              <a:t>Programs</a:t>
            </a:r>
            <a:r>
              <a:rPr spc="-9" dirty="0">
                <a:latin typeface="+mn-lt"/>
              </a:rPr>
              <a:t> </a:t>
            </a:r>
            <a:r>
              <a:rPr dirty="0">
                <a:latin typeface="+mn-lt"/>
              </a:rPr>
              <a:t>in</a:t>
            </a:r>
            <a:r>
              <a:rPr spc="-9" dirty="0">
                <a:latin typeface="+mn-lt"/>
              </a:rPr>
              <a:t> </a:t>
            </a:r>
            <a:r>
              <a:rPr dirty="0">
                <a:latin typeface="+mn-lt"/>
              </a:rPr>
              <a:t>463.60(b)</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7464312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3849551"/>
            <a:ext cx="7772400" cy="1811018"/>
          </a:xfrm>
        </p:spPr>
        <p:txBody>
          <a:bodyPr>
            <a:noAutofit/>
          </a:bodyPr>
          <a:lstStyle/>
          <a:p>
            <a:r>
              <a:rPr lang="en-US" sz="2800" dirty="0"/>
              <a:t>HOW DOES THE ELIGIBLE AGENCY AWARD FUNDS TO ELIGIBLE PROVIDERS UNDER THE PROGRAM FOR CORRECTIONS EDUCATION AND EDUCATION OF OTHER INSTITUTIONALIZED ADULTS</a:t>
            </a:r>
            <a:r>
              <a:rPr lang="en-US" sz="2800" dirty="0" smtClean="0"/>
              <a:t>?</a:t>
            </a:r>
            <a:endParaRPr lang="en-US" sz="2800" dirty="0"/>
          </a:p>
        </p:txBody>
      </p:sp>
      <p:sp>
        <p:nvSpPr>
          <p:cNvPr id="4" name="Text Placeholder 3"/>
          <p:cNvSpPr>
            <a:spLocks noGrp="1"/>
          </p:cNvSpPr>
          <p:nvPr>
            <p:ph type="body" idx="1"/>
          </p:nvPr>
        </p:nvSpPr>
        <p:spPr>
          <a:xfrm>
            <a:off x="722313" y="2960914"/>
            <a:ext cx="7772400" cy="827677"/>
          </a:xfrm>
        </p:spPr>
        <p:txBody>
          <a:bodyPr/>
          <a:lstStyle/>
          <a:p>
            <a:r>
              <a:rPr lang="en-US" dirty="0"/>
              <a:t>Section </a:t>
            </a:r>
            <a:r>
              <a:rPr lang="en-US" dirty="0" smtClean="0"/>
              <a:t>463.61</a:t>
            </a:r>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881359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202" y="232641"/>
            <a:ext cx="6615952" cy="862503"/>
          </a:xfrm>
          <a:prstGeom prst="rect">
            <a:avLst/>
          </a:prstGeom>
        </p:spPr>
        <p:txBody>
          <a:bodyPr vert="horz" wrap="square" lIns="0" tIns="269962" rIns="0" bIns="0" rtlCol="0" anchor="t">
            <a:spAutoFit/>
          </a:bodyPr>
          <a:lstStyle/>
          <a:p>
            <a:pPr marL="1530245">
              <a:lnSpc>
                <a:spcPts val="4619"/>
              </a:lnSpc>
            </a:pPr>
            <a:r>
              <a:rPr spc="-97" dirty="0">
                <a:latin typeface="+mn-lt"/>
              </a:rPr>
              <a:t>A</a:t>
            </a:r>
            <a:r>
              <a:rPr spc="-35" dirty="0">
                <a:latin typeface="+mn-lt"/>
              </a:rPr>
              <a:t>w</a:t>
            </a:r>
            <a:r>
              <a:rPr spc="-22" dirty="0">
                <a:latin typeface="+mn-lt"/>
              </a:rPr>
              <a:t>arding</a:t>
            </a:r>
            <a:r>
              <a:rPr spc="4" dirty="0">
                <a:latin typeface="+mn-lt"/>
              </a:rPr>
              <a:t> </a:t>
            </a:r>
            <a:r>
              <a:rPr spc="-22" dirty="0">
                <a:latin typeface="+mn-lt"/>
              </a:rPr>
              <a:t>Funds</a:t>
            </a:r>
          </a:p>
        </p:txBody>
      </p:sp>
      <p:sp>
        <p:nvSpPr>
          <p:cNvPr id="3" name="object 3"/>
          <p:cNvSpPr txBox="1">
            <a:spLocks noGrp="1"/>
          </p:cNvSpPr>
          <p:nvPr>
            <p:ph type="body" idx="1"/>
          </p:nvPr>
        </p:nvSpPr>
        <p:spPr>
          <a:xfrm>
            <a:off x="1010770" y="1916100"/>
            <a:ext cx="7122459" cy="3240887"/>
          </a:xfrm>
          <a:prstGeom prst="rect">
            <a:avLst/>
          </a:prstGeom>
        </p:spPr>
        <p:txBody>
          <a:bodyPr vert="horz" wrap="square" lIns="0" tIns="0" rIns="0" bIns="0" rtlCol="0">
            <a:spAutoFit/>
          </a:bodyPr>
          <a:lstStyle/>
          <a:p>
            <a:pPr marL="313781" marR="4483" indent="-302575">
              <a:lnSpc>
                <a:spcPct val="110000"/>
              </a:lnSpc>
              <a:buClrTx/>
              <a:buFont typeface="Wingdings"/>
              <a:buChar char=""/>
              <a:tabLst>
                <a:tab pos="313781" algn="l"/>
              </a:tabLst>
            </a:pPr>
            <a:r>
              <a:rPr sz="2400" spc="-4" dirty="0"/>
              <a:t>State</a:t>
            </a:r>
            <a:r>
              <a:rPr sz="2400" dirty="0"/>
              <a:t>s</a:t>
            </a:r>
            <a:r>
              <a:rPr sz="2400" spc="-4" dirty="0"/>
              <a:t> ma</a:t>
            </a:r>
            <a:r>
              <a:rPr sz="2400" dirty="0"/>
              <a:t>y</a:t>
            </a:r>
            <a:r>
              <a:rPr sz="2400" spc="-4" dirty="0"/>
              <a:t> awar</a:t>
            </a:r>
            <a:r>
              <a:rPr sz="2400" dirty="0"/>
              <a:t>d</a:t>
            </a:r>
            <a:r>
              <a:rPr sz="2400" spc="-4" dirty="0"/>
              <a:t> u</a:t>
            </a:r>
            <a:r>
              <a:rPr sz="2400" dirty="0"/>
              <a:t>p</a:t>
            </a:r>
            <a:r>
              <a:rPr sz="2400" spc="-18" dirty="0"/>
              <a:t> </a:t>
            </a:r>
            <a:r>
              <a:rPr sz="2400" spc="-4" dirty="0"/>
              <a:t>t</a:t>
            </a:r>
            <a:r>
              <a:rPr sz="2400" dirty="0"/>
              <a:t>o</a:t>
            </a:r>
            <a:r>
              <a:rPr sz="2400" spc="-4" dirty="0"/>
              <a:t> 20</a:t>
            </a:r>
            <a:r>
              <a:rPr sz="2400" dirty="0"/>
              <a:t>%</a:t>
            </a:r>
            <a:r>
              <a:rPr sz="2400" spc="-4" dirty="0"/>
              <a:t> o</a:t>
            </a:r>
            <a:r>
              <a:rPr sz="2400" dirty="0"/>
              <a:t>f</a:t>
            </a:r>
            <a:r>
              <a:rPr sz="2400" spc="-4" dirty="0"/>
              <a:t> th</a:t>
            </a:r>
            <a:r>
              <a:rPr sz="2400" dirty="0"/>
              <a:t>e</a:t>
            </a:r>
            <a:r>
              <a:rPr sz="2400" spc="-4" dirty="0"/>
              <a:t> 82.5</a:t>
            </a:r>
            <a:r>
              <a:rPr sz="2400" dirty="0"/>
              <a:t>%</a:t>
            </a:r>
            <a:r>
              <a:rPr sz="2400" spc="-4" dirty="0"/>
              <a:t> of fund</a:t>
            </a:r>
            <a:r>
              <a:rPr sz="2400" dirty="0"/>
              <a:t>s</a:t>
            </a:r>
            <a:r>
              <a:rPr sz="2400" spc="-13" dirty="0"/>
              <a:t> </a:t>
            </a:r>
            <a:r>
              <a:rPr sz="2400" spc="-4" dirty="0"/>
              <a:t>mad</a:t>
            </a:r>
            <a:r>
              <a:rPr sz="2400" dirty="0"/>
              <a:t>e</a:t>
            </a:r>
            <a:r>
              <a:rPr sz="2400" spc="-13" dirty="0"/>
              <a:t> </a:t>
            </a:r>
            <a:r>
              <a:rPr sz="2400" spc="-4" dirty="0"/>
              <a:t>available….unde</a:t>
            </a:r>
            <a:r>
              <a:rPr sz="2400" dirty="0"/>
              <a:t>r</a:t>
            </a:r>
            <a:r>
              <a:rPr sz="2400" spc="-13" dirty="0"/>
              <a:t> </a:t>
            </a:r>
            <a:r>
              <a:rPr sz="2400" spc="-4" dirty="0"/>
              <a:t>Sec</a:t>
            </a:r>
            <a:r>
              <a:rPr sz="2400" dirty="0"/>
              <a:t>.</a:t>
            </a:r>
            <a:r>
              <a:rPr sz="2400" spc="-13" dirty="0"/>
              <a:t> </a:t>
            </a:r>
            <a:r>
              <a:rPr sz="2400" spc="-4" dirty="0"/>
              <a:t>23</a:t>
            </a:r>
            <a:r>
              <a:rPr sz="2400" dirty="0"/>
              <a:t>1</a:t>
            </a:r>
            <a:r>
              <a:rPr sz="2400" spc="-13" dirty="0"/>
              <a:t> </a:t>
            </a:r>
            <a:r>
              <a:rPr sz="2400" spc="-4" dirty="0"/>
              <a:t>of th</a:t>
            </a:r>
            <a:r>
              <a:rPr sz="2400" dirty="0"/>
              <a:t>e</a:t>
            </a:r>
            <a:r>
              <a:rPr sz="2400" spc="-150" dirty="0"/>
              <a:t> </a:t>
            </a:r>
            <a:r>
              <a:rPr sz="2400" spc="-4" dirty="0"/>
              <a:t>Ac</a:t>
            </a:r>
            <a:r>
              <a:rPr sz="2400" dirty="0"/>
              <a:t>t </a:t>
            </a:r>
            <a:r>
              <a:rPr sz="2400" spc="-4" dirty="0"/>
              <a:t>fo</a:t>
            </a:r>
            <a:r>
              <a:rPr sz="2400" dirty="0"/>
              <a:t>r </a:t>
            </a:r>
            <a:r>
              <a:rPr sz="2400" spc="-4" dirty="0"/>
              <a:t>program</a:t>
            </a:r>
            <a:r>
              <a:rPr sz="2400" dirty="0"/>
              <a:t>s</a:t>
            </a:r>
            <a:r>
              <a:rPr sz="2400" spc="-18" dirty="0"/>
              <a:t> </a:t>
            </a:r>
            <a:r>
              <a:rPr sz="2400" spc="-4" dirty="0"/>
              <a:t>fo</a:t>
            </a:r>
            <a:r>
              <a:rPr sz="2400" dirty="0"/>
              <a:t>r </a:t>
            </a:r>
            <a:r>
              <a:rPr sz="2400" spc="-4" dirty="0"/>
              <a:t>correction</a:t>
            </a:r>
            <a:r>
              <a:rPr sz="2400" dirty="0"/>
              <a:t>s</a:t>
            </a:r>
            <a:r>
              <a:rPr sz="2400" spc="-18" dirty="0"/>
              <a:t> </a:t>
            </a:r>
            <a:r>
              <a:rPr sz="2400" spc="-4" dirty="0"/>
              <a:t>education an</a:t>
            </a:r>
            <a:r>
              <a:rPr sz="2400" dirty="0"/>
              <a:t>d</a:t>
            </a:r>
            <a:r>
              <a:rPr sz="2400" spc="-13" dirty="0"/>
              <a:t> </a:t>
            </a:r>
            <a:r>
              <a:rPr sz="2400" spc="-4" dirty="0"/>
              <a:t>educatio</a:t>
            </a:r>
            <a:r>
              <a:rPr sz="2400" dirty="0"/>
              <a:t>n</a:t>
            </a:r>
            <a:r>
              <a:rPr sz="2400" spc="-13" dirty="0"/>
              <a:t> </a:t>
            </a:r>
            <a:r>
              <a:rPr sz="2400" spc="-4" dirty="0"/>
              <a:t>o</a:t>
            </a:r>
            <a:r>
              <a:rPr sz="2400" dirty="0"/>
              <a:t>f</a:t>
            </a:r>
            <a:r>
              <a:rPr sz="2400" spc="-13" dirty="0"/>
              <a:t> </a:t>
            </a:r>
            <a:r>
              <a:rPr sz="2400" spc="-4" dirty="0"/>
              <a:t>othe</a:t>
            </a:r>
            <a:r>
              <a:rPr sz="2400" dirty="0"/>
              <a:t>r</a:t>
            </a:r>
            <a:r>
              <a:rPr sz="2400" spc="-13" dirty="0"/>
              <a:t> </a:t>
            </a:r>
            <a:r>
              <a:rPr sz="2400" spc="-4" dirty="0"/>
              <a:t>institutionalized individuals</a:t>
            </a:r>
            <a:r>
              <a:rPr sz="2400" spc="-4" dirty="0" smtClean="0"/>
              <a:t>.</a:t>
            </a:r>
            <a:endParaRPr lang="en-US" sz="2400" spc="-4" dirty="0" smtClean="0"/>
          </a:p>
          <a:p>
            <a:pPr marL="313781" marR="4483" indent="-302575">
              <a:lnSpc>
                <a:spcPct val="110000"/>
              </a:lnSpc>
              <a:buClrTx/>
              <a:buFont typeface="Wingdings"/>
              <a:buChar char=""/>
              <a:tabLst>
                <a:tab pos="313781" algn="l"/>
              </a:tabLst>
            </a:pPr>
            <a:endParaRPr sz="1600" dirty="0"/>
          </a:p>
          <a:p>
            <a:pPr marL="313781" marR="214044" indent="-302575">
              <a:lnSpc>
                <a:spcPct val="110000"/>
              </a:lnSpc>
              <a:spcBef>
                <a:spcPts val="635"/>
              </a:spcBef>
              <a:buClrTx/>
              <a:buFont typeface="Wingdings"/>
              <a:buChar char=""/>
              <a:tabLst>
                <a:tab pos="313781" algn="l"/>
              </a:tabLst>
            </a:pPr>
            <a:r>
              <a:rPr sz="2400" spc="-4" dirty="0"/>
              <a:t>Th</a:t>
            </a:r>
            <a:r>
              <a:rPr sz="2400" dirty="0"/>
              <a:t>e</a:t>
            </a:r>
            <a:r>
              <a:rPr sz="2400" spc="-4" dirty="0"/>
              <a:t> Stat</a:t>
            </a:r>
            <a:r>
              <a:rPr sz="2400" dirty="0"/>
              <a:t>e</a:t>
            </a:r>
            <a:r>
              <a:rPr sz="2400" spc="-4" dirty="0"/>
              <a:t> mus</a:t>
            </a:r>
            <a:r>
              <a:rPr sz="2400" dirty="0"/>
              <a:t>t</a:t>
            </a:r>
            <a:r>
              <a:rPr sz="2400" spc="-4" dirty="0"/>
              <a:t> mak</a:t>
            </a:r>
            <a:r>
              <a:rPr sz="2400" dirty="0"/>
              <a:t>e</a:t>
            </a:r>
            <a:r>
              <a:rPr sz="2400" spc="-4" dirty="0"/>
              <a:t> award</a:t>
            </a:r>
            <a:r>
              <a:rPr sz="2400" dirty="0"/>
              <a:t>s</a:t>
            </a:r>
            <a:r>
              <a:rPr sz="2400" spc="-4" dirty="0"/>
              <a:t> t</a:t>
            </a:r>
            <a:r>
              <a:rPr sz="2400" dirty="0"/>
              <a:t>o</a:t>
            </a:r>
            <a:r>
              <a:rPr sz="2400" spc="-4" dirty="0"/>
              <a:t> eligible provider</a:t>
            </a:r>
            <a:r>
              <a:rPr sz="2400" dirty="0"/>
              <a:t>s</a:t>
            </a:r>
            <a:r>
              <a:rPr sz="2400" spc="-9" dirty="0"/>
              <a:t> </a:t>
            </a:r>
            <a:r>
              <a:rPr sz="2400" spc="-4" dirty="0"/>
              <a:t>i</a:t>
            </a:r>
            <a:r>
              <a:rPr sz="2400" dirty="0"/>
              <a:t>n</a:t>
            </a:r>
            <a:r>
              <a:rPr sz="2400" spc="-9" dirty="0"/>
              <a:t> </a:t>
            </a:r>
            <a:r>
              <a:rPr sz="2400" spc="-4" dirty="0"/>
              <a:t>accordanc</a:t>
            </a:r>
            <a:r>
              <a:rPr sz="2400" dirty="0"/>
              <a:t>e</a:t>
            </a:r>
            <a:r>
              <a:rPr sz="2400" spc="-9" dirty="0"/>
              <a:t> </a:t>
            </a:r>
            <a:r>
              <a:rPr sz="2400" spc="-4" dirty="0"/>
              <a:t>wit</a:t>
            </a:r>
            <a:r>
              <a:rPr sz="2400" dirty="0"/>
              <a:t>h</a:t>
            </a:r>
            <a:r>
              <a:rPr sz="2400" spc="-9" dirty="0"/>
              <a:t> </a:t>
            </a:r>
            <a:r>
              <a:rPr sz="2400" spc="-4" dirty="0"/>
              <a:t>Subpar</a:t>
            </a:r>
            <a:r>
              <a:rPr sz="2400" dirty="0"/>
              <a:t>t</a:t>
            </a:r>
            <a:r>
              <a:rPr sz="2400" spc="-9" dirty="0"/>
              <a:t> </a:t>
            </a:r>
            <a:r>
              <a:rPr sz="2400" dirty="0"/>
              <a:t>C </a:t>
            </a:r>
            <a:r>
              <a:rPr sz="2400" spc="-4" dirty="0"/>
              <a:t>(pertainin</a:t>
            </a:r>
            <a:r>
              <a:rPr sz="2400" dirty="0"/>
              <a:t>g</a:t>
            </a:r>
            <a:r>
              <a:rPr sz="2400" spc="-9" dirty="0"/>
              <a:t> </a:t>
            </a:r>
            <a:r>
              <a:rPr sz="2400" spc="-4" dirty="0"/>
              <a:t>t</a:t>
            </a:r>
            <a:r>
              <a:rPr sz="2400" dirty="0"/>
              <a:t>o</a:t>
            </a:r>
            <a:r>
              <a:rPr sz="2400" spc="-9" dirty="0"/>
              <a:t> </a:t>
            </a:r>
            <a:r>
              <a:rPr sz="2400" spc="-4" dirty="0"/>
              <a:t>ho</a:t>
            </a:r>
            <a:r>
              <a:rPr sz="2400" dirty="0"/>
              <a:t>w</a:t>
            </a:r>
            <a:r>
              <a:rPr sz="2400" spc="-9" dirty="0"/>
              <a:t> </a:t>
            </a:r>
            <a:r>
              <a:rPr sz="2400" dirty="0"/>
              <a:t>a</a:t>
            </a:r>
            <a:r>
              <a:rPr sz="2400" spc="-9" dirty="0"/>
              <a:t> </a:t>
            </a:r>
            <a:r>
              <a:rPr sz="2400" spc="-4" dirty="0"/>
              <a:t>Stat</a:t>
            </a:r>
            <a:r>
              <a:rPr sz="2400" dirty="0"/>
              <a:t>e</a:t>
            </a:r>
            <a:r>
              <a:rPr sz="2400" spc="-9" dirty="0"/>
              <a:t> </a:t>
            </a:r>
            <a:r>
              <a:rPr sz="2400" spc="-4" dirty="0"/>
              <a:t>make</a:t>
            </a:r>
            <a:r>
              <a:rPr sz="2400" dirty="0"/>
              <a:t>s</a:t>
            </a:r>
            <a:r>
              <a:rPr sz="2400" spc="-9" dirty="0"/>
              <a:t> </a:t>
            </a:r>
            <a:r>
              <a:rPr sz="2400" spc="-4" dirty="0"/>
              <a:t>a</a:t>
            </a:r>
            <a:r>
              <a:rPr sz="2400" dirty="0"/>
              <a:t>n</a:t>
            </a:r>
            <a:r>
              <a:rPr sz="2400" spc="-9" dirty="0"/>
              <a:t> </a:t>
            </a:r>
            <a:r>
              <a:rPr sz="2400" spc="-4" dirty="0"/>
              <a:t>award).</a:t>
            </a:r>
            <a:endParaRPr sz="2400" dirty="0"/>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3253073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4122" y="304774"/>
            <a:ext cx="6520747" cy="1661993"/>
          </a:xfrm>
          <a:prstGeom prst="rect">
            <a:avLst/>
          </a:prstGeom>
        </p:spPr>
        <p:txBody>
          <a:bodyPr vert="horz" wrap="square" lIns="0" tIns="0" rIns="0" bIns="0" rtlCol="0" anchor="t">
            <a:spAutoFit/>
          </a:bodyPr>
          <a:lstStyle/>
          <a:p>
            <a:pPr marL="77325" marR="4483"/>
            <a:r>
              <a:rPr dirty="0">
                <a:latin typeface="+mn-lt"/>
              </a:rPr>
              <a:t>Preamble</a:t>
            </a:r>
            <a:r>
              <a:rPr spc="-9" dirty="0">
                <a:latin typeface="+mn-lt"/>
              </a:rPr>
              <a:t> </a:t>
            </a:r>
            <a:r>
              <a:rPr dirty="0">
                <a:latin typeface="+mn-lt"/>
              </a:rPr>
              <a:t>Discussion:</a:t>
            </a:r>
            <a:r>
              <a:rPr spc="-9" dirty="0">
                <a:latin typeface="+mn-lt"/>
              </a:rPr>
              <a:t> </a:t>
            </a:r>
            <a:r>
              <a:rPr lang="en-US" spc="-9" dirty="0" smtClean="0">
                <a:latin typeface="+mn-lt"/>
              </a:rPr>
              <a:t/>
            </a:r>
            <a:br>
              <a:rPr lang="en-US" spc="-9" dirty="0" smtClean="0">
                <a:latin typeface="+mn-lt"/>
              </a:rPr>
            </a:br>
            <a:r>
              <a:rPr dirty="0" smtClean="0">
                <a:latin typeface="+mn-lt"/>
              </a:rPr>
              <a:t>How</a:t>
            </a:r>
            <a:r>
              <a:rPr spc="-9" dirty="0" smtClean="0">
                <a:latin typeface="+mn-lt"/>
              </a:rPr>
              <a:t> </a:t>
            </a:r>
            <a:r>
              <a:rPr dirty="0">
                <a:latin typeface="+mn-lt"/>
              </a:rPr>
              <a:t>State Departments of Corrections May </a:t>
            </a:r>
            <a:r>
              <a:rPr spc="-4" dirty="0">
                <a:latin typeface="+mn-lt"/>
              </a:rPr>
              <a:t>Participate</a:t>
            </a:r>
            <a:endParaRPr dirty="0">
              <a:latin typeface="+mn-lt"/>
            </a:endParaRPr>
          </a:p>
        </p:txBody>
      </p:sp>
      <p:sp>
        <p:nvSpPr>
          <p:cNvPr id="3" name="object 3"/>
          <p:cNvSpPr txBox="1">
            <a:spLocks noGrp="1"/>
          </p:cNvSpPr>
          <p:nvPr>
            <p:ph type="body" idx="1"/>
          </p:nvPr>
        </p:nvSpPr>
        <p:spPr>
          <a:xfrm>
            <a:off x="864122" y="2408934"/>
            <a:ext cx="7122459" cy="2387933"/>
          </a:xfrm>
          <a:prstGeom prst="rect">
            <a:avLst/>
          </a:prstGeom>
        </p:spPr>
        <p:txBody>
          <a:bodyPr vert="horz" wrap="square" lIns="0" tIns="536039" rIns="0" bIns="0" rtlCol="0">
            <a:spAutoFit/>
          </a:bodyPr>
          <a:lstStyle/>
          <a:p>
            <a:pPr marL="0" marR="4483" indent="0">
              <a:buNone/>
            </a:pPr>
            <a:r>
              <a:rPr sz="2400" i="1" spc="-18" dirty="0"/>
              <a:t>“</a:t>
            </a:r>
            <a:r>
              <a:rPr sz="2400" i="1" spc="-88" dirty="0"/>
              <a:t>W</a:t>
            </a:r>
            <a:r>
              <a:rPr sz="2400" i="1" spc="-18" dirty="0"/>
              <a:t>e</a:t>
            </a:r>
            <a:r>
              <a:rPr sz="2400" i="1" spc="-4" dirty="0"/>
              <a:t> </a:t>
            </a:r>
            <a:r>
              <a:rPr sz="2400" i="1" spc="-18" dirty="0"/>
              <a:t>appreciate</a:t>
            </a:r>
            <a:r>
              <a:rPr sz="2400" i="1" spc="-4" dirty="0"/>
              <a:t> </a:t>
            </a:r>
            <a:r>
              <a:rPr sz="2400" i="1" spc="-18" dirty="0"/>
              <a:t>the</a:t>
            </a:r>
            <a:r>
              <a:rPr sz="2400" i="1" spc="-4" dirty="0"/>
              <a:t> </a:t>
            </a:r>
            <a:r>
              <a:rPr sz="2400" i="1" spc="-18" dirty="0"/>
              <a:t>opportunity</a:t>
            </a:r>
            <a:r>
              <a:rPr sz="2400" i="1" spc="-4" dirty="0"/>
              <a:t> </a:t>
            </a:r>
            <a:r>
              <a:rPr sz="2400" i="1" spc="-13" dirty="0"/>
              <a:t>t</a:t>
            </a:r>
            <a:r>
              <a:rPr sz="2400" i="1" spc="-18" dirty="0"/>
              <a:t>o</a:t>
            </a:r>
            <a:r>
              <a:rPr sz="2400" i="1" spc="-4" dirty="0"/>
              <a:t> </a:t>
            </a:r>
            <a:r>
              <a:rPr sz="2400" i="1" spc="-18" dirty="0"/>
              <a:t>provide clarification</a:t>
            </a:r>
            <a:r>
              <a:rPr sz="2400" i="1" dirty="0"/>
              <a:t> </a:t>
            </a:r>
            <a:r>
              <a:rPr sz="2400" i="1" spc="-18" dirty="0"/>
              <a:t>tha</a:t>
            </a:r>
            <a:r>
              <a:rPr sz="2400" i="1" spc="-9" dirty="0"/>
              <a:t>t </a:t>
            </a:r>
            <a:r>
              <a:rPr sz="2400" i="1" spc="-18" dirty="0"/>
              <a:t>State</a:t>
            </a:r>
            <a:r>
              <a:rPr sz="2400" i="1" dirty="0"/>
              <a:t> </a:t>
            </a:r>
            <a:r>
              <a:rPr sz="2400" i="1" spc="-22" dirty="0"/>
              <a:t>department</a:t>
            </a:r>
            <a:r>
              <a:rPr sz="2400" i="1" spc="-18" dirty="0"/>
              <a:t>s</a:t>
            </a:r>
            <a:r>
              <a:rPr sz="2400" i="1" spc="-13" dirty="0"/>
              <a:t> </a:t>
            </a:r>
            <a:r>
              <a:rPr sz="2400" i="1" spc="-18" dirty="0"/>
              <a:t>of corrections</a:t>
            </a:r>
            <a:r>
              <a:rPr sz="2400" i="1" spc="-9" dirty="0"/>
              <a:t>,</a:t>
            </a:r>
            <a:r>
              <a:rPr sz="2400" i="1" dirty="0"/>
              <a:t> </a:t>
            </a:r>
            <a:r>
              <a:rPr sz="2400" i="1" spc="-13" dirty="0"/>
              <a:t>lik</a:t>
            </a:r>
            <a:r>
              <a:rPr sz="2400" i="1" spc="-18" dirty="0"/>
              <a:t>e</a:t>
            </a:r>
            <a:r>
              <a:rPr sz="2400" i="1" dirty="0"/>
              <a:t> </a:t>
            </a:r>
            <a:r>
              <a:rPr sz="2400" i="1" spc="-18" dirty="0"/>
              <a:t>al</a:t>
            </a:r>
            <a:r>
              <a:rPr sz="2400" i="1" spc="-9" dirty="0"/>
              <a:t>l</a:t>
            </a:r>
            <a:r>
              <a:rPr sz="2400" i="1" dirty="0"/>
              <a:t> </a:t>
            </a:r>
            <a:r>
              <a:rPr sz="2400" i="1" spc="-22" dirty="0"/>
              <a:t>othe</a:t>
            </a:r>
            <a:r>
              <a:rPr sz="2400" i="1" spc="-13" dirty="0"/>
              <a:t>r</a:t>
            </a:r>
            <a:r>
              <a:rPr sz="2400" i="1" dirty="0"/>
              <a:t> </a:t>
            </a:r>
            <a:r>
              <a:rPr sz="2400" i="1" spc="-18" dirty="0"/>
              <a:t>eligible</a:t>
            </a:r>
            <a:r>
              <a:rPr sz="2400" i="1" dirty="0"/>
              <a:t> </a:t>
            </a:r>
            <a:r>
              <a:rPr sz="2400" i="1" spc="-18" dirty="0"/>
              <a:t>providers, would</a:t>
            </a:r>
            <a:r>
              <a:rPr sz="2400" i="1" spc="-4" dirty="0"/>
              <a:t> </a:t>
            </a:r>
            <a:r>
              <a:rPr sz="2400" i="1" spc="-22" dirty="0"/>
              <a:t>submi</a:t>
            </a:r>
            <a:r>
              <a:rPr sz="2400" i="1" spc="-9" dirty="0"/>
              <a:t>t</a:t>
            </a:r>
            <a:r>
              <a:rPr sz="2400" i="1" spc="-4" dirty="0"/>
              <a:t> </a:t>
            </a:r>
            <a:r>
              <a:rPr sz="2400" i="1" spc="-22" dirty="0"/>
              <a:t>a</a:t>
            </a:r>
            <a:r>
              <a:rPr sz="2400" i="1" spc="-18" dirty="0"/>
              <a:t>n</a:t>
            </a:r>
            <a:r>
              <a:rPr sz="2400" i="1" spc="-4" dirty="0"/>
              <a:t> </a:t>
            </a:r>
            <a:r>
              <a:rPr sz="2400" i="1" spc="-18" dirty="0"/>
              <a:t>application</a:t>
            </a:r>
            <a:r>
              <a:rPr sz="2400" i="1" spc="-4" dirty="0"/>
              <a:t> </a:t>
            </a:r>
            <a:r>
              <a:rPr sz="2400" i="1" spc="-18" dirty="0"/>
              <a:t>fo</a:t>
            </a:r>
            <a:r>
              <a:rPr sz="2400" i="1" spc="-13" dirty="0"/>
              <a:t>r</a:t>
            </a:r>
            <a:r>
              <a:rPr sz="2400" i="1" spc="-4" dirty="0"/>
              <a:t> </a:t>
            </a:r>
            <a:r>
              <a:rPr sz="2400" i="1" spc="-18" dirty="0"/>
              <a:t>a</a:t>
            </a:r>
            <a:r>
              <a:rPr sz="2400" i="1" spc="-9" dirty="0"/>
              <a:t> </a:t>
            </a:r>
            <a:r>
              <a:rPr sz="2400" i="1" spc="-18" dirty="0"/>
              <a:t>grant/contrac</a:t>
            </a:r>
            <a:r>
              <a:rPr sz="2400" i="1" spc="-9" dirty="0"/>
              <a:t>t </a:t>
            </a:r>
            <a:r>
              <a:rPr sz="2400" i="1" spc="-13" dirty="0"/>
              <a:t>t</a:t>
            </a:r>
            <a:r>
              <a:rPr sz="2400" i="1" spc="-18" dirty="0"/>
              <a:t>o</a:t>
            </a:r>
            <a:r>
              <a:rPr sz="2400" i="1" spc="-9" dirty="0"/>
              <a:t> </a:t>
            </a:r>
            <a:r>
              <a:rPr sz="2400" i="1" spc="-18" dirty="0"/>
              <a:t>provide</a:t>
            </a:r>
            <a:r>
              <a:rPr sz="2400" i="1" spc="-9" dirty="0"/>
              <a:t> </a:t>
            </a:r>
            <a:r>
              <a:rPr sz="2400" i="1" spc="-22" dirty="0"/>
              <a:t>adul</a:t>
            </a:r>
            <a:r>
              <a:rPr sz="2400" i="1" spc="-9" dirty="0"/>
              <a:t>t </a:t>
            </a:r>
            <a:r>
              <a:rPr sz="2400" i="1" spc="-22" dirty="0"/>
              <a:t>educatio</a:t>
            </a:r>
            <a:r>
              <a:rPr sz="2400" i="1" spc="-18" dirty="0"/>
              <a:t>n</a:t>
            </a:r>
            <a:r>
              <a:rPr sz="2400" i="1" spc="-9" dirty="0"/>
              <a:t> </a:t>
            </a:r>
            <a:r>
              <a:rPr sz="2400" i="1" spc="-22" dirty="0"/>
              <a:t>and</a:t>
            </a:r>
            <a:r>
              <a:rPr sz="2400" i="1" spc="-18" dirty="0"/>
              <a:t> literacy</a:t>
            </a:r>
            <a:r>
              <a:rPr sz="2400" i="1" dirty="0"/>
              <a:t> </a:t>
            </a:r>
            <a:r>
              <a:rPr sz="2400" i="1" spc="-18" dirty="0"/>
              <a:t>activities</a:t>
            </a:r>
            <a:r>
              <a:rPr sz="2400" i="1" dirty="0"/>
              <a:t> </a:t>
            </a:r>
            <a:r>
              <a:rPr sz="2400" i="1" spc="-18" dirty="0"/>
              <a:t>following</a:t>
            </a:r>
            <a:r>
              <a:rPr sz="2400" i="1" dirty="0"/>
              <a:t> </a:t>
            </a:r>
            <a:r>
              <a:rPr sz="2400" i="1" spc="-18" dirty="0"/>
              <a:t>the</a:t>
            </a:r>
            <a:r>
              <a:rPr sz="2400" i="1" dirty="0"/>
              <a:t> </a:t>
            </a:r>
            <a:r>
              <a:rPr sz="2400" i="1" spc="-22" dirty="0"/>
              <a:t>process</a:t>
            </a:r>
            <a:r>
              <a:rPr sz="2400" i="1" spc="-18" dirty="0"/>
              <a:t> specified</a:t>
            </a:r>
            <a:r>
              <a:rPr sz="2400" i="1" spc="-4" dirty="0"/>
              <a:t> </a:t>
            </a:r>
            <a:r>
              <a:rPr sz="2400" i="1" spc="-13" dirty="0"/>
              <a:t>i</a:t>
            </a:r>
            <a:r>
              <a:rPr sz="2400" i="1" spc="-18" dirty="0"/>
              <a:t>n</a:t>
            </a:r>
            <a:r>
              <a:rPr sz="2400" i="1" spc="-4" dirty="0"/>
              <a:t> </a:t>
            </a:r>
            <a:r>
              <a:rPr sz="2400" i="1" spc="-22" dirty="0"/>
              <a:t>subpar</a:t>
            </a:r>
            <a:r>
              <a:rPr sz="2400" i="1" spc="-9" dirty="0"/>
              <a:t>t</a:t>
            </a:r>
            <a:r>
              <a:rPr sz="2400" i="1" spc="-4" dirty="0"/>
              <a:t> </a:t>
            </a:r>
            <a:r>
              <a:rPr sz="2400" i="1" spc="-18" dirty="0"/>
              <a:t>C.”</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1093012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93074" y="205531"/>
            <a:ext cx="5360126" cy="626456"/>
          </a:xfrm>
          <a:prstGeom prst="rect">
            <a:avLst/>
          </a:prstGeom>
        </p:spPr>
        <p:txBody>
          <a:bodyPr vert="horz" wrap="square" lIns="0" tIns="61533" rIns="0" bIns="0" rtlCol="0" anchor="t">
            <a:spAutoFit/>
          </a:bodyPr>
          <a:lstStyle/>
          <a:p>
            <a:pPr>
              <a:lnSpc>
                <a:spcPts val="4619"/>
              </a:lnSpc>
            </a:pPr>
            <a:r>
              <a:rPr spc="-22" dirty="0" smtClean="0"/>
              <a:t>Re-</a:t>
            </a:r>
            <a:r>
              <a:rPr lang="en-US" spc="-22" dirty="0" smtClean="0"/>
              <a:t>E</a:t>
            </a:r>
            <a:r>
              <a:rPr spc="-22" dirty="0" smtClean="0"/>
              <a:t>ntry</a:t>
            </a:r>
            <a:r>
              <a:rPr spc="4" dirty="0" smtClean="0"/>
              <a:t> </a:t>
            </a:r>
            <a:r>
              <a:rPr spc="-22" dirty="0"/>
              <a:t>Services</a:t>
            </a:r>
          </a:p>
        </p:txBody>
      </p:sp>
      <p:sp>
        <p:nvSpPr>
          <p:cNvPr id="5" name="object 5"/>
          <p:cNvSpPr txBox="1"/>
          <p:nvPr/>
        </p:nvSpPr>
        <p:spPr>
          <a:xfrm>
            <a:off x="873240" y="1131957"/>
            <a:ext cx="7443445" cy="4924425"/>
          </a:xfrm>
          <a:prstGeom prst="rect">
            <a:avLst/>
          </a:prstGeom>
        </p:spPr>
        <p:txBody>
          <a:bodyPr vert="horz" wrap="square" lIns="0" tIns="0" rIns="0" bIns="0" rtlCol="0">
            <a:spAutoFit/>
          </a:bodyPr>
          <a:lstStyle/>
          <a:p>
            <a:pPr marR="4483" indent="-302575">
              <a:spcBef>
                <a:spcPts val="600"/>
              </a:spcBef>
              <a:spcAft>
                <a:spcPts val="600"/>
              </a:spcAft>
              <a:buSzPct val="105555"/>
              <a:buFont typeface="Wingdings"/>
              <a:buChar char=""/>
              <a:tabLst>
                <a:tab pos="313781" algn="l"/>
              </a:tabLst>
            </a:pPr>
            <a:r>
              <a:rPr sz="2000" dirty="0">
                <a:cs typeface="Arial"/>
              </a:rPr>
              <a:t>Funds</a:t>
            </a:r>
            <a:r>
              <a:rPr sz="2000" spc="-4" dirty="0">
                <a:cs typeface="Arial"/>
              </a:rPr>
              <a:t> </a:t>
            </a:r>
            <a:r>
              <a:rPr sz="2000" dirty="0">
                <a:cs typeface="Arial"/>
              </a:rPr>
              <a:t>under</a:t>
            </a:r>
            <a:r>
              <a:rPr sz="2000" spc="-4" dirty="0">
                <a:cs typeface="Arial"/>
              </a:rPr>
              <a:t> </a:t>
            </a:r>
            <a:r>
              <a:rPr sz="2000" dirty="0">
                <a:cs typeface="Arial"/>
              </a:rPr>
              <a:t>[Sec.</a:t>
            </a:r>
            <a:r>
              <a:rPr sz="2000" spc="-4" dirty="0">
                <a:cs typeface="Arial"/>
              </a:rPr>
              <a:t> </a:t>
            </a:r>
            <a:r>
              <a:rPr sz="2000" dirty="0">
                <a:cs typeface="Arial"/>
              </a:rPr>
              <a:t>225]</a:t>
            </a:r>
            <a:r>
              <a:rPr sz="2000" spc="-4" dirty="0">
                <a:cs typeface="Arial"/>
              </a:rPr>
              <a:t> </a:t>
            </a:r>
            <a:r>
              <a:rPr sz="2000" dirty="0">
                <a:cs typeface="Arial"/>
              </a:rPr>
              <a:t>may</a:t>
            </a:r>
            <a:r>
              <a:rPr sz="2000" spc="-4" dirty="0">
                <a:cs typeface="Arial"/>
              </a:rPr>
              <a:t> </a:t>
            </a:r>
            <a:r>
              <a:rPr sz="2000" dirty="0">
                <a:cs typeface="Arial"/>
              </a:rPr>
              <a:t>be</a:t>
            </a:r>
            <a:r>
              <a:rPr sz="2000" spc="-4" dirty="0">
                <a:cs typeface="Arial"/>
              </a:rPr>
              <a:t> </a:t>
            </a:r>
            <a:r>
              <a:rPr sz="2000" dirty="0">
                <a:cs typeface="Arial"/>
              </a:rPr>
              <a:t>used</a:t>
            </a:r>
            <a:r>
              <a:rPr sz="2000" spc="-4" dirty="0">
                <a:cs typeface="Arial"/>
              </a:rPr>
              <a:t> </a:t>
            </a:r>
            <a:r>
              <a:rPr sz="2000" dirty="0">
                <a:cs typeface="Arial"/>
              </a:rPr>
              <a:t>to</a:t>
            </a:r>
            <a:r>
              <a:rPr sz="2000" spc="-4" dirty="0">
                <a:cs typeface="Arial"/>
              </a:rPr>
              <a:t> </a:t>
            </a:r>
            <a:r>
              <a:rPr sz="2000" dirty="0">
                <a:cs typeface="Arial"/>
              </a:rPr>
              <a:t>support</a:t>
            </a:r>
            <a:r>
              <a:rPr sz="2000" spc="-4" dirty="0">
                <a:cs typeface="Arial"/>
              </a:rPr>
              <a:t> </a:t>
            </a:r>
            <a:r>
              <a:rPr sz="2000" u="heavy" dirty="0">
                <a:cs typeface="Arial"/>
              </a:rPr>
              <a:t>educational</a:t>
            </a:r>
            <a:r>
              <a:rPr sz="2000" spc="-18" dirty="0">
                <a:cs typeface="Arial"/>
              </a:rPr>
              <a:t> </a:t>
            </a:r>
            <a:r>
              <a:rPr sz="2000" dirty="0">
                <a:cs typeface="Arial"/>
              </a:rPr>
              <a:t>programs</a:t>
            </a:r>
            <a:r>
              <a:rPr sz="2000" spc="-4" dirty="0">
                <a:cs typeface="Arial"/>
              </a:rPr>
              <a:t> </a:t>
            </a:r>
            <a:r>
              <a:rPr sz="2000" dirty="0">
                <a:cs typeface="Arial"/>
              </a:rPr>
              <a:t>for transition</a:t>
            </a:r>
            <a:r>
              <a:rPr sz="2000" spc="-4" dirty="0">
                <a:cs typeface="Arial"/>
              </a:rPr>
              <a:t> </a:t>
            </a:r>
            <a:r>
              <a:rPr sz="2000" dirty="0">
                <a:cs typeface="Arial"/>
              </a:rPr>
              <a:t>to</a:t>
            </a:r>
            <a:r>
              <a:rPr sz="2000" spc="-4" dirty="0">
                <a:cs typeface="Arial"/>
              </a:rPr>
              <a:t> </a:t>
            </a:r>
            <a:r>
              <a:rPr sz="2000" dirty="0">
                <a:cs typeface="Arial"/>
              </a:rPr>
              <a:t>re-entry</a:t>
            </a:r>
            <a:r>
              <a:rPr sz="2000" spc="-4" dirty="0">
                <a:cs typeface="Arial"/>
              </a:rPr>
              <a:t> </a:t>
            </a:r>
            <a:r>
              <a:rPr sz="2000" dirty="0">
                <a:cs typeface="Arial"/>
              </a:rPr>
              <a:t>initiatives</a:t>
            </a:r>
            <a:r>
              <a:rPr sz="2000" spc="-4" dirty="0">
                <a:cs typeface="Arial"/>
              </a:rPr>
              <a:t> </a:t>
            </a:r>
            <a:r>
              <a:rPr sz="2000" dirty="0">
                <a:cs typeface="Arial"/>
              </a:rPr>
              <a:t>and</a:t>
            </a:r>
            <a:r>
              <a:rPr sz="2000" spc="-4" dirty="0">
                <a:cs typeface="Arial"/>
              </a:rPr>
              <a:t> </a:t>
            </a:r>
            <a:r>
              <a:rPr sz="2000" dirty="0">
                <a:cs typeface="Arial"/>
              </a:rPr>
              <a:t>other</a:t>
            </a:r>
            <a:r>
              <a:rPr sz="2000" spc="-4" dirty="0">
                <a:cs typeface="Arial"/>
              </a:rPr>
              <a:t> </a:t>
            </a:r>
            <a:r>
              <a:rPr sz="2000" dirty="0">
                <a:cs typeface="Arial"/>
              </a:rPr>
              <a:t>post-release</a:t>
            </a:r>
            <a:r>
              <a:rPr sz="2000" spc="-13" dirty="0">
                <a:cs typeface="Arial"/>
              </a:rPr>
              <a:t> </a:t>
            </a:r>
            <a:r>
              <a:rPr sz="2000" dirty="0">
                <a:cs typeface="Arial"/>
              </a:rPr>
              <a:t>services</a:t>
            </a:r>
            <a:r>
              <a:rPr sz="2000" spc="-4" dirty="0">
                <a:cs typeface="Arial"/>
              </a:rPr>
              <a:t> </a:t>
            </a:r>
            <a:r>
              <a:rPr sz="2000" dirty="0">
                <a:cs typeface="Arial"/>
              </a:rPr>
              <a:t>with</a:t>
            </a:r>
            <a:r>
              <a:rPr sz="2000" spc="-4" dirty="0">
                <a:cs typeface="Arial"/>
              </a:rPr>
              <a:t> </a:t>
            </a:r>
            <a:r>
              <a:rPr sz="2000" dirty="0">
                <a:cs typeface="Arial"/>
              </a:rPr>
              <a:t>the</a:t>
            </a:r>
            <a:r>
              <a:rPr sz="2000" spc="-4" dirty="0">
                <a:cs typeface="Arial"/>
              </a:rPr>
              <a:t> </a:t>
            </a:r>
            <a:r>
              <a:rPr sz="2000" dirty="0">
                <a:cs typeface="Arial"/>
              </a:rPr>
              <a:t>goal of</a:t>
            </a:r>
            <a:r>
              <a:rPr sz="2000" spc="-4" dirty="0">
                <a:cs typeface="Arial"/>
              </a:rPr>
              <a:t> </a:t>
            </a:r>
            <a:r>
              <a:rPr sz="2000" dirty="0">
                <a:cs typeface="Arial"/>
              </a:rPr>
              <a:t>reducing</a:t>
            </a:r>
            <a:r>
              <a:rPr sz="2000" spc="-4" dirty="0">
                <a:cs typeface="Arial"/>
              </a:rPr>
              <a:t> </a:t>
            </a:r>
            <a:r>
              <a:rPr sz="2000" dirty="0">
                <a:cs typeface="Arial"/>
              </a:rPr>
              <a:t>recidivism.</a:t>
            </a:r>
            <a:r>
              <a:rPr sz="2000" spc="-4" dirty="0">
                <a:cs typeface="Arial"/>
              </a:rPr>
              <a:t> </a:t>
            </a:r>
            <a:r>
              <a:rPr sz="2000" dirty="0">
                <a:cs typeface="Arial"/>
              </a:rPr>
              <a:t>Such</a:t>
            </a:r>
            <a:r>
              <a:rPr sz="2000" spc="-4" dirty="0">
                <a:cs typeface="Arial"/>
              </a:rPr>
              <a:t> </a:t>
            </a:r>
            <a:r>
              <a:rPr sz="2000" dirty="0">
                <a:cs typeface="Arial"/>
              </a:rPr>
              <a:t>use</a:t>
            </a:r>
            <a:r>
              <a:rPr sz="2000" spc="-4" dirty="0">
                <a:cs typeface="Arial"/>
              </a:rPr>
              <a:t> </a:t>
            </a:r>
            <a:r>
              <a:rPr sz="2000" dirty="0">
                <a:cs typeface="Arial"/>
              </a:rPr>
              <a:t>of</a:t>
            </a:r>
            <a:r>
              <a:rPr sz="2000" spc="-4" dirty="0">
                <a:cs typeface="Arial"/>
              </a:rPr>
              <a:t> </a:t>
            </a:r>
            <a:r>
              <a:rPr sz="2000" dirty="0">
                <a:cs typeface="Arial"/>
              </a:rPr>
              <a:t>funds</a:t>
            </a:r>
            <a:r>
              <a:rPr sz="2000" spc="-4" dirty="0">
                <a:cs typeface="Arial"/>
              </a:rPr>
              <a:t> </a:t>
            </a:r>
            <a:r>
              <a:rPr sz="2000" dirty="0">
                <a:cs typeface="Arial"/>
              </a:rPr>
              <a:t>may</a:t>
            </a:r>
            <a:r>
              <a:rPr sz="2000" spc="-4" dirty="0">
                <a:cs typeface="Arial"/>
              </a:rPr>
              <a:t> </a:t>
            </a:r>
            <a:r>
              <a:rPr sz="2000" dirty="0">
                <a:cs typeface="Arial"/>
              </a:rPr>
              <a:t>include</a:t>
            </a:r>
            <a:r>
              <a:rPr sz="2000" spc="-13" dirty="0">
                <a:cs typeface="Arial"/>
              </a:rPr>
              <a:t> </a:t>
            </a:r>
            <a:r>
              <a:rPr sz="2000" dirty="0">
                <a:cs typeface="Arial"/>
              </a:rPr>
              <a:t>educational counseling</a:t>
            </a:r>
            <a:r>
              <a:rPr sz="2000" spc="-13" dirty="0">
                <a:cs typeface="Arial"/>
              </a:rPr>
              <a:t> </a:t>
            </a:r>
            <a:r>
              <a:rPr sz="2000" dirty="0">
                <a:cs typeface="Arial"/>
              </a:rPr>
              <a:t>or</a:t>
            </a:r>
            <a:r>
              <a:rPr sz="2000" spc="-4" dirty="0">
                <a:cs typeface="Arial"/>
              </a:rPr>
              <a:t> </a:t>
            </a:r>
            <a:r>
              <a:rPr sz="2000" dirty="0">
                <a:cs typeface="Arial"/>
              </a:rPr>
              <a:t>case</a:t>
            </a:r>
            <a:r>
              <a:rPr sz="2000" spc="-4" dirty="0">
                <a:cs typeface="Arial"/>
              </a:rPr>
              <a:t> </a:t>
            </a:r>
            <a:r>
              <a:rPr sz="2000" dirty="0">
                <a:cs typeface="Arial"/>
              </a:rPr>
              <a:t>work</a:t>
            </a:r>
            <a:r>
              <a:rPr sz="2000" spc="-4" dirty="0">
                <a:cs typeface="Arial"/>
              </a:rPr>
              <a:t> </a:t>
            </a:r>
            <a:r>
              <a:rPr sz="2000" dirty="0">
                <a:cs typeface="Arial"/>
              </a:rPr>
              <a:t>to</a:t>
            </a:r>
            <a:r>
              <a:rPr sz="2000" spc="-4" dirty="0">
                <a:cs typeface="Arial"/>
              </a:rPr>
              <a:t> </a:t>
            </a:r>
            <a:r>
              <a:rPr sz="2000" dirty="0">
                <a:cs typeface="Arial"/>
              </a:rPr>
              <a:t>support</a:t>
            </a:r>
            <a:r>
              <a:rPr sz="2000" spc="-4" dirty="0">
                <a:cs typeface="Arial"/>
              </a:rPr>
              <a:t> </a:t>
            </a:r>
            <a:r>
              <a:rPr sz="2000" dirty="0">
                <a:cs typeface="Arial"/>
              </a:rPr>
              <a:t>incarcerated</a:t>
            </a:r>
            <a:r>
              <a:rPr sz="2000" spc="-13" dirty="0">
                <a:cs typeface="Arial"/>
              </a:rPr>
              <a:t> </a:t>
            </a:r>
            <a:r>
              <a:rPr sz="2000" dirty="0">
                <a:cs typeface="Arial"/>
              </a:rPr>
              <a:t>individuals’</a:t>
            </a:r>
            <a:r>
              <a:rPr sz="2000" spc="-75" dirty="0">
                <a:cs typeface="Arial"/>
              </a:rPr>
              <a:t> </a:t>
            </a:r>
            <a:r>
              <a:rPr sz="2000" dirty="0">
                <a:cs typeface="Arial"/>
              </a:rPr>
              <a:t>transition</a:t>
            </a:r>
            <a:r>
              <a:rPr sz="2000" spc="-4" dirty="0">
                <a:cs typeface="Arial"/>
              </a:rPr>
              <a:t> </a:t>
            </a:r>
            <a:r>
              <a:rPr sz="2000" dirty="0">
                <a:cs typeface="Arial"/>
              </a:rPr>
              <a:t>to</a:t>
            </a:r>
            <a:r>
              <a:rPr sz="2000" spc="-4" dirty="0">
                <a:cs typeface="Arial"/>
              </a:rPr>
              <a:t> </a:t>
            </a:r>
            <a:r>
              <a:rPr sz="2000" dirty="0" smtClean="0">
                <a:cs typeface="Arial"/>
              </a:rPr>
              <a:t>re-entry</a:t>
            </a:r>
            <a:r>
              <a:rPr sz="2000" spc="-4" dirty="0" smtClean="0">
                <a:cs typeface="Arial"/>
              </a:rPr>
              <a:t> </a:t>
            </a:r>
            <a:r>
              <a:rPr sz="2000" dirty="0">
                <a:cs typeface="Arial"/>
              </a:rPr>
              <a:t>and</a:t>
            </a:r>
            <a:r>
              <a:rPr sz="2000" spc="-4" dirty="0">
                <a:cs typeface="Arial"/>
              </a:rPr>
              <a:t> </a:t>
            </a:r>
            <a:r>
              <a:rPr sz="2000" dirty="0">
                <a:cs typeface="Arial"/>
              </a:rPr>
              <a:t>other</a:t>
            </a:r>
            <a:r>
              <a:rPr sz="2000" spc="-4" dirty="0">
                <a:cs typeface="Arial"/>
              </a:rPr>
              <a:t> </a:t>
            </a:r>
            <a:r>
              <a:rPr sz="2000" dirty="0">
                <a:cs typeface="Arial"/>
              </a:rPr>
              <a:t>post-release</a:t>
            </a:r>
            <a:r>
              <a:rPr sz="2000" spc="-13" dirty="0">
                <a:cs typeface="Arial"/>
              </a:rPr>
              <a:t> </a:t>
            </a:r>
            <a:r>
              <a:rPr sz="2000" dirty="0">
                <a:cs typeface="Arial"/>
              </a:rPr>
              <a:t>services.</a:t>
            </a:r>
            <a:r>
              <a:rPr sz="2000" spc="-4" dirty="0">
                <a:cs typeface="Arial"/>
              </a:rPr>
              <a:t> E</a:t>
            </a:r>
            <a:r>
              <a:rPr sz="2000" dirty="0">
                <a:cs typeface="Arial"/>
              </a:rPr>
              <a:t>xamples</a:t>
            </a:r>
            <a:r>
              <a:rPr sz="2000" spc="-4" dirty="0">
                <a:cs typeface="Arial"/>
              </a:rPr>
              <a:t> </a:t>
            </a:r>
            <a:r>
              <a:rPr sz="2000" dirty="0">
                <a:cs typeface="Arial"/>
              </a:rPr>
              <a:t>include:</a:t>
            </a:r>
          </a:p>
          <a:p>
            <a:pPr marL="457200" marR="457224" lvl="2" indent="-252146">
              <a:spcBef>
                <a:spcPts val="600"/>
              </a:spcBef>
              <a:spcAft>
                <a:spcPts val="600"/>
              </a:spcAft>
              <a:buSzPct val="105555"/>
              <a:buFont typeface="Arial"/>
              <a:buChar char="•"/>
              <a:tabLst>
                <a:tab pos="666786" algn="l"/>
              </a:tabLst>
            </a:pPr>
            <a:r>
              <a:rPr sz="2000" dirty="0" smtClean="0">
                <a:cs typeface="Arial"/>
              </a:rPr>
              <a:t>assisting</a:t>
            </a:r>
            <a:r>
              <a:rPr sz="2000" spc="-13" dirty="0" smtClean="0">
                <a:cs typeface="Arial"/>
              </a:rPr>
              <a:t> </a:t>
            </a:r>
            <a:r>
              <a:rPr sz="2000" dirty="0">
                <a:cs typeface="Arial"/>
              </a:rPr>
              <a:t>incarcerated</a:t>
            </a:r>
            <a:r>
              <a:rPr sz="2000" spc="-13" dirty="0">
                <a:cs typeface="Arial"/>
              </a:rPr>
              <a:t> </a:t>
            </a:r>
            <a:r>
              <a:rPr sz="2000" dirty="0">
                <a:cs typeface="Arial"/>
              </a:rPr>
              <a:t>individuals</a:t>
            </a:r>
            <a:r>
              <a:rPr sz="2000" spc="-13" dirty="0">
                <a:cs typeface="Arial"/>
              </a:rPr>
              <a:t> </a:t>
            </a:r>
            <a:r>
              <a:rPr sz="2000" dirty="0">
                <a:cs typeface="Arial"/>
              </a:rPr>
              <a:t>to</a:t>
            </a:r>
            <a:r>
              <a:rPr sz="2000" spc="-4" dirty="0">
                <a:cs typeface="Arial"/>
              </a:rPr>
              <a:t> </a:t>
            </a:r>
            <a:r>
              <a:rPr sz="2000" dirty="0">
                <a:cs typeface="Arial"/>
              </a:rPr>
              <a:t>develop</a:t>
            </a:r>
            <a:r>
              <a:rPr sz="2000" spc="-13" dirty="0">
                <a:cs typeface="Arial"/>
              </a:rPr>
              <a:t> </a:t>
            </a:r>
            <a:r>
              <a:rPr sz="2000" dirty="0">
                <a:cs typeface="Arial"/>
              </a:rPr>
              <a:t>plans</a:t>
            </a:r>
            <a:r>
              <a:rPr sz="2000" spc="-13" dirty="0">
                <a:cs typeface="Arial"/>
              </a:rPr>
              <a:t> </a:t>
            </a:r>
            <a:r>
              <a:rPr sz="2000" dirty="0">
                <a:cs typeface="Arial"/>
              </a:rPr>
              <a:t>for post-release education</a:t>
            </a:r>
            <a:r>
              <a:rPr sz="2000" spc="-13" dirty="0">
                <a:cs typeface="Arial"/>
              </a:rPr>
              <a:t> </a:t>
            </a:r>
            <a:r>
              <a:rPr sz="2000" dirty="0">
                <a:cs typeface="Arial"/>
              </a:rPr>
              <a:t>program</a:t>
            </a:r>
            <a:r>
              <a:rPr sz="2000" spc="-13" dirty="0">
                <a:cs typeface="Arial"/>
              </a:rPr>
              <a:t> </a:t>
            </a:r>
            <a:r>
              <a:rPr sz="2000" dirty="0">
                <a:cs typeface="Arial"/>
              </a:rPr>
              <a:t>participation,</a:t>
            </a:r>
          </a:p>
          <a:p>
            <a:pPr marL="457200" marR="257749" lvl="2" indent="-252146">
              <a:spcBef>
                <a:spcPts val="600"/>
              </a:spcBef>
              <a:spcAft>
                <a:spcPts val="600"/>
              </a:spcAft>
              <a:buSzPct val="105555"/>
              <a:buFont typeface="Arial"/>
              <a:buChar char="•"/>
              <a:tabLst>
                <a:tab pos="666786" algn="l"/>
              </a:tabLst>
            </a:pPr>
            <a:r>
              <a:rPr sz="2000" dirty="0">
                <a:cs typeface="Arial"/>
              </a:rPr>
              <a:t>assisting</a:t>
            </a:r>
            <a:r>
              <a:rPr sz="2000" spc="-9" dirty="0">
                <a:cs typeface="Arial"/>
              </a:rPr>
              <a:t> </a:t>
            </a:r>
            <a:r>
              <a:rPr sz="2000" dirty="0">
                <a:cs typeface="Arial"/>
              </a:rPr>
              <a:t>students</a:t>
            </a:r>
            <a:r>
              <a:rPr sz="2000" spc="-9" dirty="0">
                <a:cs typeface="Arial"/>
              </a:rPr>
              <a:t> </a:t>
            </a:r>
            <a:r>
              <a:rPr sz="2000" dirty="0">
                <a:cs typeface="Arial"/>
              </a:rPr>
              <a:t>in</a:t>
            </a:r>
            <a:r>
              <a:rPr sz="2000" spc="-9" dirty="0">
                <a:cs typeface="Arial"/>
              </a:rPr>
              <a:t> </a:t>
            </a:r>
            <a:r>
              <a:rPr sz="2000" dirty="0">
                <a:cs typeface="Arial"/>
              </a:rPr>
              <a:t>identifying</a:t>
            </a:r>
            <a:r>
              <a:rPr sz="2000" spc="-9" dirty="0">
                <a:cs typeface="Arial"/>
              </a:rPr>
              <a:t> </a:t>
            </a:r>
            <a:r>
              <a:rPr sz="2000" dirty="0">
                <a:cs typeface="Arial"/>
              </a:rPr>
              <a:t>and</a:t>
            </a:r>
            <a:r>
              <a:rPr sz="2000" spc="-9" dirty="0">
                <a:cs typeface="Arial"/>
              </a:rPr>
              <a:t> </a:t>
            </a:r>
            <a:r>
              <a:rPr sz="2000" dirty="0">
                <a:cs typeface="Arial"/>
              </a:rPr>
              <a:t>applying</a:t>
            </a:r>
            <a:r>
              <a:rPr sz="2000" spc="-9" dirty="0">
                <a:cs typeface="Arial"/>
              </a:rPr>
              <a:t> </a:t>
            </a:r>
            <a:r>
              <a:rPr sz="2000" dirty="0">
                <a:cs typeface="Arial"/>
              </a:rPr>
              <a:t>for</a:t>
            </a:r>
            <a:r>
              <a:rPr sz="2000" spc="-9" dirty="0">
                <a:cs typeface="Arial"/>
              </a:rPr>
              <a:t> </a:t>
            </a:r>
            <a:r>
              <a:rPr sz="2000" dirty="0">
                <a:cs typeface="Arial"/>
              </a:rPr>
              <a:t>participation</a:t>
            </a:r>
            <a:r>
              <a:rPr sz="2000" spc="-9" dirty="0">
                <a:cs typeface="Arial"/>
              </a:rPr>
              <a:t> </a:t>
            </a:r>
            <a:r>
              <a:rPr sz="2000" dirty="0">
                <a:cs typeface="Arial"/>
              </a:rPr>
              <a:t>in</a:t>
            </a:r>
            <a:r>
              <a:rPr sz="2000" spc="-9" dirty="0">
                <a:cs typeface="Arial"/>
              </a:rPr>
              <a:t> </a:t>
            </a:r>
            <a:r>
              <a:rPr sz="2000" dirty="0">
                <a:cs typeface="Arial"/>
              </a:rPr>
              <a:t>post- release</a:t>
            </a:r>
            <a:r>
              <a:rPr sz="2000" spc="-9" dirty="0">
                <a:cs typeface="Arial"/>
              </a:rPr>
              <a:t> </a:t>
            </a:r>
            <a:r>
              <a:rPr sz="2000" dirty="0">
                <a:cs typeface="Arial"/>
              </a:rPr>
              <a:t>programs,</a:t>
            </a:r>
            <a:r>
              <a:rPr sz="2000" spc="-9" dirty="0">
                <a:cs typeface="Arial"/>
              </a:rPr>
              <a:t> </a:t>
            </a:r>
            <a:r>
              <a:rPr sz="2000" dirty="0">
                <a:cs typeface="Arial"/>
              </a:rPr>
              <a:t>and</a:t>
            </a:r>
          </a:p>
          <a:p>
            <a:pPr marL="457200" marR="189950" lvl="2" indent="-252146">
              <a:spcBef>
                <a:spcPts val="600"/>
              </a:spcBef>
              <a:spcAft>
                <a:spcPts val="600"/>
              </a:spcAft>
              <a:buSzPct val="105555"/>
              <a:buFont typeface="Arial"/>
              <a:buChar char="•"/>
              <a:tabLst>
                <a:tab pos="666786" algn="l"/>
              </a:tabLst>
            </a:pPr>
            <a:r>
              <a:rPr sz="2000" dirty="0">
                <a:cs typeface="Arial"/>
              </a:rPr>
              <a:t>performing</a:t>
            </a:r>
            <a:r>
              <a:rPr sz="2000" spc="-9" dirty="0">
                <a:cs typeface="Arial"/>
              </a:rPr>
              <a:t> </a:t>
            </a:r>
            <a:r>
              <a:rPr sz="2000" dirty="0">
                <a:cs typeface="Arial"/>
              </a:rPr>
              <a:t>direct</a:t>
            </a:r>
            <a:r>
              <a:rPr sz="2000" spc="-9" dirty="0">
                <a:cs typeface="Arial"/>
              </a:rPr>
              <a:t> </a:t>
            </a:r>
            <a:r>
              <a:rPr sz="2000" dirty="0">
                <a:cs typeface="Arial"/>
              </a:rPr>
              <a:t>outreach</a:t>
            </a:r>
            <a:r>
              <a:rPr sz="2000" spc="-9" dirty="0">
                <a:cs typeface="Arial"/>
              </a:rPr>
              <a:t> </a:t>
            </a:r>
            <a:r>
              <a:rPr sz="2000" dirty="0">
                <a:cs typeface="Arial"/>
              </a:rPr>
              <a:t>to community-based</a:t>
            </a:r>
            <a:r>
              <a:rPr sz="2000" spc="-9" dirty="0">
                <a:cs typeface="Arial"/>
              </a:rPr>
              <a:t> </a:t>
            </a:r>
            <a:r>
              <a:rPr sz="2000" dirty="0">
                <a:cs typeface="Arial"/>
              </a:rPr>
              <a:t>program</a:t>
            </a:r>
            <a:r>
              <a:rPr sz="2000" spc="-9" dirty="0">
                <a:cs typeface="Arial"/>
              </a:rPr>
              <a:t> </a:t>
            </a:r>
            <a:r>
              <a:rPr sz="2000" dirty="0">
                <a:cs typeface="Arial"/>
              </a:rPr>
              <a:t>providers</a:t>
            </a:r>
            <a:r>
              <a:rPr sz="2000" spc="-9" dirty="0">
                <a:cs typeface="Arial"/>
              </a:rPr>
              <a:t> </a:t>
            </a:r>
            <a:r>
              <a:rPr sz="2000" dirty="0">
                <a:cs typeface="Arial"/>
              </a:rPr>
              <a:t>on behalf</a:t>
            </a:r>
            <a:r>
              <a:rPr sz="2000" spc="-9" dirty="0">
                <a:cs typeface="Arial"/>
              </a:rPr>
              <a:t> </a:t>
            </a:r>
            <a:r>
              <a:rPr sz="2000" dirty="0">
                <a:cs typeface="Arial"/>
              </a:rPr>
              <a:t>of</a:t>
            </a:r>
            <a:r>
              <a:rPr sz="2000" spc="-9" dirty="0">
                <a:cs typeface="Arial"/>
              </a:rPr>
              <a:t> </a:t>
            </a:r>
            <a:r>
              <a:rPr sz="2000" dirty="0">
                <a:cs typeface="Arial"/>
              </a:rPr>
              <a:t>re-entering</a:t>
            </a:r>
            <a:r>
              <a:rPr sz="2000" spc="-9" dirty="0">
                <a:cs typeface="Arial"/>
              </a:rPr>
              <a:t> </a:t>
            </a:r>
            <a:r>
              <a:rPr sz="2000" dirty="0">
                <a:cs typeface="Arial"/>
              </a:rPr>
              <a:t>students.</a:t>
            </a:r>
          </a:p>
          <a:p>
            <a:pPr marR="553040" indent="-302575">
              <a:spcBef>
                <a:spcPts val="600"/>
              </a:spcBef>
              <a:spcAft>
                <a:spcPts val="600"/>
              </a:spcAft>
              <a:buSzPct val="105555"/>
              <a:buFont typeface="Wingdings"/>
              <a:buChar char=""/>
              <a:tabLst>
                <a:tab pos="313781" algn="l"/>
              </a:tabLst>
            </a:pPr>
            <a:r>
              <a:rPr sz="2000" dirty="0">
                <a:cs typeface="Arial"/>
              </a:rPr>
              <a:t>Such</a:t>
            </a:r>
            <a:r>
              <a:rPr sz="2000" spc="-4" dirty="0">
                <a:cs typeface="Arial"/>
              </a:rPr>
              <a:t> </a:t>
            </a:r>
            <a:r>
              <a:rPr sz="2000" dirty="0">
                <a:cs typeface="Arial"/>
              </a:rPr>
              <a:t>funds</a:t>
            </a:r>
            <a:r>
              <a:rPr sz="2000" spc="-4" dirty="0">
                <a:cs typeface="Arial"/>
              </a:rPr>
              <a:t> </a:t>
            </a:r>
            <a:r>
              <a:rPr sz="2000" dirty="0">
                <a:cs typeface="Arial"/>
              </a:rPr>
              <a:t>may</a:t>
            </a:r>
            <a:r>
              <a:rPr sz="2000" spc="-4" dirty="0">
                <a:cs typeface="Arial"/>
              </a:rPr>
              <a:t> </a:t>
            </a:r>
            <a:r>
              <a:rPr sz="2000" u="sng" dirty="0">
                <a:cs typeface="Arial"/>
              </a:rPr>
              <a:t>not</a:t>
            </a:r>
            <a:r>
              <a:rPr sz="2000" spc="-4" dirty="0">
                <a:cs typeface="Arial"/>
              </a:rPr>
              <a:t> </a:t>
            </a:r>
            <a:r>
              <a:rPr sz="2000" dirty="0">
                <a:cs typeface="Arial"/>
              </a:rPr>
              <a:t>be</a:t>
            </a:r>
            <a:r>
              <a:rPr sz="2000" spc="-4" dirty="0">
                <a:cs typeface="Arial"/>
              </a:rPr>
              <a:t> </a:t>
            </a:r>
            <a:r>
              <a:rPr sz="2000" dirty="0">
                <a:cs typeface="Arial"/>
              </a:rPr>
              <a:t>used</a:t>
            </a:r>
            <a:r>
              <a:rPr sz="2000" spc="-4" dirty="0">
                <a:cs typeface="Arial"/>
              </a:rPr>
              <a:t> </a:t>
            </a:r>
            <a:r>
              <a:rPr sz="2000" dirty="0">
                <a:cs typeface="Arial"/>
              </a:rPr>
              <a:t>for</a:t>
            </a:r>
            <a:r>
              <a:rPr sz="2000" spc="-4" dirty="0">
                <a:cs typeface="Arial"/>
              </a:rPr>
              <a:t> </a:t>
            </a:r>
            <a:r>
              <a:rPr sz="2000" dirty="0">
                <a:cs typeface="Arial"/>
              </a:rPr>
              <a:t>costs</a:t>
            </a:r>
            <a:r>
              <a:rPr sz="2000" spc="-4" dirty="0">
                <a:cs typeface="Arial"/>
              </a:rPr>
              <a:t> </a:t>
            </a:r>
            <a:r>
              <a:rPr sz="2000" dirty="0">
                <a:cs typeface="Arial"/>
              </a:rPr>
              <a:t>for</a:t>
            </a:r>
            <a:r>
              <a:rPr sz="2000" spc="-4" dirty="0">
                <a:cs typeface="Arial"/>
              </a:rPr>
              <a:t> </a:t>
            </a:r>
            <a:r>
              <a:rPr sz="2000" dirty="0">
                <a:cs typeface="Arial"/>
              </a:rPr>
              <a:t>participation</a:t>
            </a:r>
            <a:r>
              <a:rPr sz="2000" spc="-13" dirty="0">
                <a:cs typeface="Arial"/>
              </a:rPr>
              <a:t> </a:t>
            </a:r>
            <a:r>
              <a:rPr sz="2000" dirty="0">
                <a:cs typeface="Arial"/>
              </a:rPr>
              <a:t>in</a:t>
            </a:r>
            <a:r>
              <a:rPr sz="2000" spc="-4" dirty="0">
                <a:cs typeface="Arial"/>
              </a:rPr>
              <a:t> </a:t>
            </a:r>
            <a:r>
              <a:rPr sz="2000" dirty="0">
                <a:cs typeface="Arial"/>
              </a:rPr>
              <a:t>post-release programs</a:t>
            </a:r>
            <a:r>
              <a:rPr sz="2000" spc="-4" dirty="0">
                <a:cs typeface="Arial"/>
              </a:rPr>
              <a:t> </a:t>
            </a:r>
            <a:r>
              <a:rPr sz="2000" dirty="0">
                <a:cs typeface="Arial"/>
              </a:rPr>
              <a:t>or</a:t>
            </a:r>
            <a:r>
              <a:rPr sz="2000" spc="-4" dirty="0">
                <a:cs typeface="Arial"/>
              </a:rPr>
              <a:t> </a:t>
            </a:r>
            <a:r>
              <a:rPr sz="2000" dirty="0" smtClean="0">
                <a:cs typeface="Arial"/>
              </a:rPr>
              <a:t>services</a:t>
            </a:r>
            <a:r>
              <a:rPr lang="en-US" sz="2000" dirty="0" smtClean="0">
                <a:cs typeface="Arial"/>
              </a:rPr>
              <a:t>.</a:t>
            </a:r>
            <a:endParaRPr sz="2000" dirty="0">
              <a:cs typeface="Arial"/>
            </a:endParaRP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1729307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273" y="100617"/>
            <a:ext cx="5605182" cy="876836"/>
          </a:xfrm>
          <a:prstGeom prst="rect">
            <a:avLst/>
          </a:prstGeom>
        </p:spPr>
        <p:txBody>
          <a:bodyPr vert="horz" wrap="square" lIns="0" tIns="258756" rIns="0" bIns="0" rtlCol="0" anchor="t">
            <a:spAutoFit/>
          </a:bodyPr>
          <a:lstStyle/>
          <a:p>
            <a:r>
              <a:rPr sz="4000" spc="-22" dirty="0">
                <a:latin typeface="+mn-lt"/>
              </a:rPr>
              <a:t>Preamble</a:t>
            </a:r>
            <a:r>
              <a:rPr sz="4000" spc="4" dirty="0">
                <a:latin typeface="+mn-lt"/>
              </a:rPr>
              <a:t> </a:t>
            </a:r>
            <a:r>
              <a:rPr sz="4000" spc="-22" dirty="0">
                <a:latin typeface="+mn-lt"/>
              </a:rPr>
              <a:t>Discussion</a:t>
            </a:r>
          </a:p>
        </p:txBody>
      </p:sp>
      <p:sp>
        <p:nvSpPr>
          <p:cNvPr id="3" name="object 3"/>
          <p:cNvSpPr txBox="1"/>
          <p:nvPr/>
        </p:nvSpPr>
        <p:spPr>
          <a:xfrm>
            <a:off x="1010770" y="2171993"/>
            <a:ext cx="7105089" cy="1723549"/>
          </a:xfrm>
          <a:prstGeom prst="rect">
            <a:avLst/>
          </a:prstGeom>
        </p:spPr>
        <p:txBody>
          <a:bodyPr vert="horz" wrap="square" lIns="0" tIns="0" rIns="0" bIns="0" rtlCol="0">
            <a:spAutoFit/>
          </a:bodyPr>
          <a:lstStyle/>
          <a:p>
            <a:pPr marL="11206" marR="4483"/>
            <a:r>
              <a:rPr sz="2800" spc="-18" dirty="0">
                <a:cs typeface="Arial"/>
              </a:rPr>
              <a:t>“This</a:t>
            </a:r>
            <a:r>
              <a:rPr sz="2800" spc="-4" dirty="0">
                <a:cs typeface="Arial"/>
              </a:rPr>
              <a:t> </a:t>
            </a:r>
            <a:r>
              <a:rPr sz="2800" spc="-18" dirty="0">
                <a:cs typeface="Arial"/>
              </a:rPr>
              <a:t>regulation</a:t>
            </a:r>
            <a:r>
              <a:rPr sz="2800" spc="-4" dirty="0">
                <a:cs typeface="Arial"/>
              </a:rPr>
              <a:t> </a:t>
            </a:r>
            <a:r>
              <a:rPr sz="2800" spc="-13" dirty="0">
                <a:cs typeface="Arial"/>
              </a:rPr>
              <a:t>i</a:t>
            </a:r>
            <a:r>
              <a:rPr sz="2800" spc="-18" dirty="0">
                <a:cs typeface="Arial"/>
              </a:rPr>
              <a:t>s</a:t>
            </a:r>
            <a:r>
              <a:rPr sz="2800" spc="-4" dirty="0">
                <a:cs typeface="Arial"/>
              </a:rPr>
              <a:t> </a:t>
            </a:r>
            <a:r>
              <a:rPr sz="2800" spc="-18" dirty="0">
                <a:cs typeface="Arial"/>
              </a:rPr>
              <a:t>intended</a:t>
            </a:r>
            <a:r>
              <a:rPr sz="2800" spc="-4" dirty="0">
                <a:cs typeface="Arial"/>
              </a:rPr>
              <a:t> </a:t>
            </a:r>
            <a:r>
              <a:rPr sz="2800" spc="-13" dirty="0">
                <a:cs typeface="Arial"/>
              </a:rPr>
              <a:t>t</a:t>
            </a:r>
            <a:r>
              <a:rPr sz="2800" spc="-18" dirty="0">
                <a:cs typeface="Arial"/>
              </a:rPr>
              <a:t>o</a:t>
            </a:r>
            <a:r>
              <a:rPr sz="2800" spc="-4" dirty="0">
                <a:cs typeface="Arial"/>
              </a:rPr>
              <a:t> </a:t>
            </a:r>
            <a:r>
              <a:rPr sz="2800" spc="-18" dirty="0">
                <a:cs typeface="Arial"/>
              </a:rPr>
              <a:t>clarify</a:t>
            </a:r>
            <a:r>
              <a:rPr sz="2800" spc="-4" dirty="0">
                <a:cs typeface="Arial"/>
              </a:rPr>
              <a:t> </a:t>
            </a:r>
            <a:r>
              <a:rPr sz="2800" spc="-18" dirty="0">
                <a:cs typeface="Arial"/>
              </a:rPr>
              <a:t>tha</a:t>
            </a:r>
            <a:r>
              <a:rPr sz="2800" spc="-9" dirty="0">
                <a:cs typeface="Arial"/>
              </a:rPr>
              <a:t>t</a:t>
            </a:r>
            <a:r>
              <a:rPr sz="2800" spc="-4" dirty="0">
                <a:cs typeface="Arial"/>
              </a:rPr>
              <a:t> </a:t>
            </a:r>
            <a:r>
              <a:rPr sz="2800" spc="-18" dirty="0">
                <a:cs typeface="Arial"/>
              </a:rPr>
              <a:t>re- entry</a:t>
            </a:r>
            <a:r>
              <a:rPr sz="2800" spc="-9" dirty="0">
                <a:cs typeface="Arial"/>
              </a:rPr>
              <a:t> </a:t>
            </a:r>
            <a:r>
              <a:rPr sz="2800" spc="-18" dirty="0">
                <a:cs typeface="Arial"/>
              </a:rPr>
              <a:t>services</a:t>
            </a:r>
            <a:r>
              <a:rPr sz="2800" spc="-9" dirty="0">
                <a:cs typeface="Arial"/>
              </a:rPr>
              <a:t> </a:t>
            </a:r>
            <a:r>
              <a:rPr sz="2800" spc="-22" dirty="0">
                <a:cs typeface="Arial"/>
              </a:rPr>
              <a:t>an</a:t>
            </a:r>
            <a:r>
              <a:rPr sz="2800" spc="-18" dirty="0">
                <a:cs typeface="Arial"/>
              </a:rPr>
              <a:t>d</a:t>
            </a:r>
            <a:r>
              <a:rPr sz="2800" spc="-9" dirty="0">
                <a:cs typeface="Arial"/>
              </a:rPr>
              <a:t> </a:t>
            </a:r>
            <a:r>
              <a:rPr sz="2800" spc="-22" dirty="0">
                <a:cs typeface="Arial"/>
              </a:rPr>
              <a:t>othe</a:t>
            </a:r>
            <a:r>
              <a:rPr sz="2800" spc="-13" dirty="0">
                <a:cs typeface="Arial"/>
              </a:rPr>
              <a:t>r</a:t>
            </a:r>
            <a:r>
              <a:rPr sz="2800" spc="-9" dirty="0">
                <a:cs typeface="Arial"/>
              </a:rPr>
              <a:t> </a:t>
            </a:r>
            <a:r>
              <a:rPr sz="2800" spc="-22" dirty="0">
                <a:cs typeface="Arial"/>
              </a:rPr>
              <a:t>pos</a:t>
            </a:r>
            <a:r>
              <a:rPr sz="2800" spc="-9" dirty="0">
                <a:cs typeface="Arial"/>
              </a:rPr>
              <a:t>t </a:t>
            </a:r>
            <a:r>
              <a:rPr sz="2800" spc="-18" dirty="0">
                <a:cs typeface="Arial"/>
              </a:rPr>
              <a:t>release services</a:t>
            </a:r>
            <a:r>
              <a:rPr sz="2800" spc="-9" dirty="0">
                <a:cs typeface="Arial"/>
              </a:rPr>
              <a:t> </a:t>
            </a:r>
            <a:r>
              <a:rPr sz="2800" spc="-26" dirty="0">
                <a:cs typeface="Arial"/>
              </a:rPr>
              <a:t>mus</a:t>
            </a:r>
            <a:r>
              <a:rPr sz="2800" spc="-9" dirty="0">
                <a:cs typeface="Arial"/>
              </a:rPr>
              <a:t>t </a:t>
            </a:r>
            <a:r>
              <a:rPr sz="2800" spc="-22" dirty="0">
                <a:cs typeface="Arial"/>
              </a:rPr>
              <a:t>suppor</a:t>
            </a:r>
            <a:r>
              <a:rPr sz="2800" spc="-9" dirty="0">
                <a:cs typeface="Arial"/>
              </a:rPr>
              <a:t>t </a:t>
            </a:r>
            <a:r>
              <a:rPr sz="2800" spc="-18" dirty="0">
                <a:cs typeface="Arial"/>
              </a:rPr>
              <a:t>the</a:t>
            </a:r>
            <a:r>
              <a:rPr sz="2800" spc="-9" dirty="0">
                <a:cs typeface="Arial"/>
              </a:rPr>
              <a:t> </a:t>
            </a:r>
            <a:r>
              <a:rPr sz="2800" u="heavy" spc="-22" dirty="0">
                <a:cs typeface="Arial"/>
              </a:rPr>
              <a:t>educationa</a:t>
            </a:r>
            <a:r>
              <a:rPr sz="2800" u="heavy" spc="-9" dirty="0">
                <a:cs typeface="Arial"/>
              </a:rPr>
              <a:t>l</a:t>
            </a:r>
            <a:r>
              <a:rPr sz="2800" spc="-9" dirty="0">
                <a:cs typeface="Arial"/>
              </a:rPr>
              <a:t> </a:t>
            </a:r>
            <a:r>
              <a:rPr sz="2800" spc="-22" dirty="0">
                <a:cs typeface="Arial"/>
              </a:rPr>
              <a:t>needs</a:t>
            </a:r>
            <a:r>
              <a:rPr sz="2800" spc="-18" dirty="0">
                <a:cs typeface="Arial"/>
              </a:rPr>
              <a:t> o</a:t>
            </a:r>
            <a:r>
              <a:rPr sz="2800" spc="-9" dirty="0">
                <a:cs typeface="Arial"/>
              </a:rPr>
              <a:t>f</a:t>
            </a:r>
            <a:r>
              <a:rPr sz="2800" spc="-4" dirty="0">
                <a:cs typeface="Arial"/>
              </a:rPr>
              <a:t> </a:t>
            </a:r>
            <a:r>
              <a:rPr sz="2800" spc="-18" dirty="0">
                <a:cs typeface="Arial"/>
              </a:rPr>
              <a:t>individuals.”</a:t>
            </a:r>
            <a:endParaRPr sz="2800" dirty="0">
              <a:cs typeface="Arial"/>
            </a:endParaRP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2422146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770" y="154100"/>
            <a:ext cx="5625162" cy="862503"/>
          </a:xfrm>
          <a:prstGeom prst="rect">
            <a:avLst/>
          </a:prstGeom>
        </p:spPr>
        <p:txBody>
          <a:bodyPr vert="horz" wrap="square" lIns="0" tIns="269962" rIns="0" bIns="0" rtlCol="0" anchor="t">
            <a:spAutoFit/>
          </a:bodyPr>
          <a:lstStyle/>
          <a:p>
            <a:pPr>
              <a:lnSpc>
                <a:spcPts val="4619"/>
              </a:lnSpc>
            </a:pPr>
            <a:r>
              <a:rPr spc="-26" dirty="0">
                <a:latin typeface="+mn-lt"/>
              </a:rPr>
              <a:t>Key</a:t>
            </a:r>
            <a:r>
              <a:rPr spc="4" dirty="0">
                <a:latin typeface="+mn-lt"/>
              </a:rPr>
              <a:t> </a:t>
            </a:r>
            <a:r>
              <a:rPr spc="-22" dirty="0">
                <a:latin typeface="+mn-lt"/>
              </a:rPr>
              <a:t>Concepts</a:t>
            </a:r>
          </a:p>
        </p:txBody>
      </p:sp>
      <p:sp>
        <p:nvSpPr>
          <p:cNvPr id="3" name="object 3"/>
          <p:cNvSpPr txBox="1"/>
          <p:nvPr/>
        </p:nvSpPr>
        <p:spPr>
          <a:xfrm>
            <a:off x="1010770" y="1831672"/>
            <a:ext cx="7105619" cy="2905924"/>
          </a:xfrm>
          <a:prstGeom prst="rect">
            <a:avLst/>
          </a:prstGeom>
        </p:spPr>
        <p:txBody>
          <a:bodyPr vert="horz" wrap="square" lIns="0" tIns="0" rIns="0" bIns="0" rtlCol="0">
            <a:spAutoFit/>
          </a:bodyPr>
          <a:lstStyle/>
          <a:p>
            <a:pPr marL="313781" indent="-302575">
              <a:buFont typeface="Wingdings"/>
              <a:buChar char=""/>
              <a:tabLst>
                <a:tab pos="313781" algn="l"/>
              </a:tabLst>
            </a:pPr>
            <a:r>
              <a:rPr sz="2400" dirty="0">
                <a:cs typeface="Arial"/>
              </a:rPr>
              <a:t>10%</a:t>
            </a:r>
            <a:r>
              <a:rPr sz="2400" spc="-9" dirty="0">
                <a:cs typeface="Arial"/>
              </a:rPr>
              <a:t> </a:t>
            </a:r>
            <a:r>
              <a:rPr lang="en-US" sz="2400" dirty="0">
                <a:cs typeface="Arial"/>
              </a:rPr>
              <a:t>-</a:t>
            </a:r>
            <a:r>
              <a:rPr sz="2400" spc="75" dirty="0">
                <a:cs typeface="Times New Roman"/>
              </a:rPr>
              <a:t> </a:t>
            </a:r>
            <a:r>
              <a:rPr sz="2400" spc="-4" dirty="0">
                <a:cs typeface="Arial"/>
              </a:rPr>
              <a:t>20</a:t>
            </a:r>
            <a:r>
              <a:rPr sz="2400" dirty="0">
                <a:cs typeface="Arial"/>
              </a:rPr>
              <a:t>%</a:t>
            </a:r>
            <a:r>
              <a:rPr sz="2400" spc="-18" dirty="0">
                <a:cs typeface="Arial"/>
              </a:rPr>
              <a:t> </a:t>
            </a:r>
            <a:r>
              <a:rPr sz="2400" spc="-4" dirty="0">
                <a:cs typeface="Arial"/>
              </a:rPr>
              <a:t>fundin</a:t>
            </a:r>
            <a:r>
              <a:rPr sz="2400" dirty="0">
                <a:cs typeface="Arial"/>
              </a:rPr>
              <a:t>g</a:t>
            </a:r>
            <a:r>
              <a:rPr sz="2400" spc="-18" dirty="0">
                <a:cs typeface="Arial"/>
              </a:rPr>
              <a:t> </a:t>
            </a:r>
            <a:r>
              <a:rPr sz="2400" spc="-4" dirty="0" smtClean="0">
                <a:cs typeface="Arial"/>
              </a:rPr>
              <a:t>increase</a:t>
            </a:r>
            <a:endParaRPr lang="en-US" sz="2400" spc="-4" dirty="0" smtClean="0">
              <a:cs typeface="Arial"/>
            </a:endParaRPr>
          </a:p>
          <a:p>
            <a:pPr marL="11206">
              <a:tabLst>
                <a:tab pos="313781" algn="l"/>
              </a:tabLst>
            </a:pPr>
            <a:endParaRPr sz="2400" dirty="0">
              <a:cs typeface="Arial"/>
            </a:endParaRPr>
          </a:p>
          <a:p>
            <a:pPr marL="313781" indent="-302575">
              <a:spcBef>
                <a:spcPts val="529"/>
              </a:spcBef>
              <a:buFont typeface="Wingdings"/>
              <a:buChar char=""/>
              <a:tabLst>
                <a:tab pos="313781" algn="l"/>
              </a:tabLst>
            </a:pPr>
            <a:r>
              <a:rPr sz="2400" spc="-4" dirty="0">
                <a:cs typeface="Arial"/>
              </a:rPr>
              <a:t>Ne</a:t>
            </a:r>
            <a:r>
              <a:rPr sz="2400" dirty="0">
                <a:cs typeface="Arial"/>
              </a:rPr>
              <a:t>w</a:t>
            </a:r>
            <a:r>
              <a:rPr sz="2400" spc="-13" dirty="0">
                <a:cs typeface="Arial"/>
              </a:rPr>
              <a:t> </a:t>
            </a:r>
            <a:r>
              <a:rPr sz="2400" spc="-4" dirty="0">
                <a:cs typeface="Arial"/>
              </a:rPr>
              <a:t>allowabl</a:t>
            </a:r>
            <a:r>
              <a:rPr sz="2400" dirty="0">
                <a:cs typeface="Arial"/>
              </a:rPr>
              <a:t>e</a:t>
            </a:r>
            <a:r>
              <a:rPr sz="2400" spc="-13" dirty="0">
                <a:cs typeface="Arial"/>
              </a:rPr>
              <a:t> </a:t>
            </a:r>
            <a:r>
              <a:rPr sz="2400" spc="-4" dirty="0">
                <a:cs typeface="Arial"/>
              </a:rPr>
              <a:t>program</a:t>
            </a:r>
            <a:r>
              <a:rPr sz="2400" dirty="0">
                <a:cs typeface="Arial"/>
              </a:rPr>
              <a:t>s</a:t>
            </a:r>
            <a:r>
              <a:rPr sz="2400" spc="-13" dirty="0">
                <a:cs typeface="Arial"/>
              </a:rPr>
              <a:t> </a:t>
            </a:r>
            <a:r>
              <a:rPr sz="2400" spc="-4" dirty="0">
                <a:cs typeface="Arial"/>
              </a:rPr>
              <a:t>unde</a:t>
            </a:r>
            <a:r>
              <a:rPr sz="2400" dirty="0">
                <a:cs typeface="Arial"/>
              </a:rPr>
              <a:t>r</a:t>
            </a:r>
            <a:r>
              <a:rPr sz="2400" spc="-13" dirty="0">
                <a:cs typeface="Arial"/>
              </a:rPr>
              <a:t> </a:t>
            </a:r>
            <a:r>
              <a:rPr sz="2400" spc="-4" dirty="0" smtClean="0">
                <a:cs typeface="Arial"/>
              </a:rPr>
              <a:t>WIOA</a:t>
            </a:r>
            <a:endParaRPr lang="en-US" sz="2400" spc="-4" dirty="0" smtClean="0">
              <a:cs typeface="Arial"/>
            </a:endParaRPr>
          </a:p>
          <a:p>
            <a:pPr marL="11206">
              <a:spcBef>
                <a:spcPts val="529"/>
              </a:spcBef>
              <a:tabLst>
                <a:tab pos="313781" algn="l"/>
              </a:tabLst>
            </a:pPr>
            <a:endParaRPr sz="2400" dirty="0">
              <a:cs typeface="Arial"/>
            </a:endParaRPr>
          </a:p>
          <a:p>
            <a:pPr marL="313781" indent="-302575">
              <a:spcBef>
                <a:spcPts val="529"/>
              </a:spcBef>
              <a:buFont typeface="Wingdings"/>
              <a:buChar char=""/>
              <a:tabLst>
                <a:tab pos="313781" algn="l"/>
              </a:tabLst>
            </a:pPr>
            <a:r>
              <a:rPr sz="2400" spc="-4" dirty="0">
                <a:cs typeface="Arial"/>
              </a:rPr>
              <a:t>Competitiv</a:t>
            </a:r>
            <a:r>
              <a:rPr sz="2400" dirty="0">
                <a:cs typeface="Arial"/>
              </a:rPr>
              <a:t>e</a:t>
            </a:r>
            <a:r>
              <a:rPr sz="2400" spc="-9" dirty="0">
                <a:cs typeface="Arial"/>
              </a:rPr>
              <a:t> </a:t>
            </a:r>
            <a:r>
              <a:rPr sz="2400" spc="-4" dirty="0">
                <a:cs typeface="Arial"/>
              </a:rPr>
              <a:t>application</a:t>
            </a:r>
            <a:r>
              <a:rPr sz="2400" dirty="0">
                <a:cs typeface="Arial"/>
              </a:rPr>
              <a:t>s</a:t>
            </a:r>
            <a:r>
              <a:rPr sz="2400" spc="-9" dirty="0">
                <a:cs typeface="Arial"/>
              </a:rPr>
              <a:t> </a:t>
            </a:r>
            <a:r>
              <a:rPr sz="2400" spc="-4" dirty="0" smtClean="0">
                <a:cs typeface="Arial"/>
              </a:rPr>
              <a:t>required</a:t>
            </a:r>
            <a:endParaRPr lang="en-US" sz="2400" spc="-4" dirty="0" smtClean="0">
              <a:cs typeface="Arial"/>
            </a:endParaRPr>
          </a:p>
          <a:p>
            <a:pPr marL="11206">
              <a:spcBef>
                <a:spcPts val="529"/>
              </a:spcBef>
              <a:tabLst>
                <a:tab pos="313781" algn="l"/>
              </a:tabLst>
            </a:pPr>
            <a:endParaRPr sz="2400" dirty="0">
              <a:cs typeface="Arial"/>
            </a:endParaRPr>
          </a:p>
          <a:p>
            <a:pPr marL="313781" marR="20732" indent="-302575">
              <a:spcBef>
                <a:spcPts val="529"/>
              </a:spcBef>
              <a:buFont typeface="Wingdings"/>
              <a:buChar char=""/>
              <a:tabLst>
                <a:tab pos="313781" algn="l"/>
              </a:tabLst>
            </a:pPr>
            <a:r>
              <a:rPr sz="2400" spc="-4" dirty="0">
                <a:cs typeface="Arial"/>
              </a:rPr>
              <a:t>Reentr</a:t>
            </a:r>
            <a:r>
              <a:rPr sz="2400" dirty="0">
                <a:cs typeface="Arial"/>
              </a:rPr>
              <a:t>y</a:t>
            </a:r>
            <a:r>
              <a:rPr sz="2400" spc="-9" dirty="0">
                <a:cs typeface="Arial"/>
              </a:rPr>
              <a:t> </a:t>
            </a:r>
            <a:r>
              <a:rPr sz="2400" spc="-4" dirty="0">
                <a:cs typeface="Arial"/>
              </a:rPr>
              <a:t>service</a:t>
            </a:r>
            <a:r>
              <a:rPr sz="2400" dirty="0">
                <a:cs typeface="Arial"/>
              </a:rPr>
              <a:t>s</a:t>
            </a:r>
            <a:r>
              <a:rPr sz="2400" spc="-9" dirty="0">
                <a:cs typeface="Arial"/>
              </a:rPr>
              <a:t> </a:t>
            </a:r>
            <a:r>
              <a:rPr sz="2400" spc="-4" dirty="0">
                <a:cs typeface="Arial"/>
              </a:rPr>
              <a:t>mus</a:t>
            </a:r>
            <a:r>
              <a:rPr sz="2400" dirty="0">
                <a:cs typeface="Arial"/>
              </a:rPr>
              <a:t>t</a:t>
            </a:r>
            <a:r>
              <a:rPr sz="2400" spc="-9" dirty="0">
                <a:cs typeface="Arial"/>
              </a:rPr>
              <a:t> </a:t>
            </a:r>
            <a:r>
              <a:rPr sz="2400" spc="-4" dirty="0">
                <a:cs typeface="Arial"/>
              </a:rPr>
              <a:t>b</a:t>
            </a:r>
            <a:r>
              <a:rPr sz="2400" dirty="0">
                <a:cs typeface="Arial"/>
              </a:rPr>
              <a:t>e</a:t>
            </a:r>
            <a:r>
              <a:rPr sz="2400" spc="-9" dirty="0">
                <a:cs typeface="Arial"/>
              </a:rPr>
              <a:t> </a:t>
            </a:r>
            <a:r>
              <a:rPr sz="2400" spc="-4" dirty="0">
                <a:cs typeface="Arial"/>
              </a:rPr>
              <a:t>educational </a:t>
            </a:r>
            <a:r>
              <a:rPr sz="2400" dirty="0">
                <a:cs typeface="Arial"/>
              </a:rPr>
              <a:t>services</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82454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79020" y="517312"/>
            <a:ext cx="6615952" cy="774244"/>
          </a:xfrm>
          <a:prstGeom prst="rect">
            <a:avLst/>
          </a:prstGeom>
        </p:spPr>
        <p:txBody>
          <a:bodyPr vert="horz" wrap="square" lIns="0" tIns="182556" rIns="0" bIns="0" rtlCol="0" anchor="t">
            <a:spAutoFit/>
          </a:bodyPr>
          <a:lstStyle/>
          <a:p>
            <a:pPr marL="318264">
              <a:lnSpc>
                <a:spcPts val="4619"/>
              </a:lnSpc>
            </a:pPr>
            <a:r>
              <a:rPr spc="-22" dirty="0">
                <a:latin typeface="+mn-lt"/>
              </a:rPr>
              <a:t>Performance</a:t>
            </a:r>
            <a:r>
              <a:rPr spc="-207" dirty="0">
                <a:latin typeface="+mn-lt"/>
              </a:rPr>
              <a:t> </a:t>
            </a:r>
            <a:r>
              <a:rPr spc="-18" dirty="0">
                <a:latin typeface="+mn-lt"/>
              </a:rPr>
              <a:t>Accountability</a:t>
            </a:r>
          </a:p>
        </p:txBody>
      </p:sp>
      <p:sp>
        <p:nvSpPr>
          <p:cNvPr id="5" name="object 5"/>
          <p:cNvSpPr txBox="1"/>
          <p:nvPr/>
        </p:nvSpPr>
        <p:spPr>
          <a:xfrm>
            <a:off x="1010770" y="1619580"/>
            <a:ext cx="6994151" cy="4465325"/>
          </a:xfrm>
          <a:prstGeom prst="rect">
            <a:avLst/>
          </a:prstGeom>
        </p:spPr>
        <p:txBody>
          <a:bodyPr vert="horz" wrap="square" lIns="0" tIns="0" rIns="0" bIns="0" rtlCol="0">
            <a:spAutoFit/>
          </a:bodyPr>
          <a:lstStyle/>
          <a:p>
            <a:pPr marL="313781" marR="4483" indent="-302575">
              <a:buSzPct val="104166"/>
              <a:buFont typeface="Wingdings"/>
              <a:buChar char=""/>
              <a:tabLst>
                <a:tab pos="313781" algn="l"/>
                <a:tab pos="836003" algn="l"/>
              </a:tabLst>
            </a:pPr>
            <a:r>
              <a:rPr sz="2200" spc="-4" dirty="0">
                <a:cs typeface="Arial"/>
              </a:rPr>
              <a:t>I</a:t>
            </a:r>
            <a:r>
              <a:rPr sz="2200" dirty="0">
                <a:cs typeface="Arial"/>
              </a:rPr>
              <a:t>n </a:t>
            </a:r>
            <a:r>
              <a:rPr sz="2200" spc="-4" dirty="0">
                <a:cs typeface="Arial"/>
              </a:rPr>
              <a:t>additio</a:t>
            </a:r>
            <a:r>
              <a:rPr sz="2200" dirty="0">
                <a:cs typeface="Arial"/>
              </a:rPr>
              <a:t>n</a:t>
            </a:r>
            <a:r>
              <a:rPr sz="2200" spc="18" dirty="0">
                <a:cs typeface="Arial"/>
              </a:rPr>
              <a:t> </a:t>
            </a:r>
            <a:r>
              <a:rPr sz="2200" spc="-4" dirty="0">
                <a:cs typeface="Arial"/>
              </a:rPr>
              <a:t>t</a:t>
            </a:r>
            <a:r>
              <a:rPr sz="2200" dirty="0">
                <a:cs typeface="Arial"/>
              </a:rPr>
              <a:t>o </a:t>
            </a:r>
            <a:r>
              <a:rPr sz="2200" spc="-4" dirty="0">
                <a:cs typeface="Arial"/>
              </a:rPr>
              <a:t>an</a:t>
            </a:r>
            <a:r>
              <a:rPr sz="2200" dirty="0">
                <a:cs typeface="Arial"/>
              </a:rPr>
              <a:t>y </a:t>
            </a:r>
            <a:r>
              <a:rPr sz="2200" spc="-4" dirty="0">
                <a:cs typeface="Arial"/>
              </a:rPr>
              <a:t>repor</a:t>
            </a:r>
            <a:r>
              <a:rPr sz="2200" dirty="0">
                <a:cs typeface="Arial"/>
              </a:rPr>
              <a:t>t</a:t>
            </a:r>
            <a:r>
              <a:rPr sz="2200" spc="13" dirty="0">
                <a:cs typeface="Arial"/>
              </a:rPr>
              <a:t> </a:t>
            </a:r>
            <a:r>
              <a:rPr sz="2200" spc="-4" dirty="0">
                <a:cs typeface="Arial"/>
              </a:rPr>
              <a:t>require</a:t>
            </a:r>
            <a:r>
              <a:rPr sz="2200" dirty="0">
                <a:cs typeface="Arial"/>
              </a:rPr>
              <a:t>d</a:t>
            </a:r>
            <a:r>
              <a:rPr sz="2200" spc="22" dirty="0">
                <a:cs typeface="Arial"/>
              </a:rPr>
              <a:t> </a:t>
            </a:r>
            <a:r>
              <a:rPr sz="2200" spc="-4" dirty="0">
                <a:cs typeface="Arial"/>
              </a:rPr>
              <a:t>unde</a:t>
            </a:r>
            <a:r>
              <a:rPr sz="2200" dirty="0">
                <a:cs typeface="Arial"/>
              </a:rPr>
              <a:t>r</a:t>
            </a:r>
            <a:r>
              <a:rPr sz="2200" spc="13" dirty="0">
                <a:cs typeface="Arial"/>
              </a:rPr>
              <a:t> </a:t>
            </a:r>
            <a:r>
              <a:rPr sz="2200" spc="-4" dirty="0">
                <a:cs typeface="Arial"/>
              </a:rPr>
              <a:t>Sec</a:t>
            </a:r>
            <a:r>
              <a:rPr sz="2200" dirty="0">
                <a:cs typeface="Arial"/>
              </a:rPr>
              <a:t>. </a:t>
            </a:r>
            <a:r>
              <a:rPr sz="2200" spc="-163" dirty="0">
                <a:cs typeface="Arial"/>
              </a:rPr>
              <a:t>1</a:t>
            </a:r>
            <a:r>
              <a:rPr sz="2200" spc="-4" dirty="0">
                <a:cs typeface="Arial"/>
              </a:rPr>
              <a:t>16</a:t>
            </a:r>
            <a:r>
              <a:rPr sz="2200" dirty="0">
                <a:cs typeface="Arial"/>
              </a:rPr>
              <a:t>, </a:t>
            </a:r>
            <a:r>
              <a:rPr sz="2200" spc="-4" dirty="0">
                <a:cs typeface="Arial"/>
              </a:rPr>
              <a:t>each eligibl</a:t>
            </a:r>
            <a:r>
              <a:rPr sz="2200" dirty="0">
                <a:cs typeface="Arial"/>
              </a:rPr>
              <a:t>e</a:t>
            </a:r>
            <a:r>
              <a:rPr sz="2200" spc="18" dirty="0">
                <a:cs typeface="Arial"/>
              </a:rPr>
              <a:t> </a:t>
            </a:r>
            <a:r>
              <a:rPr sz="2200" spc="-4" dirty="0">
                <a:cs typeface="Arial"/>
              </a:rPr>
              <a:t>agenc</a:t>
            </a:r>
            <a:r>
              <a:rPr sz="2200" dirty="0">
                <a:cs typeface="Arial"/>
              </a:rPr>
              <a:t>y</a:t>
            </a:r>
            <a:r>
              <a:rPr sz="2200" spc="18" dirty="0">
                <a:cs typeface="Arial"/>
              </a:rPr>
              <a:t> </a:t>
            </a:r>
            <a:r>
              <a:rPr sz="2200" spc="-4" dirty="0">
                <a:cs typeface="Arial"/>
              </a:rPr>
              <a:t>tha</a:t>
            </a:r>
            <a:r>
              <a:rPr sz="2200" dirty="0">
                <a:cs typeface="Arial"/>
              </a:rPr>
              <a:t>t</a:t>
            </a:r>
            <a:r>
              <a:rPr sz="2200" spc="-4" dirty="0">
                <a:cs typeface="Arial"/>
              </a:rPr>
              <a:t> receive</a:t>
            </a:r>
            <a:r>
              <a:rPr sz="2200" dirty="0">
                <a:cs typeface="Arial"/>
              </a:rPr>
              <a:t>s</a:t>
            </a:r>
            <a:r>
              <a:rPr sz="2200" spc="18" dirty="0">
                <a:cs typeface="Arial"/>
              </a:rPr>
              <a:t> </a:t>
            </a:r>
            <a:r>
              <a:rPr sz="2200" spc="-4" dirty="0">
                <a:cs typeface="Arial"/>
              </a:rPr>
              <a:t>assistanc</a:t>
            </a:r>
            <a:r>
              <a:rPr sz="2200" dirty="0">
                <a:cs typeface="Arial"/>
              </a:rPr>
              <a:t>e</a:t>
            </a:r>
            <a:r>
              <a:rPr sz="2200" spc="18" dirty="0">
                <a:cs typeface="Arial"/>
              </a:rPr>
              <a:t> </a:t>
            </a:r>
            <a:r>
              <a:rPr sz="2200" spc="-4" dirty="0">
                <a:cs typeface="Arial"/>
              </a:rPr>
              <a:t>provide</a:t>
            </a:r>
            <a:r>
              <a:rPr sz="2200" dirty="0">
                <a:cs typeface="Arial"/>
              </a:rPr>
              <a:t>d</a:t>
            </a:r>
            <a:r>
              <a:rPr sz="2200" spc="18" dirty="0">
                <a:cs typeface="Arial"/>
              </a:rPr>
              <a:t> </a:t>
            </a:r>
            <a:r>
              <a:rPr sz="2200" spc="-4" dirty="0">
                <a:cs typeface="Arial"/>
              </a:rPr>
              <a:t>under </a:t>
            </a:r>
            <a:r>
              <a:rPr sz="2200" spc="-4" dirty="0" smtClean="0">
                <a:cs typeface="Arial"/>
              </a:rPr>
              <a:t>Sec</a:t>
            </a:r>
            <a:r>
              <a:rPr sz="2200" dirty="0">
                <a:cs typeface="Arial"/>
              </a:rPr>
              <a:t>. </a:t>
            </a:r>
            <a:r>
              <a:rPr sz="2200" spc="-4" dirty="0" smtClean="0">
                <a:cs typeface="Arial"/>
              </a:rPr>
              <a:t>225</a:t>
            </a:r>
            <a:r>
              <a:rPr sz="2200" dirty="0" smtClean="0">
                <a:cs typeface="Arial"/>
              </a:rPr>
              <a:t> </a:t>
            </a:r>
            <a:r>
              <a:rPr sz="2200" spc="-4" dirty="0">
                <a:cs typeface="Arial"/>
              </a:rPr>
              <a:t>shal</a:t>
            </a:r>
            <a:r>
              <a:rPr sz="2200" dirty="0">
                <a:cs typeface="Arial"/>
              </a:rPr>
              <a:t>l </a:t>
            </a:r>
            <a:r>
              <a:rPr sz="2200" spc="-4" dirty="0">
                <a:cs typeface="Arial"/>
              </a:rPr>
              <a:t>annuall</a:t>
            </a:r>
            <a:r>
              <a:rPr sz="2200" dirty="0">
                <a:cs typeface="Arial"/>
              </a:rPr>
              <a:t>y</a:t>
            </a:r>
            <a:r>
              <a:rPr sz="2200" spc="18" dirty="0">
                <a:cs typeface="Arial"/>
              </a:rPr>
              <a:t> </a:t>
            </a:r>
            <a:r>
              <a:rPr sz="2200" spc="-4" dirty="0">
                <a:cs typeface="Arial"/>
              </a:rPr>
              <a:t>prepar</a:t>
            </a:r>
            <a:r>
              <a:rPr sz="2200" dirty="0">
                <a:cs typeface="Arial"/>
              </a:rPr>
              <a:t>e</a:t>
            </a:r>
            <a:r>
              <a:rPr sz="2200" spc="22" dirty="0">
                <a:cs typeface="Arial"/>
              </a:rPr>
              <a:t> </a:t>
            </a:r>
            <a:r>
              <a:rPr sz="2200" spc="-4" dirty="0">
                <a:cs typeface="Arial"/>
              </a:rPr>
              <a:t>an</a:t>
            </a:r>
            <a:r>
              <a:rPr sz="2200" dirty="0">
                <a:cs typeface="Arial"/>
              </a:rPr>
              <a:t>d </a:t>
            </a:r>
            <a:r>
              <a:rPr sz="2200" spc="-4" dirty="0">
                <a:cs typeface="Arial"/>
              </a:rPr>
              <a:t>submi</a:t>
            </a:r>
            <a:r>
              <a:rPr sz="2200" dirty="0">
                <a:cs typeface="Arial"/>
              </a:rPr>
              <a:t>t </a:t>
            </a:r>
            <a:r>
              <a:rPr sz="2200" spc="-4" dirty="0">
                <a:cs typeface="Arial"/>
              </a:rPr>
              <a:t>t</a:t>
            </a:r>
            <a:r>
              <a:rPr sz="2200" dirty="0">
                <a:cs typeface="Arial"/>
              </a:rPr>
              <a:t>o </a:t>
            </a:r>
            <a:r>
              <a:rPr sz="2200" spc="-4" dirty="0">
                <a:cs typeface="Arial"/>
              </a:rPr>
              <a:t>the Secretar</a:t>
            </a:r>
            <a:r>
              <a:rPr sz="2200" dirty="0">
                <a:cs typeface="Arial"/>
              </a:rPr>
              <a:t>y a </a:t>
            </a:r>
            <a:r>
              <a:rPr sz="2200" spc="-4" dirty="0">
                <a:cs typeface="Arial"/>
              </a:rPr>
              <a:t>repor</a:t>
            </a:r>
            <a:r>
              <a:rPr sz="2200" dirty="0">
                <a:cs typeface="Arial"/>
              </a:rPr>
              <a:t>t</a:t>
            </a:r>
            <a:r>
              <a:rPr sz="2200" spc="13" dirty="0">
                <a:cs typeface="Arial"/>
              </a:rPr>
              <a:t> </a:t>
            </a:r>
            <a:r>
              <a:rPr sz="2200" spc="-4" dirty="0">
                <a:cs typeface="Arial"/>
              </a:rPr>
              <a:t>o</a:t>
            </a:r>
            <a:r>
              <a:rPr sz="2200" dirty="0">
                <a:cs typeface="Arial"/>
              </a:rPr>
              <a:t>n </a:t>
            </a:r>
            <a:r>
              <a:rPr sz="2200" spc="-4" dirty="0">
                <a:cs typeface="Arial"/>
              </a:rPr>
              <a:t>th</a:t>
            </a:r>
            <a:r>
              <a:rPr sz="2200" dirty="0">
                <a:cs typeface="Arial"/>
              </a:rPr>
              <a:t>e </a:t>
            </a:r>
            <a:r>
              <a:rPr sz="2200" spc="-4" dirty="0">
                <a:cs typeface="Arial"/>
              </a:rPr>
              <a:t>progress</a:t>
            </a:r>
            <a:r>
              <a:rPr sz="2200" dirty="0">
                <a:cs typeface="Arial"/>
              </a:rPr>
              <a:t>,</a:t>
            </a:r>
            <a:r>
              <a:rPr sz="2200" spc="18" dirty="0">
                <a:cs typeface="Arial"/>
              </a:rPr>
              <a:t> </a:t>
            </a:r>
            <a:r>
              <a:rPr sz="2200" spc="-4" dirty="0">
                <a:cs typeface="Arial"/>
              </a:rPr>
              <a:t>a</a:t>
            </a:r>
            <a:r>
              <a:rPr sz="2200" dirty="0">
                <a:cs typeface="Arial"/>
              </a:rPr>
              <a:t>s </a:t>
            </a:r>
            <a:r>
              <a:rPr sz="2200" spc="-4" dirty="0">
                <a:cs typeface="Arial"/>
              </a:rPr>
              <a:t>describe</a:t>
            </a:r>
            <a:r>
              <a:rPr sz="2200" dirty="0">
                <a:cs typeface="Arial"/>
              </a:rPr>
              <a:t>d</a:t>
            </a:r>
            <a:r>
              <a:rPr sz="2200" spc="22" dirty="0">
                <a:cs typeface="Arial"/>
              </a:rPr>
              <a:t> </a:t>
            </a:r>
            <a:r>
              <a:rPr sz="2200" spc="-4" dirty="0">
                <a:cs typeface="Arial"/>
              </a:rPr>
              <a:t>i</a:t>
            </a:r>
            <a:r>
              <a:rPr sz="2200" dirty="0">
                <a:cs typeface="Arial"/>
              </a:rPr>
              <a:t>n </a:t>
            </a:r>
            <a:r>
              <a:rPr sz="2200" spc="-4" dirty="0">
                <a:cs typeface="Arial"/>
              </a:rPr>
              <a:t>Sec. </a:t>
            </a:r>
            <a:r>
              <a:rPr sz="2200" spc="-163" dirty="0">
                <a:cs typeface="Arial"/>
              </a:rPr>
              <a:t>1</a:t>
            </a:r>
            <a:r>
              <a:rPr sz="2200" spc="-4" dirty="0">
                <a:cs typeface="Arial"/>
              </a:rPr>
              <a:t>16</a:t>
            </a:r>
            <a:r>
              <a:rPr sz="2200" dirty="0">
                <a:cs typeface="Arial"/>
              </a:rPr>
              <a:t>, </a:t>
            </a:r>
            <a:r>
              <a:rPr sz="2200" spc="-4" dirty="0">
                <a:cs typeface="Arial"/>
              </a:rPr>
              <a:t>o</a:t>
            </a:r>
            <a:r>
              <a:rPr sz="2200" dirty="0">
                <a:cs typeface="Arial"/>
              </a:rPr>
              <a:t>f </a:t>
            </a:r>
            <a:r>
              <a:rPr sz="2200" spc="-4" dirty="0">
                <a:cs typeface="Arial"/>
              </a:rPr>
              <a:t>th</a:t>
            </a:r>
            <a:r>
              <a:rPr sz="2200" dirty="0">
                <a:cs typeface="Arial"/>
              </a:rPr>
              <a:t>e </a:t>
            </a:r>
            <a:r>
              <a:rPr sz="2200" spc="-4" dirty="0">
                <a:cs typeface="Arial"/>
              </a:rPr>
              <a:t>eligibl</a:t>
            </a:r>
            <a:r>
              <a:rPr sz="2200" dirty="0">
                <a:cs typeface="Arial"/>
              </a:rPr>
              <a:t>e</a:t>
            </a:r>
            <a:r>
              <a:rPr sz="2200" spc="22" dirty="0">
                <a:cs typeface="Arial"/>
              </a:rPr>
              <a:t> </a:t>
            </a:r>
            <a:r>
              <a:rPr sz="2200" spc="-4" dirty="0">
                <a:cs typeface="Arial"/>
              </a:rPr>
              <a:t>agenc</a:t>
            </a:r>
            <a:r>
              <a:rPr sz="2200" dirty="0">
                <a:cs typeface="Arial"/>
              </a:rPr>
              <a:t>y</a:t>
            </a:r>
            <a:r>
              <a:rPr sz="2200" spc="13" dirty="0">
                <a:cs typeface="Arial"/>
              </a:rPr>
              <a:t> </a:t>
            </a:r>
            <a:r>
              <a:rPr sz="2200" spc="-4" dirty="0">
                <a:cs typeface="Arial"/>
              </a:rPr>
              <a:t>wit</a:t>
            </a:r>
            <a:r>
              <a:rPr sz="2200" dirty="0">
                <a:cs typeface="Arial"/>
              </a:rPr>
              <a:t>h </a:t>
            </a:r>
            <a:r>
              <a:rPr sz="2200" spc="-4" dirty="0">
                <a:cs typeface="Arial"/>
              </a:rPr>
              <a:t>respec</a:t>
            </a:r>
            <a:r>
              <a:rPr sz="2200" dirty="0">
                <a:cs typeface="Arial"/>
              </a:rPr>
              <a:t>t </a:t>
            </a:r>
            <a:r>
              <a:rPr sz="2200" spc="-4" dirty="0">
                <a:cs typeface="Arial"/>
              </a:rPr>
              <a:t>t</a:t>
            </a:r>
            <a:r>
              <a:rPr sz="2200" dirty="0">
                <a:cs typeface="Arial"/>
              </a:rPr>
              <a:t>o </a:t>
            </a:r>
            <a:r>
              <a:rPr sz="2200" spc="-4" dirty="0">
                <a:cs typeface="Arial"/>
              </a:rPr>
              <a:t>th</a:t>
            </a:r>
            <a:r>
              <a:rPr sz="2200" dirty="0">
                <a:cs typeface="Arial"/>
              </a:rPr>
              <a:t>e </a:t>
            </a:r>
            <a:r>
              <a:rPr sz="2200" spc="-4" dirty="0">
                <a:cs typeface="Arial"/>
              </a:rPr>
              <a:t>programs an</a:t>
            </a:r>
            <a:r>
              <a:rPr sz="2200" dirty="0">
                <a:cs typeface="Arial"/>
              </a:rPr>
              <a:t>d</a:t>
            </a:r>
            <a:r>
              <a:rPr sz="2200" spc="4" dirty="0">
                <a:cs typeface="Arial"/>
              </a:rPr>
              <a:t> </a:t>
            </a:r>
            <a:r>
              <a:rPr sz="2200" spc="-4" dirty="0">
                <a:cs typeface="Arial"/>
              </a:rPr>
              <a:t>activitie</a:t>
            </a:r>
            <a:r>
              <a:rPr sz="2200" dirty="0">
                <a:cs typeface="Arial"/>
              </a:rPr>
              <a:t>s</a:t>
            </a:r>
            <a:r>
              <a:rPr sz="2200" spc="4" dirty="0">
                <a:cs typeface="Arial"/>
              </a:rPr>
              <a:t> </a:t>
            </a:r>
            <a:r>
              <a:rPr sz="2200" spc="-4" dirty="0">
                <a:cs typeface="Arial"/>
              </a:rPr>
              <a:t>carrie</a:t>
            </a:r>
            <a:r>
              <a:rPr sz="2200" dirty="0">
                <a:cs typeface="Arial"/>
              </a:rPr>
              <a:t>d</a:t>
            </a:r>
            <a:r>
              <a:rPr sz="2200" spc="4" dirty="0">
                <a:cs typeface="Arial"/>
              </a:rPr>
              <a:t> </a:t>
            </a:r>
            <a:r>
              <a:rPr sz="2200" spc="-4" dirty="0">
                <a:cs typeface="Arial"/>
              </a:rPr>
              <a:t>ou</a:t>
            </a:r>
            <a:r>
              <a:rPr sz="2200" dirty="0">
                <a:cs typeface="Arial"/>
              </a:rPr>
              <a:t>t</a:t>
            </a:r>
            <a:r>
              <a:rPr sz="2200" spc="4" dirty="0">
                <a:cs typeface="Arial"/>
              </a:rPr>
              <a:t> </a:t>
            </a:r>
            <a:r>
              <a:rPr sz="2200" spc="-4" dirty="0">
                <a:cs typeface="Arial"/>
              </a:rPr>
              <a:t>unde</a:t>
            </a:r>
            <a:r>
              <a:rPr sz="2200" dirty="0">
                <a:cs typeface="Arial"/>
              </a:rPr>
              <a:t>r</a:t>
            </a:r>
            <a:r>
              <a:rPr sz="2200" spc="4" dirty="0">
                <a:cs typeface="Arial"/>
              </a:rPr>
              <a:t> </a:t>
            </a:r>
            <a:r>
              <a:rPr sz="2200" spc="-4" dirty="0">
                <a:cs typeface="Arial"/>
              </a:rPr>
              <a:t>thi</a:t>
            </a:r>
            <a:r>
              <a:rPr sz="2200" dirty="0">
                <a:cs typeface="Arial"/>
              </a:rPr>
              <a:t>s</a:t>
            </a:r>
            <a:r>
              <a:rPr sz="2200" spc="4" dirty="0">
                <a:cs typeface="Arial"/>
              </a:rPr>
              <a:t> </a:t>
            </a:r>
            <a:r>
              <a:rPr sz="2200" spc="-4" dirty="0">
                <a:cs typeface="Arial"/>
              </a:rPr>
              <a:t>section</a:t>
            </a:r>
            <a:r>
              <a:rPr sz="2200" dirty="0">
                <a:cs typeface="Arial"/>
              </a:rPr>
              <a:t>,</a:t>
            </a:r>
            <a:r>
              <a:rPr sz="2200" spc="4" dirty="0">
                <a:cs typeface="Arial"/>
              </a:rPr>
              <a:t> </a:t>
            </a:r>
            <a:r>
              <a:rPr sz="2200" spc="-4" dirty="0">
                <a:cs typeface="Arial"/>
              </a:rPr>
              <a:t>including </a:t>
            </a:r>
            <a:r>
              <a:rPr sz="2200" spc="-4" dirty="0" smtClean="0">
                <a:cs typeface="Arial"/>
              </a:rPr>
              <a:t>th</a:t>
            </a:r>
            <a:r>
              <a:rPr sz="2200" dirty="0" smtClean="0">
                <a:cs typeface="Arial"/>
              </a:rPr>
              <a:t>e</a:t>
            </a:r>
            <a:r>
              <a:rPr lang="en-US" sz="2200" dirty="0" smtClean="0">
                <a:cs typeface="Arial"/>
              </a:rPr>
              <a:t> </a:t>
            </a:r>
            <a:r>
              <a:rPr sz="2200" spc="-4" dirty="0" smtClean="0">
                <a:cs typeface="Arial"/>
              </a:rPr>
              <a:t>relativ</a:t>
            </a:r>
            <a:r>
              <a:rPr sz="2200" dirty="0" smtClean="0">
                <a:cs typeface="Arial"/>
              </a:rPr>
              <a:t>e</a:t>
            </a:r>
            <a:r>
              <a:rPr sz="2200" spc="13" dirty="0" smtClean="0">
                <a:cs typeface="Arial"/>
              </a:rPr>
              <a:t> </a:t>
            </a:r>
            <a:r>
              <a:rPr sz="2200" spc="-4" dirty="0">
                <a:cs typeface="Arial"/>
              </a:rPr>
              <a:t>rat</a:t>
            </a:r>
            <a:r>
              <a:rPr sz="2200" dirty="0">
                <a:cs typeface="Arial"/>
              </a:rPr>
              <a:t>e</a:t>
            </a:r>
            <a:r>
              <a:rPr sz="2200" spc="-4" dirty="0">
                <a:cs typeface="Arial"/>
              </a:rPr>
              <a:t> o</a:t>
            </a:r>
            <a:r>
              <a:rPr sz="2200" dirty="0">
                <a:cs typeface="Arial"/>
              </a:rPr>
              <a:t>f</a:t>
            </a:r>
            <a:r>
              <a:rPr sz="2200" spc="-4" dirty="0">
                <a:cs typeface="Arial"/>
              </a:rPr>
              <a:t> recidivis</a:t>
            </a:r>
            <a:r>
              <a:rPr sz="2200" dirty="0">
                <a:cs typeface="Arial"/>
              </a:rPr>
              <a:t>m</a:t>
            </a:r>
            <a:r>
              <a:rPr sz="2200" spc="18" dirty="0">
                <a:cs typeface="Arial"/>
              </a:rPr>
              <a:t> </a:t>
            </a:r>
            <a:r>
              <a:rPr sz="2200" spc="-4" dirty="0">
                <a:cs typeface="Arial"/>
              </a:rPr>
              <a:t>fo</a:t>
            </a:r>
            <a:r>
              <a:rPr sz="2200" dirty="0">
                <a:cs typeface="Arial"/>
              </a:rPr>
              <a:t>r</a:t>
            </a:r>
            <a:r>
              <a:rPr sz="2200" spc="-4" dirty="0">
                <a:cs typeface="Arial"/>
              </a:rPr>
              <a:t> th</a:t>
            </a:r>
            <a:r>
              <a:rPr sz="2200" dirty="0">
                <a:cs typeface="Arial"/>
              </a:rPr>
              <a:t>e</a:t>
            </a:r>
            <a:r>
              <a:rPr sz="2200" spc="-4" dirty="0">
                <a:cs typeface="Arial"/>
              </a:rPr>
              <a:t> crimina</a:t>
            </a:r>
            <a:r>
              <a:rPr sz="2200" dirty="0">
                <a:cs typeface="Arial"/>
              </a:rPr>
              <a:t>l</a:t>
            </a:r>
            <a:r>
              <a:rPr sz="2200" spc="18" dirty="0">
                <a:cs typeface="Arial"/>
              </a:rPr>
              <a:t> </a:t>
            </a:r>
            <a:r>
              <a:rPr sz="2200" spc="-4" dirty="0">
                <a:cs typeface="Arial"/>
              </a:rPr>
              <a:t>o</a:t>
            </a:r>
            <a:r>
              <a:rPr sz="2200" spc="-40" dirty="0">
                <a:cs typeface="Arial"/>
              </a:rPr>
              <a:t>f</a:t>
            </a:r>
            <a:r>
              <a:rPr sz="2200" spc="-4" dirty="0">
                <a:cs typeface="Arial"/>
              </a:rPr>
              <a:t>fenders served</a:t>
            </a:r>
            <a:r>
              <a:rPr sz="2200" spc="-4" dirty="0" smtClean="0">
                <a:cs typeface="Arial"/>
              </a:rPr>
              <a:t>.</a:t>
            </a:r>
            <a:endParaRPr lang="en-US" sz="2200" spc="-4" dirty="0" smtClean="0">
              <a:cs typeface="Arial"/>
            </a:endParaRPr>
          </a:p>
          <a:p>
            <a:pPr marL="313781" marR="4483" indent="-302575">
              <a:buSzPct val="104166"/>
              <a:buFont typeface="Wingdings"/>
              <a:buChar char=""/>
              <a:tabLst>
                <a:tab pos="313781" algn="l"/>
                <a:tab pos="836003" algn="l"/>
              </a:tabLst>
            </a:pPr>
            <a:endParaRPr sz="2200" dirty="0">
              <a:cs typeface="Arial"/>
            </a:endParaRPr>
          </a:p>
          <a:p>
            <a:pPr marL="313781" marR="19611" indent="-302575">
              <a:spcBef>
                <a:spcPts val="507"/>
              </a:spcBef>
              <a:buSzPct val="104166"/>
              <a:buFont typeface="Wingdings"/>
              <a:buChar char=""/>
              <a:tabLst>
                <a:tab pos="313781" algn="l"/>
              </a:tabLst>
            </a:pPr>
            <a:r>
              <a:rPr sz="2200" i="1" spc="-4" dirty="0">
                <a:cs typeface="Arial"/>
              </a:rPr>
              <a:t>“Sec</a:t>
            </a:r>
            <a:r>
              <a:rPr sz="2200" i="1" dirty="0">
                <a:cs typeface="Arial"/>
              </a:rPr>
              <a:t>.</a:t>
            </a:r>
            <a:r>
              <a:rPr sz="2200" i="1" spc="4" dirty="0">
                <a:cs typeface="Arial"/>
              </a:rPr>
              <a:t> </a:t>
            </a:r>
            <a:r>
              <a:rPr sz="2200" i="1" spc="-4" dirty="0">
                <a:cs typeface="Arial"/>
              </a:rPr>
              <a:t>22</a:t>
            </a:r>
            <a:r>
              <a:rPr sz="2200" i="1" dirty="0">
                <a:cs typeface="Arial"/>
              </a:rPr>
              <a:t>5</a:t>
            </a:r>
            <a:r>
              <a:rPr sz="2200" i="1" spc="4" dirty="0">
                <a:cs typeface="Arial"/>
              </a:rPr>
              <a:t> </a:t>
            </a:r>
            <a:r>
              <a:rPr sz="2200" i="1" spc="-4" dirty="0">
                <a:cs typeface="Arial"/>
              </a:rPr>
              <a:t>participant</a:t>
            </a:r>
            <a:r>
              <a:rPr sz="2200" i="1" dirty="0">
                <a:cs typeface="Arial"/>
              </a:rPr>
              <a:t>s</a:t>
            </a:r>
            <a:r>
              <a:rPr sz="2200" i="1" spc="4" dirty="0">
                <a:cs typeface="Arial"/>
              </a:rPr>
              <a:t> </a:t>
            </a:r>
            <a:r>
              <a:rPr sz="2200" i="1" spc="-4" dirty="0">
                <a:cs typeface="Arial"/>
              </a:rPr>
              <a:t>d</a:t>
            </a:r>
            <a:r>
              <a:rPr sz="2200" i="1" dirty="0">
                <a:cs typeface="Arial"/>
              </a:rPr>
              <a:t>o</a:t>
            </a:r>
            <a:r>
              <a:rPr sz="2200" i="1" spc="4" dirty="0">
                <a:cs typeface="Arial"/>
              </a:rPr>
              <a:t> </a:t>
            </a:r>
            <a:r>
              <a:rPr sz="2200" i="1" spc="-4" dirty="0">
                <a:cs typeface="Arial"/>
              </a:rPr>
              <a:t>no</a:t>
            </a:r>
            <a:r>
              <a:rPr sz="2200" i="1" dirty="0">
                <a:cs typeface="Arial"/>
              </a:rPr>
              <a:t>t</a:t>
            </a:r>
            <a:r>
              <a:rPr sz="2200" i="1" spc="4" dirty="0">
                <a:cs typeface="Arial"/>
              </a:rPr>
              <a:t> </a:t>
            </a:r>
            <a:r>
              <a:rPr sz="2200" i="1" spc="-4" dirty="0">
                <a:cs typeface="Arial"/>
              </a:rPr>
              <a:t>hav</a:t>
            </a:r>
            <a:r>
              <a:rPr sz="2200" i="1" dirty="0">
                <a:cs typeface="Arial"/>
              </a:rPr>
              <a:t>e</a:t>
            </a:r>
            <a:r>
              <a:rPr sz="2200" i="1" spc="4" dirty="0">
                <a:cs typeface="Arial"/>
              </a:rPr>
              <a:t> </a:t>
            </a:r>
            <a:r>
              <a:rPr sz="2200" i="1" spc="-4" dirty="0">
                <a:cs typeface="Arial"/>
              </a:rPr>
              <a:t>th</a:t>
            </a:r>
            <a:r>
              <a:rPr sz="2200" i="1" dirty="0">
                <a:cs typeface="Arial"/>
              </a:rPr>
              <a:t>e</a:t>
            </a:r>
            <a:r>
              <a:rPr sz="2200" i="1" spc="4" dirty="0">
                <a:cs typeface="Arial"/>
              </a:rPr>
              <a:t> </a:t>
            </a:r>
            <a:r>
              <a:rPr sz="2200" i="1" spc="-4" dirty="0">
                <a:cs typeface="Arial"/>
              </a:rPr>
              <a:t>opportunit</a:t>
            </a:r>
            <a:r>
              <a:rPr sz="2200" i="1" dirty="0">
                <a:cs typeface="Arial"/>
              </a:rPr>
              <a:t>y</a:t>
            </a:r>
            <a:r>
              <a:rPr sz="2200" i="1" spc="4" dirty="0">
                <a:cs typeface="Arial"/>
              </a:rPr>
              <a:t> </a:t>
            </a:r>
            <a:r>
              <a:rPr sz="2200" i="1" spc="-4" dirty="0">
                <a:cs typeface="Arial"/>
              </a:rPr>
              <a:t>t</a:t>
            </a:r>
            <a:r>
              <a:rPr sz="2200" i="1" dirty="0">
                <a:cs typeface="Arial"/>
              </a:rPr>
              <a:t>o</a:t>
            </a:r>
            <a:r>
              <a:rPr sz="2200" i="1" spc="-9" dirty="0">
                <a:cs typeface="Arial"/>
              </a:rPr>
              <a:t> </a:t>
            </a:r>
            <a:r>
              <a:rPr sz="2200" i="1" spc="-4" dirty="0">
                <a:cs typeface="Arial"/>
              </a:rPr>
              <a:t>be employe</a:t>
            </a:r>
            <a:r>
              <a:rPr sz="2200" i="1" dirty="0">
                <a:cs typeface="Arial"/>
              </a:rPr>
              <a:t>d</a:t>
            </a:r>
            <a:r>
              <a:rPr sz="2200" i="1" spc="18" dirty="0">
                <a:cs typeface="Arial"/>
              </a:rPr>
              <a:t> </a:t>
            </a:r>
            <a:r>
              <a:rPr sz="2200" i="1" spc="-4" dirty="0">
                <a:cs typeface="Arial"/>
              </a:rPr>
              <a:t>o</a:t>
            </a:r>
            <a:r>
              <a:rPr sz="2200" i="1" dirty="0">
                <a:cs typeface="Arial"/>
              </a:rPr>
              <a:t>r</a:t>
            </a:r>
            <a:r>
              <a:rPr sz="2200" i="1" spc="-4" dirty="0">
                <a:cs typeface="Arial"/>
              </a:rPr>
              <a:t> t</a:t>
            </a:r>
            <a:r>
              <a:rPr sz="2200" i="1" dirty="0">
                <a:cs typeface="Arial"/>
              </a:rPr>
              <a:t>o</a:t>
            </a:r>
            <a:r>
              <a:rPr sz="2200" i="1" spc="-4" dirty="0">
                <a:cs typeface="Arial"/>
              </a:rPr>
              <a:t> participat</a:t>
            </a:r>
            <a:r>
              <a:rPr sz="2200" i="1" dirty="0">
                <a:cs typeface="Arial"/>
              </a:rPr>
              <a:t>e</a:t>
            </a:r>
            <a:r>
              <a:rPr sz="2200" i="1" spc="22" dirty="0">
                <a:cs typeface="Arial"/>
              </a:rPr>
              <a:t> </a:t>
            </a:r>
            <a:r>
              <a:rPr sz="2200" i="1" spc="-4" dirty="0">
                <a:cs typeface="Arial"/>
              </a:rPr>
              <a:t>i</a:t>
            </a:r>
            <a:r>
              <a:rPr sz="2200" i="1" dirty="0">
                <a:cs typeface="Arial"/>
              </a:rPr>
              <a:t>n</a:t>
            </a:r>
            <a:r>
              <a:rPr sz="2200" i="1" spc="-4" dirty="0">
                <a:cs typeface="Arial"/>
              </a:rPr>
              <a:t> educatio</a:t>
            </a:r>
            <a:r>
              <a:rPr sz="2200" i="1" dirty="0">
                <a:cs typeface="Arial"/>
              </a:rPr>
              <a:t>n</a:t>
            </a:r>
            <a:r>
              <a:rPr sz="2200" i="1" spc="22" dirty="0">
                <a:cs typeface="Arial"/>
              </a:rPr>
              <a:t> </a:t>
            </a:r>
            <a:r>
              <a:rPr sz="2200" i="1" spc="-4" dirty="0">
                <a:cs typeface="Arial"/>
              </a:rPr>
              <a:t>o</a:t>
            </a:r>
            <a:r>
              <a:rPr sz="2200" i="1" dirty="0">
                <a:cs typeface="Arial"/>
              </a:rPr>
              <a:t>r</a:t>
            </a:r>
            <a:r>
              <a:rPr sz="2200" i="1" spc="-4" dirty="0">
                <a:cs typeface="Arial"/>
              </a:rPr>
              <a:t> training program</a:t>
            </a:r>
            <a:r>
              <a:rPr sz="2200" i="1" dirty="0">
                <a:cs typeface="Arial"/>
              </a:rPr>
              <a:t>s</a:t>
            </a:r>
            <a:r>
              <a:rPr sz="2200" i="1" spc="18" dirty="0">
                <a:cs typeface="Arial"/>
              </a:rPr>
              <a:t> </a:t>
            </a:r>
            <a:r>
              <a:rPr sz="2200" i="1" spc="-4" dirty="0">
                <a:cs typeface="Arial"/>
              </a:rPr>
              <a:t>i</a:t>
            </a:r>
            <a:r>
              <a:rPr sz="2200" i="1" dirty="0">
                <a:cs typeface="Arial"/>
              </a:rPr>
              <a:t>n </a:t>
            </a:r>
            <a:r>
              <a:rPr sz="2200" i="1" spc="-4" dirty="0">
                <a:cs typeface="Arial"/>
              </a:rPr>
              <a:t>th</a:t>
            </a:r>
            <a:r>
              <a:rPr sz="2200" i="1" dirty="0">
                <a:cs typeface="Arial"/>
              </a:rPr>
              <a:t>e </a:t>
            </a:r>
            <a:r>
              <a:rPr sz="2200" i="1" spc="-4" dirty="0">
                <a:cs typeface="Arial"/>
              </a:rPr>
              <a:t>sam</a:t>
            </a:r>
            <a:r>
              <a:rPr sz="2200" i="1" dirty="0">
                <a:cs typeface="Arial"/>
              </a:rPr>
              <a:t>e </a:t>
            </a:r>
            <a:r>
              <a:rPr sz="2200" i="1" spc="-4" dirty="0">
                <a:cs typeface="Arial"/>
              </a:rPr>
              <a:t>manne</a:t>
            </a:r>
            <a:r>
              <a:rPr sz="2200" i="1" dirty="0">
                <a:cs typeface="Arial"/>
              </a:rPr>
              <a:t>r</a:t>
            </a:r>
            <a:r>
              <a:rPr sz="2200" i="1" spc="18" dirty="0">
                <a:cs typeface="Arial"/>
              </a:rPr>
              <a:t> </a:t>
            </a:r>
            <a:r>
              <a:rPr sz="2200" i="1" spc="-4" dirty="0">
                <a:cs typeface="Arial"/>
              </a:rPr>
              <a:t>a</a:t>
            </a:r>
            <a:r>
              <a:rPr sz="2200" i="1" dirty="0">
                <a:cs typeface="Arial"/>
              </a:rPr>
              <a:t>s </a:t>
            </a:r>
            <a:r>
              <a:rPr sz="2200" i="1" spc="-4" dirty="0">
                <a:cs typeface="Arial"/>
              </a:rPr>
              <a:t>othe</a:t>
            </a:r>
            <a:r>
              <a:rPr sz="2200" i="1" dirty="0">
                <a:cs typeface="Arial"/>
              </a:rPr>
              <a:t>r </a:t>
            </a:r>
            <a:r>
              <a:rPr sz="2200" i="1" spc="-4" dirty="0">
                <a:cs typeface="Arial"/>
              </a:rPr>
              <a:t>participant</a:t>
            </a:r>
            <a:r>
              <a:rPr sz="2200" i="1" dirty="0">
                <a:cs typeface="Arial"/>
              </a:rPr>
              <a:t>s</a:t>
            </a:r>
            <a:r>
              <a:rPr sz="2200" i="1" spc="18" dirty="0">
                <a:cs typeface="Arial"/>
              </a:rPr>
              <a:t> </a:t>
            </a:r>
            <a:r>
              <a:rPr sz="2200" i="1" spc="-4" dirty="0">
                <a:cs typeface="Arial"/>
              </a:rPr>
              <a:t>who ar</a:t>
            </a:r>
            <a:r>
              <a:rPr sz="2200" i="1" dirty="0">
                <a:cs typeface="Arial"/>
              </a:rPr>
              <a:t>e</a:t>
            </a:r>
            <a:r>
              <a:rPr sz="2200" i="1" spc="13" dirty="0">
                <a:cs typeface="Arial"/>
              </a:rPr>
              <a:t> </a:t>
            </a:r>
            <a:r>
              <a:rPr sz="2200" i="1" spc="-4" dirty="0">
                <a:cs typeface="Arial"/>
              </a:rPr>
              <a:t>i</a:t>
            </a:r>
            <a:r>
              <a:rPr sz="2200" i="1" dirty="0">
                <a:cs typeface="Arial"/>
              </a:rPr>
              <a:t>n </a:t>
            </a:r>
            <a:r>
              <a:rPr sz="2200" i="1" spc="-4" dirty="0">
                <a:cs typeface="Arial"/>
              </a:rPr>
              <a:t>th</a:t>
            </a:r>
            <a:r>
              <a:rPr sz="2200" i="1" dirty="0">
                <a:cs typeface="Arial"/>
              </a:rPr>
              <a:t>e</a:t>
            </a:r>
            <a:r>
              <a:rPr sz="2200" i="1" spc="-4" dirty="0">
                <a:cs typeface="Arial"/>
              </a:rPr>
              <a:t> genera</a:t>
            </a:r>
            <a:r>
              <a:rPr sz="2200" i="1" dirty="0">
                <a:cs typeface="Arial"/>
              </a:rPr>
              <a:t>l</a:t>
            </a:r>
            <a:r>
              <a:rPr sz="2200" i="1" spc="13" dirty="0">
                <a:cs typeface="Arial"/>
              </a:rPr>
              <a:t> </a:t>
            </a:r>
            <a:r>
              <a:rPr sz="2200" i="1" spc="-4" dirty="0">
                <a:cs typeface="Arial"/>
              </a:rPr>
              <a:t>population.</a:t>
            </a:r>
            <a:r>
              <a:rPr sz="2200" i="1" dirty="0">
                <a:cs typeface="Arial"/>
              </a:rPr>
              <a:t>”</a:t>
            </a:r>
            <a:r>
              <a:rPr sz="2200" i="1" spc="13" dirty="0">
                <a:cs typeface="Arial"/>
              </a:rPr>
              <a:t> </a:t>
            </a:r>
            <a:r>
              <a:rPr sz="2200" spc="-4" dirty="0">
                <a:cs typeface="Arial"/>
              </a:rPr>
              <a:t>(Preamble</a:t>
            </a:r>
            <a:r>
              <a:rPr sz="2200" dirty="0">
                <a:cs typeface="Arial"/>
              </a:rPr>
              <a:t>,</a:t>
            </a:r>
            <a:r>
              <a:rPr sz="2200" spc="13" dirty="0">
                <a:cs typeface="Arial"/>
              </a:rPr>
              <a:t> </a:t>
            </a:r>
            <a:r>
              <a:rPr sz="2200" spc="-4" dirty="0">
                <a:cs typeface="Arial"/>
              </a:rPr>
              <a:t>pag</a:t>
            </a:r>
            <a:r>
              <a:rPr sz="2200" dirty="0">
                <a:cs typeface="Arial"/>
              </a:rPr>
              <a:t>e</a:t>
            </a:r>
            <a:r>
              <a:rPr sz="2200" spc="13" dirty="0">
                <a:cs typeface="Arial"/>
              </a:rPr>
              <a:t> </a:t>
            </a:r>
            <a:r>
              <a:rPr sz="2200" spc="-163" dirty="0">
                <a:cs typeface="Arial"/>
              </a:rPr>
              <a:t>11</a:t>
            </a:r>
            <a:r>
              <a:rPr sz="2200" spc="-4" dirty="0">
                <a:cs typeface="Arial"/>
              </a:rPr>
              <a:t>1</a:t>
            </a:r>
            <a:r>
              <a:rPr sz="2200" dirty="0">
                <a:cs typeface="Arial"/>
              </a:rPr>
              <a:t>)</a:t>
            </a: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345333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381002"/>
            <a:ext cx="5410200" cy="935915"/>
          </a:xfrm>
          <a:prstGeom prst="rect">
            <a:avLst/>
          </a:prstGeom>
        </p:spPr>
        <p:txBody>
          <a:bodyPr vert="horz" wrap="square" lIns="0" tIns="0" rIns="0" bIns="0" rtlCol="0" anchor="t">
            <a:noAutofit/>
          </a:bodyPr>
          <a:lstStyle/>
          <a:p>
            <a:pPr marL="10646" marR="11206">
              <a:lnSpc>
                <a:spcPts val="3781"/>
              </a:lnSpc>
            </a:pPr>
            <a:r>
              <a:rPr dirty="0"/>
              <a:t>Organization of 34 CFR </a:t>
            </a:r>
            <a:r>
              <a:rPr lang="en-US" dirty="0"/>
              <a:t/>
            </a:r>
            <a:br>
              <a:rPr lang="en-US" dirty="0"/>
            </a:br>
            <a:r>
              <a:rPr dirty="0"/>
              <a:t>Part 463</a:t>
            </a:r>
          </a:p>
        </p:txBody>
      </p:sp>
      <p:sp>
        <p:nvSpPr>
          <p:cNvPr id="3" name="object 3"/>
          <p:cNvSpPr txBox="1"/>
          <p:nvPr/>
        </p:nvSpPr>
        <p:spPr>
          <a:xfrm>
            <a:off x="990600" y="1667948"/>
            <a:ext cx="7215468" cy="4419600"/>
          </a:xfrm>
          <a:prstGeom prst="rect">
            <a:avLst/>
          </a:prstGeom>
        </p:spPr>
        <p:txBody>
          <a:bodyPr vert="horz" wrap="square" lIns="0" tIns="0" rIns="0" bIns="0" rtlCol="0">
            <a:noAutofit/>
          </a:bodyPr>
          <a:lstStyle/>
          <a:p>
            <a:pPr marL="457200"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A – Adult Education General Provisions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1206"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C – How Does a State Make an Award to Eligible Providers?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983369"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D – What are Adult Education and Literacy Activities?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77062"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F – Programs for Corrections Education and the Education of Other Institutionalized Individuals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931819"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G – What is the Integrated English Literacy and Civics Education Program?</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643501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5240" y="255389"/>
            <a:ext cx="5407960" cy="815281"/>
          </a:xfrm>
          <a:prstGeom prst="rect">
            <a:avLst/>
          </a:prstGeom>
        </p:spPr>
        <p:txBody>
          <a:bodyPr vert="horz" wrap="square" lIns="0" tIns="258756" rIns="0" bIns="0" rtlCol="0" anchor="t">
            <a:spAutoFit/>
          </a:bodyPr>
          <a:lstStyle/>
          <a:p>
            <a:pPr algn="ctr"/>
            <a:r>
              <a:rPr spc="-22" dirty="0">
                <a:solidFill>
                  <a:schemeClr val="tx1"/>
                </a:solidFill>
                <a:latin typeface="+mn-lt"/>
              </a:rPr>
              <a:t>Resources</a:t>
            </a:r>
          </a:p>
        </p:txBody>
      </p:sp>
      <p:sp>
        <p:nvSpPr>
          <p:cNvPr id="4" name="object 4"/>
          <p:cNvSpPr txBox="1"/>
          <p:nvPr/>
        </p:nvSpPr>
        <p:spPr>
          <a:xfrm>
            <a:off x="933225" y="1337037"/>
            <a:ext cx="3072092" cy="738664"/>
          </a:xfrm>
          <a:prstGeom prst="rect">
            <a:avLst/>
          </a:prstGeom>
        </p:spPr>
        <p:txBody>
          <a:bodyPr vert="horz" wrap="square" lIns="0" tIns="0" rIns="0" bIns="0" rtlCol="0">
            <a:spAutoFit/>
          </a:bodyPr>
          <a:lstStyle/>
          <a:p>
            <a:pPr marL="11206" algn="ctr"/>
            <a:r>
              <a:rPr sz="2400" b="1" spc="-4" dirty="0">
                <a:cs typeface="Arial"/>
              </a:rPr>
              <a:t>Reentr</a:t>
            </a:r>
            <a:r>
              <a:rPr sz="2400" b="1" dirty="0">
                <a:cs typeface="Arial"/>
              </a:rPr>
              <a:t>y</a:t>
            </a:r>
            <a:r>
              <a:rPr sz="2400" b="1" spc="13" dirty="0">
                <a:cs typeface="Arial"/>
              </a:rPr>
              <a:t> </a:t>
            </a:r>
            <a:r>
              <a:rPr sz="2400" b="1" spc="-4" dirty="0">
                <a:cs typeface="Arial"/>
              </a:rPr>
              <a:t>Resourc</a:t>
            </a:r>
            <a:r>
              <a:rPr sz="2400" b="1" dirty="0">
                <a:cs typeface="Arial"/>
              </a:rPr>
              <a:t>e</a:t>
            </a:r>
            <a:r>
              <a:rPr sz="2400" b="1" spc="13" dirty="0">
                <a:cs typeface="Arial"/>
              </a:rPr>
              <a:t> </a:t>
            </a:r>
            <a:r>
              <a:rPr sz="2400" b="1" spc="-4" dirty="0">
                <a:cs typeface="Arial"/>
              </a:rPr>
              <a:t>Center</a:t>
            </a:r>
            <a:endParaRPr sz="2400" b="1" dirty="0">
              <a:cs typeface="Arial"/>
            </a:endParaRPr>
          </a:p>
        </p:txBody>
      </p:sp>
      <p:sp>
        <p:nvSpPr>
          <p:cNvPr id="5" name="object 5"/>
          <p:cNvSpPr/>
          <p:nvPr/>
        </p:nvSpPr>
        <p:spPr>
          <a:xfrm>
            <a:off x="941294" y="2151530"/>
            <a:ext cx="3359748" cy="3096857"/>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933225" y="2143460"/>
            <a:ext cx="3376332" cy="3112994"/>
          </a:xfrm>
          <a:custGeom>
            <a:avLst/>
            <a:gdLst/>
            <a:ahLst/>
            <a:cxnLst/>
            <a:rect l="l" t="t" r="r" b="b"/>
            <a:pathLst>
              <a:path w="3826510" h="3528060">
                <a:moveTo>
                  <a:pt x="3826002" y="3528060"/>
                </a:moveTo>
                <a:lnTo>
                  <a:pt x="3826001" y="0"/>
                </a:lnTo>
                <a:lnTo>
                  <a:pt x="0" y="0"/>
                </a:lnTo>
                <a:lnTo>
                  <a:pt x="0" y="3528060"/>
                </a:lnTo>
                <a:lnTo>
                  <a:pt x="4571" y="3528060"/>
                </a:lnTo>
                <a:lnTo>
                  <a:pt x="4571" y="9144"/>
                </a:lnTo>
                <a:lnTo>
                  <a:pt x="9143" y="4572"/>
                </a:lnTo>
                <a:lnTo>
                  <a:pt x="9143" y="9144"/>
                </a:lnTo>
                <a:lnTo>
                  <a:pt x="3816857" y="9143"/>
                </a:lnTo>
                <a:lnTo>
                  <a:pt x="3816857" y="4571"/>
                </a:lnTo>
                <a:lnTo>
                  <a:pt x="3821429" y="9143"/>
                </a:lnTo>
                <a:lnTo>
                  <a:pt x="3821430" y="3528060"/>
                </a:lnTo>
                <a:lnTo>
                  <a:pt x="3826002" y="3528060"/>
                </a:lnTo>
                <a:close/>
              </a:path>
              <a:path w="3826510" h="3528060">
                <a:moveTo>
                  <a:pt x="9143" y="9144"/>
                </a:moveTo>
                <a:lnTo>
                  <a:pt x="9143" y="4572"/>
                </a:lnTo>
                <a:lnTo>
                  <a:pt x="4571" y="9144"/>
                </a:lnTo>
                <a:lnTo>
                  <a:pt x="9143" y="9144"/>
                </a:lnTo>
                <a:close/>
              </a:path>
              <a:path w="3826510" h="3528060">
                <a:moveTo>
                  <a:pt x="9144" y="3518916"/>
                </a:moveTo>
                <a:lnTo>
                  <a:pt x="9143" y="9144"/>
                </a:lnTo>
                <a:lnTo>
                  <a:pt x="4571" y="9144"/>
                </a:lnTo>
                <a:lnTo>
                  <a:pt x="4572" y="3518916"/>
                </a:lnTo>
                <a:lnTo>
                  <a:pt x="9144" y="3518916"/>
                </a:lnTo>
                <a:close/>
              </a:path>
              <a:path w="3826510" h="3528060">
                <a:moveTo>
                  <a:pt x="3821430" y="3518916"/>
                </a:moveTo>
                <a:lnTo>
                  <a:pt x="4572" y="3518916"/>
                </a:lnTo>
                <a:lnTo>
                  <a:pt x="9144" y="3523488"/>
                </a:lnTo>
                <a:lnTo>
                  <a:pt x="9144" y="3528060"/>
                </a:lnTo>
                <a:lnTo>
                  <a:pt x="3816858" y="3528060"/>
                </a:lnTo>
                <a:lnTo>
                  <a:pt x="3816858" y="3523488"/>
                </a:lnTo>
                <a:lnTo>
                  <a:pt x="3821430" y="3518916"/>
                </a:lnTo>
                <a:close/>
              </a:path>
              <a:path w="3826510" h="3528060">
                <a:moveTo>
                  <a:pt x="9144" y="3528060"/>
                </a:moveTo>
                <a:lnTo>
                  <a:pt x="9144" y="3523488"/>
                </a:lnTo>
                <a:lnTo>
                  <a:pt x="4572" y="3518916"/>
                </a:lnTo>
                <a:lnTo>
                  <a:pt x="4571" y="3528060"/>
                </a:lnTo>
                <a:lnTo>
                  <a:pt x="9144" y="3528060"/>
                </a:lnTo>
                <a:close/>
              </a:path>
              <a:path w="3826510" h="3528060">
                <a:moveTo>
                  <a:pt x="3821429" y="9143"/>
                </a:moveTo>
                <a:lnTo>
                  <a:pt x="3816857" y="4571"/>
                </a:lnTo>
                <a:lnTo>
                  <a:pt x="3816857" y="9143"/>
                </a:lnTo>
                <a:lnTo>
                  <a:pt x="3821429" y="9143"/>
                </a:lnTo>
                <a:close/>
              </a:path>
              <a:path w="3826510" h="3528060">
                <a:moveTo>
                  <a:pt x="3821430" y="3518916"/>
                </a:moveTo>
                <a:lnTo>
                  <a:pt x="3821429" y="9143"/>
                </a:lnTo>
                <a:lnTo>
                  <a:pt x="3816857" y="9143"/>
                </a:lnTo>
                <a:lnTo>
                  <a:pt x="3816858" y="3518916"/>
                </a:lnTo>
                <a:lnTo>
                  <a:pt x="3821430" y="3518916"/>
                </a:lnTo>
                <a:close/>
              </a:path>
              <a:path w="3826510" h="3528060">
                <a:moveTo>
                  <a:pt x="3821430" y="3528060"/>
                </a:moveTo>
                <a:lnTo>
                  <a:pt x="3821430" y="3518916"/>
                </a:lnTo>
                <a:lnTo>
                  <a:pt x="3816858" y="3523488"/>
                </a:lnTo>
                <a:lnTo>
                  <a:pt x="3816858" y="3528060"/>
                </a:lnTo>
                <a:lnTo>
                  <a:pt x="3821430" y="3528060"/>
                </a:lnTo>
                <a:close/>
              </a:path>
            </a:pathLst>
          </a:custGeom>
          <a:solidFill>
            <a:srgbClr val="1F497D"/>
          </a:solidFill>
        </p:spPr>
        <p:txBody>
          <a:bodyPr wrap="square" lIns="0" tIns="0" rIns="0" bIns="0" rtlCol="0"/>
          <a:lstStyle/>
          <a:p>
            <a:endParaRPr sz="1588"/>
          </a:p>
        </p:txBody>
      </p:sp>
      <p:sp>
        <p:nvSpPr>
          <p:cNvPr id="7" name="object 7"/>
          <p:cNvSpPr txBox="1"/>
          <p:nvPr/>
        </p:nvSpPr>
        <p:spPr>
          <a:xfrm>
            <a:off x="4975412" y="1274726"/>
            <a:ext cx="3415553" cy="738664"/>
          </a:xfrm>
          <a:prstGeom prst="rect">
            <a:avLst/>
          </a:prstGeom>
        </p:spPr>
        <p:txBody>
          <a:bodyPr vert="horz" wrap="square" lIns="0" tIns="0" rIns="0" bIns="0" rtlCol="0">
            <a:spAutoFit/>
          </a:bodyPr>
          <a:lstStyle/>
          <a:p>
            <a:pPr marL="11206" algn="ctr"/>
            <a:r>
              <a:rPr sz="2400" b="1" spc="-4" dirty="0">
                <a:cs typeface="Arial"/>
              </a:rPr>
              <a:t>Interagenc</a:t>
            </a:r>
            <a:r>
              <a:rPr sz="2400" b="1" dirty="0">
                <a:cs typeface="Arial"/>
              </a:rPr>
              <a:t>y</a:t>
            </a:r>
            <a:r>
              <a:rPr sz="2400" b="1" spc="13" dirty="0">
                <a:cs typeface="Arial"/>
              </a:rPr>
              <a:t> </a:t>
            </a:r>
            <a:r>
              <a:rPr sz="2400" b="1" spc="-4" dirty="0">
                <a:cs typeface="Arial"/>
              </a:rPr>
              <a:t>Reentr</a:t>
            </a:r>
            <a:r>
              <a:rPr sz="2400" b="1" dirty="0">
                <a:cs typeface="Arial"/>
              </a:rPr>
              <a:t>y</a:t>
            </a:r>
            <a:r>
              <a:rPr sz="2400" b="1" spc="13" dirty="0">
                <a:cs typeface="Arial"/>
              </a:rPr>
              <a:t> </a:t>
            </a:r>
            <a:r>
              <a:rPr sz="2400" b="1" spc="-4" dirty="0">
                <a:cs typeface="Arial"/>
              </a:rPr>
              <a:t>Council</a:t>
            </a:r>
            <a:endParaRPr sz="2400" b="1" dirty="0">
              <a:cs typeface="Arial"/>
            </a:endParaRPr>
          </a:p>
        </p:txBody>
      </p:sp>
      <p:sp>
        <p:nvSpPr>
          <p:cNvPr id="9" name="object 9"/>
          <p:cNvSpPr txBox="1"/>
          <p:nvPr/>
        </p:nvSpPr>
        <p:spPr>
          <a:xfrm>
            <a:off x="1145240" y="5382576"/>
            <a:ext cx="2976842"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a:t>
            </a:r>
            <a:r>
              <a:rPr sz="1765" u="heavy" spc="-40" dirty="0">
                <a:solidFill>
                  <a:srgbClr val="0000FF"/>
                </a:solidFill>
                <a:latin typeface="Calibri"/>
                <a:cs typeface="Calibri"/>
              </a:rPr>
              <a:t>/</a:t>
            </a:r>
            <a:r>
              <a:rPr sz="1765" u="heavy" spc="-9" dirty="0">
                <a:solidFill>
                  <a:srgbClr val="0000FF"/>
                </a:solidFill>
                <a:latin typeface="Calibri"/>
                <a:cs typeface="Calibri"/>
              </a:rPr>
              <a:t>csgju</a:t>
            </a:r>
            <a:r>
              <a:rPr sz="1765" u="heavy" spc="-35" dirty="0">
                <a:solidFill>
                  <a:srgbClr val="0000FF"/>
                </a:solidFill>
                <a:latin typeface="Calibri"/>
                <a:cs typeface="Calibri"/>
              </a:rPr>
              <a:t>s</a:t>
            </a:r>
            <a:r>
              <a:rPr sz="1765" u="heavy" spc="-9" dirty="0">
                <a:solidFill>
                  <a:srgbClr val="0000FF"/>
                </a:solidFill>
                <a:latin typeface="Calibri"/>
                <a:cs typeface="Calibri"/>
              </a:rPr>
              <a:t>ticece</a:t>
            </a:r>
            <a:r>
              <a:rPr sz="1765" u="heavy" spc="-26" dirty="0">
                <a:solidFill>
                  <a:srgbClr val="0000FF"/>
                </a:solidFill>
                <a:latin typeface="Calibri"/>
                <a:cs typeface="Calibri"/>
              </a:rPr>
              <a:t>n</a:t>
            </a:r>
            <a:r>
              <a:rPr sz="1765" u="heavy" spc="-31" dirty="0">
                <a:solidFill>
                  <a:srgbClr val="0000FF"/>
                </a:solidFill>
                <a:latin typeface="Calibri"/>
                <a:cs typeface="Calibri"/>
              </a:rPr>
              <a:t>t</a:t>
            </a:r>
            <a:r>
              <a:rPr sz="1765" u="heavy" spc="-9" dirty="0">
                <a:solidFill>
                  <a:srgbClr val="0000FF"/>
                </a:solidFill>
                <a:latin typeface="Calibri"/>
                <a:cs typeface="Calibri"/>
              </a:rPr>
              <a:t>e</a:t>
            </a:r>
            <a:r>
              <a:rPr sz="1765" u="heavy" spc="-190" dirty="0">
                <a:solidFill>
                  <a:srgbClr val="0000FF"/>
                </a:solidFill>
                <a:latin typeface="Calibri"/>
                <a:cs typeface="Calibri"/>
              </a:rPr>
              <a:t>r</a:t>
            </a:r>
            <a:r>
              <a:rPr sz="1765" u="heavy" spc="-9" dirty="0">
                <a:solidFill>
                  <a:srgbClr val="0000FF"/>
                </a:solidFill>
                <a:latin typeface="Calibri"/>
                <a:cs typeface="Calibri"/>
              </a:rPr>
              <a:t>.o</a:t>
            </a:r>
            <a:r>
              <a:rPr sz="1765" u="heavy" spc="-35" dirty="0">
                <a:solidFill>
                  <a:srgbClr val="0000FF"/>
                </a:solidFill>
                <a:latin typeface="Calibri"/>
                <a:cs typeface="Calibri"/>
              </a:rPr>
              <a:t>r</a:t>
            </a:r>
            <a:r>
              <a:rPr sz="1765" u="heavy" spc="49" dirty="0">
                <a:solidFill>
                  <a:srgbClr val="0000FF"/>
                </a:solidFill>
                <a:latin typeface="Calibri"/>
                <a:cs typeface="Calibri"/>
              </a:rPr>
              <a:t>g</a:t>
            </a:r>
            <a:r>
              <a:rPr sz="1765" u="heavy" spc="-9" dirty="0">
                <a:solidFill>
                  <a:srgbClr val="0000FF"/>
                </a:solidFill>
                <a:latin typeface="Calibri"/>
                <a:cs typeface="Calibri"/>
              </a:rPr>
              <a:t>/nr</a:t>
            </a:r>
            <a:r>
              <a:rPr sz="1765" u="heavy" spc="-35" dirty="0">
                <a:solidFill>
                  <a:srgbClr val="0000FF"/>
                </a:solidFill>
                <a:latin typeface="Calibri"/>
                <a:cs typeface="Calibri"/>
              </a:rPr>
              <a:t>r</a:t>
            </a:r>
            <a:r>
              <a:rPr sz="1765" u="heavy" spc="-9" dirty="0">
                <a:solidFill>
                  <a:srgbClr val="0000FF"/>
                </a:solidFill>
                <a:latin typeface="Calibri"/>
                <a:cs typeface="Calibri"/>
              </a:rPr>
              <a:t>c</a:t>
            </a:r>
            <a:endParaRPr sz="1765">
              <a:latin typeface="Calibri"/>
              <a:cs typeface="Calibri"/>
            </a:endParaRPr>
          </a:p>
        </p:txBody>
      </p:sp>
      <p:sp>
        <p:nvSpPr>
          <p:cNvPr id="10" name="object 10"/>
          <p:cNvSpPr/>
          <p:nvPr/>
        </p:nvSpPr>
        <p:spPr>
          <a:xfrm>
            <a:off x="4975412" y="2084294"/>
            <a:ext cx="3014158" cy="3167455"/>
          </a:xfrm>
          <a:prstGeom prst="rect">
            <a:avLst/>
          </a:prstGeom>
          <a:blipFill>
            <a:blip r:embed="rId4" cstate="print"/>
            <a:stretch>
              <a:fillRect/>
            </a:stretch>
          </a:blipFill>
        </p:spPr>
        <p:txBody>
          <a:bodyPr wrap="square" lIns="0" tIns="0" rIns="0" bIns="0" rtlCol="0"/>
          <a:lstStyle/>
          <a:p>
            <a:endParaRPr sz="1588"/>
          </a:p>
        </p:txBody>
      </p:sp>
      <p:sp>
        <p:nvSpPr>
          <p:cNvPr id="11" name="object 11"/>
          <p:cNvSpPr txBox="1"/>
          <p:nvPr/>
        </p:nvSpPr>
        <p:spPr>
          <a:xfrm>
            <a:off x="5117502" y="5455805"/>
            <a:ext cx="2872068" cy="543226"/>
          </a:xfrm>
          <a:prstGeom prst="rect">
            <a:avLst/>
          </a:prstGeom>
        </p:spPr>
        <p:txBody>
          <a:bodyPr vert="horz" wrap="square" lIns="0" tIns="0" rIns="0" bIns="0" rtlCol="0">
            <a:spAutoFit/>
          </a:bodyPr>
          <a:lstStyle/>
          <a:p>
            <a:pPr marL="11206" marR="4483"/>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hlinkClick r:id="rId5"/>
              </a:rPr>
              <a:t>s://ww</a:t>
            </a:r>
            <a:r>
              <a:rPr sz="1765" u="heavy" spc="-124" dirty="0">
                <a:solidFill>
                  <a:srgbClr val="0000FF"/>
                </a:solidFill>
                <a:latin typeface="Calibri"/>
                <a:cs typeface="Calibri"/>
              </a:rPr>
              <a:t>w</a:t>
            </a:r>
            <a:r>
              <a:rPr sz="1765" u="heavy" spc="-9" dirty="0">
                <a:solidFill>
                  <a:srgbClr val="0000FF"/>
                </a:solidFill>
                <a:latin typeface="Calibri"/>
                <a:cs typeface="Calibri"/>
                <a:hlinkClick r:id="rId5"/>
              </a:rPr>
              <a:t>.ju</a:t>
            </a:r>
            <a:r>
              <a:rPr sz="1765" u="heavy" spc="-35" dirty="0">
                <a:solidFill>
                  <a:srgbClr val="0000FF"/>
                </a:solidFill>
                <a:latin typeface="Calibri"/>
                <a:cs typeface="Calibri"/>
                <a:hlinkClick r:id="rId5"/>
              </a:rPr>
              <a:t>s</a:t>
            </a:r>
            <a:r>
              <a:rPr sz="1765" u="heavy" spc="-9" dirty="0">
                <a:solidFill>
                  <a:srgbClr val="0000FF"/>
                </a:solidFill>
                <a:latin typeface="Calibri"/>
                <a:cs typeface="Calibri"/>
                <a:hlinkClick r:id="rId5"/>
              </a:rPr>
              <a:t>tice</a:t>
            </a:r>
            <a:r>
              <a:rPr sz="1765" u="heavy" spc="9" dirty="0">
                <a:solidFill>
                  <a:srgbClr val="0000FF"/>
                </a:solidFill>
                <a:latin typeface="Calibri"/>
                <a:cs typeface="Calibri"/>
                <a:hlinkClick r:id="rId5"/>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13" dirty="0">
                <a:solidFill>
                  <a:srgbClr val="0000FF"/>
                </a:solidFill>
                <a:latin typeface="Calibri"/>
                <a:cs typeface="Calibri"/>
              </a:rPr>
              <a:t>v</a:t>
            </a:r>
            <a:r>
              <a:rPr sz="1765" u="heavy" spc="-9" dirty="0">
                <a:solidFill>
                  <a:srgbClr val="0000FF"/>
                </a:solidFill>
                <a:latin typeface="Calibri"/>
                <a:cs typeface="Calibri"/>
                <a:hlinkClick r:id="rId5"/>
              </a:rPr>
              <a:t>/</a:t>
            </a:r>
            <a:r>
              <a:rPr sz="1765" u="heavy" spc="-31" dirty="0">
                <a:solidFill>
                  <a:srgbClr val="0000FF"/>
                </a:solidFill>
                <a:latin typeface="Calibri"/>
                <a:cs typeface="Calibri"/>
                <a:hlinkClick r:id="rId5"/>
              </a:rPr>
              <a:t>r</a:t>
            </a:r>
            <a:r>
              <a:rPr sz="1765" u="heavy" spc="-9" dirty="0">
                <a:solidFill>
                  <a:srgbClr val="0000FF"/>
                </a:solidFill>
                <a:latin typeface="Calibri"/>
                <a:cs typeface="Calibri"/>
                <a:hlinkClick r:id="rId5"/>
              </a:rPr>
              <a:t>ee</a:t>
            </a:r>
            <a:r>
              <a:rPr sz="1765" u="heavy" spc="-31" dirty="0">
                <a:solidFill>
                  <a:srgbClr val="0000FF"/>
                </a:solidFill>
                <a:latin typeface="Calibri"/>
                <a:cs typeface="Calibri"/>
                <a:hlinkClick r:id="rId5"/>
              </a:rPr>
              <a:t>n</a:t>
            </a:r>
            <a:r>
              <a:rPr sz="1765" u="heavy" spc="-9" dirty="0">
                <a:solidFill>
                  <a:srgbClr val="0000FF"/>
                </a:solidFill>
                <a:latin typeface="Calibri"/>
                <a:cs typeface="Calibri"/>
                <a:hlinkClick r:id="rId5"/>
              </a:rPr>
              <a:t>tr</a:t>
            </a:r>
            <a:r>
              <a:rPr sz="1765" spc="-4" dirty="0">
                <a:solidFill>
                  <a:srgbClr val="0000FF"/>
                </a:solidFill>
                <a:latin typeface="Calibri"/>
                <a:cs typeface="Calibri"/>
              </a:rPr>
              <a:t> </a:t>
            </a:r>
            <a:r>
              <a:rPr sz="1765" u="heavy" spc="-9" dirty="0">
                <a:solidFill>
                  <a:srgbClr val="0000FF"/>
                </a:solidFill>
                <a:latin typeface="Calibri"/>
                <a:cs typeface="Calibri"/>
              </a:rPr>
              <a:t>y/</a:t>
            </a:r>
            <a:r>
              <a:rPr sz="1765" u="heavy" spc="-40" dirty="0">
                <a:solidFill>
                  <a:srgbClr val="0000FF"/>
                </a:solidFill>
                <a:latin typeface="Calibri"/>
                <a:cs typeface="Calibri"/>
              </a:rPr>
              <a:t>r</a:t>
            </a:r>
            <a:r>
              <a:rPr sz="1765" u="heavy" spc="-13" dirty="0">
                <a:solidFill>
                  <a:srgbClr val="0000FF"/>
                </a:solidFill>
                <a:latin typeface="Calibri"/>
                <a:cs typeface="Calibri"/>
              </a:rPr>
              <a:t>oadma</a:t>
            </a:r>
            <a:r>
              <a:rPr sz="1765" u="heavy" spc="-18" dirty="0">
                <a:solidFill>
                  <a:srgbClr val="0000FF"/>
                </a:solidFill>
                <a:latin typeface="Calibri"/>
                <a:cs typeface="Calibri"/>
              </a:rPr>
              <a:t>p</a:t>
            </a:r>
            <a:r>
              <a:rPr sz="1765" u="heavy" spc="-9" dirty="0">
                <a:solidFill>
                  <a:srgbClr val="0000FF"/>
                </a:solidFill>
                <a:latin typeface="Calibri"/>
                <a:cs typeface="Calibri"/>
              </a:rPr>
              <a:t>‐</a:t>
            </a:r>
            <a:r>
              <a:rPr sz="1765" u="heavy" spc="-31" dirty="0">
                <a:solidFill>
                  <a:srgbClr val="0000FF"/>
                </a:solidFill>
                <a:latin typeface="Calibri"/>
                <a:cs typeface="Calibri"/>
              </a:rPr>
              <a:t>r</a:t>
            </a:r>
            <a:r>
              <a:rPr sz="1765" u="heavy" spc="-9" dirty="0">
                <a:solidFill>
                  <a:srgbClr val="0000FF"/>
                </a:solidFill>
                <a:latin typeface="Calibri"/>
                <a:cs typeface="Calibri"/>
              </a:rPr>
              <a:t>ee</a:t>
            </a:r>
            <a:r>
              <a:rPr sz="1765" u="heavy" spc="-31" dirty="0">
                <a:solidFill>
                  <a:srgbClr val="0000FF"/>
                </a:solidFill>
                <a:latin typeface="Calibri"/>
                <a:cs typeface="Calibri"/>
              </a:rPr>
              <a:t>n</a:t>
            </a:r>
            <a:r>
              <a:rPr sz="1765" u="heavy" spc="-9" dirty="0">
                <a:solidFill>
                  <a:srgbClr val="0000FF"/>
                </a:solidFill>
                <a:latin typeface="Calibri"/>
                <a:cs typeface="Calibri"/>
              </a:rPr>
              <a:t>try</a:t>
            </a:r>
            <a:endParaRPr sz="1765" dirty="0">
              <a:latin typeface="Calibri"/>
              <a:cs typeface="Calibri"/>
            </a:endParaRP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3497947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8582" y="897777"/>
            <a:ext cx="6615952" cy="553998"/>
          </a:xfrm>
          <a:prstGeom prst="rect">
            <a:avLst/>
          </a:prstGeom>
        </p:spPr>
        <p:txBody>
          <a:bodyPr vert="horz" wrap="square" lIns="0" tIns="0" rIns="0" bIns="0" rtlCol="0" anchor="t">
            <a:spAutoFit/>
          </a:bodyPr>
          <a:lstStyle/>
          <a:p>
            <a:pPr marL="378778"/>
            <a:r>
              <a:rPr dirty="0">
                <a:solidFill>
                  <a:schemeClr val="tx1"/>
                </a:solidFill>
                <a:latin typeface="+mn-lt"/>
              </a:rPr>
              <a:t>https://lincs.ed.gov/reentryed/</a:t>
            </a:r>
          </a:p>
        </p:txBody>
      </p:sp>
      <p:sp>
        <p:nvSpPr>
          <p:cNvPr id="3" name="object 3"/>
          <p:cNvSpPr/>
          <p:nvPr/>
        </p:nvSpPr>
        <p:spPr>
          <a:xfrm>
            <a:off x="1330498" y="1667435"/>
            <a:ext cx="5497157" cy="4679576"/>
          </a:xfrm>
          <a:prstGeom prst="rect">
            <a:avLst/>
          </a:prstGeom>
          <a:blipFill>
            <a:blip r:embed="rId3" cstate="print"/>
            <a:stretch>
              <a:fillRect/>
            </a:stretch>
          </a:blipFill>
        </p:spPr>
        <p:txBody>
          <a:bodyPr wrap="square" lIns="0" tIns="0" rIns="0" bIns="0" rtlCol="0"/>
          <a:lstStyle/>
          <a:p>
            <a:endParaRPr sz="1588"/>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3753625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921212"/>
            <a:ext cx="7772400" cy="1847766"/>
          </a:xfrm>
        </p:spPr>
        <p:txBody>
          <a:bodyPr>
            <a:normAutofit/>
          </a:bodyPr>
          <a:lstStyle/>
          <a:p>
            <a:r>
              <a:rPr lang="en-US" sz="3200" dirty="0" smtClean="0"/>
              <a:t>local </a:t>
            </a:r>
            <a:r>
              <a:rPr lang="en-US" sz="3200" dirty="0"/>
              <a:t>board representation</a:t>
            </a:r>
            <a:br>
              <a:rPr lang="en-US" sz="3200" dirty="0"/>
            </a:br>
            <a:r>
              <a:rPr lang="en-US" sz="3200" dirty="0"/>
              <a:t>required partners and their roles in the one-stop system</a:t>
            </a:r>
          </a:p>
        </p:txBody>
      </p:sp>
      <p:sp>
        <p:nvSpPr>
          <p:cNvPr id="3" name="Text Placeholder 2"/>
          <p:cNvSpPr>
            <a:spLocks noGrp="1"/>
          </p:cNvSpPr>
          <p:nvPr>
            <p:ph type="body" idx="1"/>
          </p:nvPr>
        </p:nvSpPr>
        <p:spPr>
          <a:xfrm>
            <a:off x="722313" y="2906714"/>
            <a:ext cx="7772400" cy="912814"/>
          </a:xfrm>
        </p:spPr>
        <p:txBody>
          <a:bodyPr/>
          <a:lstStyle/>
          <a:p>
            <a:r>
              <a:rPr lang="en-US" dirty="0"/>
              <a:t>Title I Regulations</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3629506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Local Workforce Development </a:t>
            </a:r>
            <a:r>
              <a:rPr lang="en-US" dirty="0" smtClean="0"/>
              <a:t>Boards</a:t>
            </a:r>
            <a:endParaRPr lang="en-US" dirty="0"/>
          </a:p>
        </p:txBody>
      </p:sp>
      <p:sp>
        <p:nvSpPr>
          <p:cNvPr id="2" name="Content Placeholder 1"/>
          <p:cNvSpPr>
            <a:spLocks noGrp="1"/>
          </p:cNvSpPr>
          <p:nvPr>
            <p:ph type="body" idx="1"/>
          </p:nvPr>
        </p:nvSpPr>
        <p:spPr/>
        <p:txBody>
          <a:bodyPr>
            <a:normAutofit/>
          </a:bodyPr>
          <a:lstStyle/>
          <a:p>
            <a:pPr marL="0" indent="0">
              <a:buNone/>
            </a:pPr>
            <a:endParaRPr lang="en-US" dirty="0">
              <a:solidFill>
                <a:srgbClr val="898989"/>
              </a:solidFill>
              <a:latin typeface="Arial"/>
              <a:cs typeface="Arial"/>
            </a:endParaRPr>
          </a:p>
          <a:p>
            <a:pPr marL="0" indent="0">
              <a:buNone/>
            </a:pPr>
            <a:r>
              <a:rPr lang="en-US" dirty="0" smtClean="0">
                <a:solidFill>
                  <a:srgbClr val="898989"/>
                </a:solidFill>
                <a:latin typeface="Arial" panose="020B0604020202020204" pitchFamily="34" charset="0"/>
              </a:rPr>
              <a:t>Part</a:t>
            </a:r>
            <a:r>
              <a:rPr lang="en-US" spc="-5" dirty="0" smtClean="0">
                <a:solidFill>
                  <a:srgbClr val="898989"/>
                </a:solidFill>
                <a:latin typeface="Arial" panose="020B0604020202020204" pitchFamily="34" charset="0"/>
              </a:rPr>
              <a:t> </a:t>
            </a:r>
            <a:r>
              <a:rPr lang="en-US" dirty="0">
                <a:solidFill>
                  <a:srgbClr val="898989"/>
                </a:solidFill>
                <a:latin typeface="Arial" panose="020B0604020202020204" pitchFamily="34" charset="0"/>
              </a:rPr>
              <a:t>679</a:t>
            </a:r>
            <a:r>
              <a:rPr lang="en-US" spc="5" dirty="0">
                <a:solidFill>
                  <a:srgbClr val="898989"/>
                </a:solidFill>
                <a:latin typeface="Arial" panose="020B0604020202020204" pitchFamily="34" charset="0"/>
              </a:rPr>
              <a:t> </a:t>
            </a:r>
            <a:r>
              <a:rPr lang="en-US" dirty="0">
                <a:solidFill>
                  <a:srgbClr val="898989"/>
                </a:solidFill>
                <a:latin typeface="Arial" panose="020B0604020202020204" pitchFamily="34" charset="0"/>
              </a:rPr>
              <a:t>–</a:t>
            </a:r>
            <a:r>
              <a:rPr lang="en-US" spc="-5" dirty="0">
                <a:solidFill>
                  <a:srgbClr val="898989"/>
                </a:solidFill>
                <a:latin typeface="Arial" panose="020B0604020202020204" pitchFamily="34" charset="0"/>
              </a:rPr>
              <a:t> S</a:t>
            </a:r>
            <a:r>
              <a:rPr lang="en-US" dirty="0">
                <a:solidFill>
                  <a:srgbClr val="898989"/>
                </a:solidFill>
                <a:latin typeface="Arial" panose="020B0604020202020204" pitchFamily="34" charset="0"/>
              </a:rPr>
              <a:t>ubpart</a:t>
            </a:r>
            <a:r>
              <a:rPr lang="en-US" spc="-5" dirty="0">
                <a:solidFill>
                  <a:srgbClr val="898989"/>
                </a:solidFill>
                <a:latin typeface="Arial" panose="020B0604020202020204" pitchFamily="34" charset="0"/>
              </a:rPr>
              <a:t> </a:t>
            </a:r>
            <a:r>
              <a:rPr lang="en-US" dirty="0" smtClean="0">
                <a:solidFill>
                  <a:srgbClr val="898989"/>
                </a:solidFill>
                <a:latin typeface="Arial" panose="020B0604020202020204" pitchFamily="34" charset="0"/>
              </a:rPr>
              <a:t>C</a:t>
            </a:r>
            <a:endParaRPr lang="en-US"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673088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260" y="1707294"/>
            <a:ext cx="7479956" cy="4525963"/>
          </a:xfrm>
        </p:spPr>
        <p:txBody>
          <a:bodyPr>
            <a:normAutofit/>
          </a:bodyPr>
          <a:lstStyle/>
          <a:p>
            <a:pPr>
              <a:tabLst>
                <a:tab pos="355600" algn="l"/>
              </a:tabLst>
            </a:pPr>
            <a:r>
              <a:rPr lang="en-US" sz="2400" u="sng" dirty="0"/>
              <a:t>Vision</a:t>
            </a:r>
          </a:p>
          <a:p>
            <a:pPr marL="857250" lvl="2" indent="-457200">
              <a:spcBef>
                <a:spcPts val="405"/>
              </a:spcBef>
              <a:buClr>
                <a:schemeClr val="tx1">
                  <a:lumMod val="85000"/>
                  <a:lumOff val="15000"/>
                </a:schemeClr>
              </a:buClr>
              <a:buFont typeface="Wingdings" pitchFamily="2" charset="2"/>
              <a:buChar char="§"/>
              <a:tabLst>
                <a:tab pos="355600" algn="l"/>
              </a:tabLst>
            </a:pPr>
            <a:r>
              <a:rPr lang="en-US" dirty="0"/>
              <a:t>Serve as a strategic leader and convener</a:t>
            </a:r>
          </a:p>
          <a:p>
            <a:pPr marL="857250" lvl="2" indent="-457200">
              <a:spcBef>
                <a:spcPts val="395"/>
              </a:spcBef>
              <a:buClr>
                <a:schemeClr val="tx1">
                  <a:lumMod val="85000"/>
                  <a:lumOff val="15000"/>
                </a:schemeClr>
              </a:buClr>
              <a:buFont typeface="Wingdings" pitchFamily="2" charset="2"/>
              <a:buChar char="§"/>
              <a:tabLst>
                <a:tab pos="355600" algn="l"/>
              </a:tabLst>
            </a:pPr>
            <a:r>
              <a:rPr lang="en-US" dirty="0"/>
              <a:t>Partner with employers and the WFD system</a:t>
            </a:r>
          </a:p>
          <a:p>
            <a:pPr marL="857250" lvl="2" indent="-457200">
              <a:spcBef>
                <a:spcPts val="400"/>
              </a:spcBef>
              <a:buClr>
                <a:schemeClr val="tx1">
                  <a:lumMod val="85000"/>
                  <a:lumOff val="15000"/>
                </a:schemeClr>
              </a:buClr>
              <a:buFont typeface="Wingdings" pitchFamily="2" charset="2"/>
              <a:buChar char="§"/>
              <a:tabLst>
                <a:tab pos="355600" algn="l"/>
              </a:tabLst>
            </a:pPr>
            <a:r>
              <a:rPr lang="en-US" dirty="0"/>
              <a:t>Develop effective service delivery approaches</a:t>
            </a:r>
          </a:p>
          <a:p>
            <a:pPr marL="457200" lvl="1" indent="-457200">
              <a:spcBef>
                <a:spcPts val="400"/>
              </a:spcBef>
              <a:buClr>
                <a:schemeClr val="tx1">
                  <a:lumMod val="85000"/>
                  <a:lumOff val="15000"/>
                </a:schemeClr>
              </a:buClr>
              <a:buFont typeface="Wingdings" pitchFamily="2" charset="2"/>
              <a:buChar char="§"/>
              <a:tabLst>
                <a:tab pos="355600" algn="l"/>
              </a:tabLst>
            </a:pPr>
            <a:endParaRPr lang="en-US" dirty="0"/>
          </a:p>
          <a:p>
            <a:pPr>
              <a:spcBef>
                <a:spcPts val="390"/>
              </a:spcBef>
              <a:tabLst>
                <a:tab pos="355600" algn="l"/>
              </a:tabLst>
            </a:pPr>
            <a:r>
              <a:rPr lang="en-US" sz="2400" u="sng" dirty="0"/>
              <a:t>Purpose</a:t>
            </a:r>
          </a:p>
          <a:p>
            <a:pPr marL="857250" lvl="2" indent="-457200">
              <a:spcBef>
                <a:spcPts val="405"/>
              </a:spcBef>
              <a:buClr>
                <a:schemeClr val="tx1">
                  <a:lumMod val="85000"/>
                  <a:lumOff val="15000"/>
                </a:schemeClr>
              </a:buClr>
              <a:buFont typeface="Wingdings" pitchFamily="2" charset="2"/>
              <a:buChar char="§"/>
              <a:tabLst>
                <a:tab pos="355600" algn="l"/>
              </a:tabLst>
            </a:pPr>
            <a:r>
              <a:rPr lang="en-US" dirty="0"/>
              <a:t>Strategic and operational oversight</a:t>
            </a:r>
          </a:p>
          <a:p>
            <a:pPr marL="857250" marR="93345" lvl="2" indent="-457200">
              <a:spcBef>
                <a:spcPts val="400"/>
              </a:spcBef>
              <a:buClr>
                <a:schemeClr val="tx1">
                  <a:lumMod val="85000"/>
                  <a:lumOff val="15000"/>
                </a:schemeClr>
              </a:buClr>
              <a:buFont typeface="Wingdings" pitchFamily="2" charset="2"/>
              <a:buChar char="§"/>
              <a:tabLst>
                <a:tab pos="355600" algn="l"/>
              </a:tabLst>
            </a:pPr>
            <a:r>
              <a:rPr lang="en-US" dirty="0"/>
              <a:t>Assist in the achievement of the State’s strategic and operational vision and goals</a:t>
            </a:r>
          </a:p>
          <a:p>
            <a:pPr marL="857250" marR="5080" lvl="2" indent="-457200">
              <a:spcBef>
                <a:spcPts val="400"/>
              </a:spcBef>
              <a:buClr>
                <a:schemeClr val="tx1">
                  <a:lumMod val="85000"/>
                  <a:lumOff val="15000"/>
                </a:schemeClr>
              </a:buClr>
              <a:buFont typeface="Wingdings" pitchFamily="2" charset="2"/>
              <a:buChar char="§"/>
              <a:tabLst>
                <a:tab pos="355600" algn="l"/>
              </a:tabLst>
            </a:pPr>
            <a:r>
              <a:rPr lang="en-US" dirty="0"/>
              <a:t>Improve the quality of services, customer satisfaction, and effectiveness of the services provided.</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74</a:t>
            </a:fld>
            <a:endParaRPr lang="en-US">
              <a:solidFill>
                <a:prstClr val="black">
                  <a:tint val="75000"/>
                </a:prstClr>
              </a:solidFill>
            </a:endParaRPr>
          </a:p>
        </p:txBody>
      </p:sp>
      <p:sp>
        <p:nvSpPr>
          <p:cNvPr id="4" name="Title 3"/>
          <p:cNvSpPr>
            <a:spLocks noGrp="1"/>
          </p:cNvSpPr>
          <p:nvPr>
            <p:ph type="title"/>
          </p:nvPr>
        </p:nvSpPr>
        <p:spPr>
          <a:xfrm>
            <a:off x="1136823" y="294977"/>
            <a:ext cx="5416377" cy="1066800"/>
          </a:xfrm>
        </p:spPr>
        <p:txBody>
          <a:bodyPr>
            <a:noAutofit/>
          </a:bodyPr>
          <a:lstStyle/>
          <a:p>
            <a:r>
              <a:rPr lang="en-US" spc="-22" dirty="0"/>
              <a:t>Purpose of Local Workforce Development Board (WDB)</a:t>
            </a:r>
          </a:p>
        </p:txBody>
      </p:sp>
    </p:spTree>
    <p:extLst>
      <p:ext uri="{BB962C8B-B14F-4D97-AF65-F5344CB8AC3E}">
        <p14:creationId xmlns:p14="http://schemas.microsoft.com/office/powerpoint/2010/main" val="2720138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pc="-22" dirty="0"/>
              <a:t>Local WDB – Membership</a:t>
            </a:r>
          </a:p>
        </p:txBody>
      </p:sp>
      <p:sp>
        <p:nvSpPr>
          <p:cNvPr id="5" name="Content Placeholder 4"/>
          <p:cNvSpPr>
            <a:spLocks noGrp="1"/>
          </p:cNvSpPr>
          <p:nvPr>
            <p:ph sz="half" idx="1"/>
          </p:nvPr>
        </p:nvSpPr>
        <p:spPr>
          <a:xfrm>
            <a:off x="457200" y="1360488"/>
            <a:ext cx="4038600" cy="4765678"/>
          </a:xfrm>
        </p:spPr>
        <p:txBody>
          <a:bodyPr>
            <a:normAutofit fontScale="70000" lnSpcReduction="20000"/>
          </a:bodyPr>
          <a:lstStyle/>
          <a:p>
            <a:pPr marL="355600" marR="807085" indent="-342900">
              <a:lnSpc>
                <a:spcPct val="100000"/>
              </a:lnSpc>
              <a:buFont typeface="Wingdings"/>
              <a:buChar char=""/>
              <a:tabLst>
                <a:tab pos="355600" algn="l"/>
              </a:tabLst>
            </a:pPr>
            <a:r>
              <a:rPr lang="en-US" sz="2900" spc="-15" dirty="0">
                <a:cs typeface="Calibri"/>
              </a:rPr>
              <a:t>A majority </a:t>
            </a:r>
            <a:r>
              <a:rPr lang="en-US" sz="2900" spc="-5" dirty="0">
                <a:cs typeface="Calibri"/>
              </a:rPr>
              <a:t>lo</a:t>
            </a:r>
            <a:r>
              <a:rPr lang="en-US" sz="2900" spc="-20" dirty="0">
                <a:cs typeface="Calibri"/>
              </a:rPr>
              <a:t>c</a:t>
            </a:r>
            <a:r>
              <a:rPr lang="en-US" sz="2900" dirty="0">
                <a:cs typeface="Calibri"/>
              </a:rPr>
              <a:t>al</a:t>
            </a:r>
            <a:r>
              <a:rPr lang="en-US" sz="2900" spc="5" dirty="0">
                <a:cs typeface="Calibri"/>
              </a:rPr>
              <a:t> </a:t>
            </a:r>
            <a:r>
              <a:rPr lang="en-US" sz="2900" spc="-10" dirty="0">
                <a:cs typeface="Calibri"/>
              </a:rPr>
              <a:t>a</a:t>
            </a:r>
            <a:r>
              <a:rPr lang="en-US" sz="2900" spc="-35" dirty="0">
                <a:cs typeface="Calibri"/>
              </a:rPr>
              <a:t>r</a:t>
            </a:r>
            <a:r>
              <a:rPr lang="en-US" sz="2900" spc="-10" dirty="0">
                <a:cs typeface="Calibri"/>
              </a:rPr>
              <a:t>ea</a:t>
            </a:r>
            <a:r>
              <a:rPr lang="en-US" sz="2900" spc="5" dirty="0">
                <a:cs typeface="Calibri"/>
              </a:rPr>
              <a:t> </a:t>
            </a:r>
            <a:r>
              <a:rPr lang="en-US" sz="2900" spc="-5" dirty="0">
                <a:cs typeface="Calibri"/>
              </a:rPr>
              <a:t>business </a:t>
            </a:r>
            <a:r>
              <a:rPr lang="en-US" sz="2900" spc="-35" dirty="0">
                <a:cs typeface="Calibri"/>
              </a:rPr>
              <a:t>r</a:t>
            </a:r>
            <a:r>
              <a:rPr lang="en-US" sz="2900" spc="-15" dirty="0">
                <a:cs typeface="Calibri"/>
              </a:rPr>
              <a:t>e</a:t>
            </a:r>
            <a:r>
              <a:rPr lang="en-US" sz="2900" spc="-5" dirty="0">
                <a:cs typeface="Calibri"/>
              </a:rPr>
              <a:t>p</a:t>
            </a:r>
            <a:r>
              <a:rPr lang="en-US" sz="2900" spc="-25" dirty="0">
                <a:cs typeface="Calibri"/>
              </a:rPr>
              <a:t>r</a:t>
            </a:r>
            <a:r>
              <a:rPr lang="en-US" sz="2900" spc="-10" dirty="0">
                <a:cs typeface="Calibri"/>
              </a:rPr>
              <a:t>ese</a:t>
            </a:r>
            <a:r>
              <a:rPr lang="en-US" sz="2900" spc="-30" dirty="0">
                <a:cs typeface="Calibri"/>
              </a:rPr>
              <a:t>n</a:t>
            </a:r>
            <a:r>
              <a:rPr lang="en-US" sz="2900" spc="-40" dirty="0">
                <a:cs typeface="Calibri"/>
              </a:rPr>
              <a:t>t</a:t>
            </a:r>
            <a:r>
              <a:rPr lang="en-US" sz="2900" spc="-20" dirty="0">
                <a:cs typeface="Calibri"/>
              </a:rPr>
              <a:t>a</a:t>
            </a:r>
            <a:r>
              <a:rPr lang="en-US" sz="2900" spc="-5" dirty="0">
                <a:cs typeface="Calibri"/>
              </a:rPr>
              <a:t>tion</a:t>
            </a:r>
            <a:endParaRPr lang="en-US" sz="2900" dirty="0">
              <a:cs typeface="Calibri"/>
            </a:endParaRPr>
          </a:p>
          <a:p>
            <a:pPr marL="355600" indent="-342900">
              <a:lnSpc>
                <a:spcPct val="100000"/>
              </a:lnSpc>
              <a:buFont typeface="Wingdings"/>
              <a:buChar char=""/>
              <a:tabLst>
                <a:tab pos="355600" algn="l"/>
              </a:tabLst>
            </a:pPr>
            <a:endParaRPr lang="en-US" sz="2900" spc="-60" dirty="0" smtClean="0">
              <a:cs typeface="Calibri"/>
            </a:endParaRPr>
          </a:p>
          <a:p>
            <a:pPr marL="355600" indent="-342900">
              <a:lnSpc>
                <a:spcPct val="100000"/>
              </a:lnSpc>
              <a:buFont typeface="Wingdings"/>
              <a:buChar char=""/>
              <a:tabLst>
                <a:tab pos="355600" algn="l"/>
              </a:tabLst>
            </a:pPr>
            <a:r>
              <a:rPr lang="en-US" sz="2900" spc="-60" dirty="0" smtClean="0">
                <a:cs typeface="Calibri"/>
              </a:rPr>
              <a:t>A</a:t>
            </a:r>
            <a:r>
              <a:rPr lang="en-US" sz="2900" spc="-10" dirty="0" smtClean="0">
                <a:cs typeface="Calibri"/>
              </a:rPr>
              <a:t>t</a:t>
            </a:r>
            <a:r>
              <a:rPr lang="en-US" sz="2900" spc="-5" dirty="0" smtClean="0">
                <a:cs typeface="Calibri"/>
              </a:rPr>
              <a:t> </a:t>
            </a:r>
            <a:r>
              <a:rPr lang="en-US" sz="2900" spc="-5" dirty="0">
                <a:cs typeface="Calibri"/>
              </a:rPr>
              <a:t>lea</a:t>
            </a:r>
            <a:r>
              <a:rPr lang="en-US" sz="2900" spc="-20" dirty="0">
                <a:cs typeface="Calibri"/>
              </a:rPr>
              <a:t>s</a:t>
            </a:r>
            <a:r>
              <a:rPr lang="en-US" sz="2900" spc="-10" dirty="0">
                <a:cs typeface="Calibri"/>
              </a:rPr>
              <a:t>t</a:t>
            </a:r>
            <a:r>
              <a:rPr lang="en-US" sz="2900" dirty="0">
                <a:cs typeface="Calibri"/>
              </a:rPr>
              <a:t> </a:t>
            </a:r>
            <a:r>
              <a:rPr lang="en-US" sz="2900" spc="-15" dirty="0">
                <a:cs typeface="Calibri"/>
              </a:rPr>
              <a:t>20%</a:t>
            </a:r>
            <a:r>
              <a:rPr lang="en-US" sz="2900" dirty="0">
                <a:cs typeface="Calibri"/>
              </a:rPr>
              <a:t> </a:t>
            </a:r>
            <a:r>
              <a:rPr lang="en-US" sz="2900" spc="-25" dirty="0">
                <a:cs typeface="Calibri"/>
              </a:rPr>
              <a:t>w</a:t>
            </a:r>
            <a:r>
              <a:rPr lang="en-US" sz="2900" spc="-5" dirty="0">
                <a:cs typeface="Calibri"/>
              </a:rPr>
              <a:t>o</a:t>
            </a:r>
            <a:r>
              <a:rPr lang="en-US" sz="2900" spc="-10" dirty="0">
                <a:cs typeface="Calibri"/>
              </a:rPr>
              <a:t>r</a:t>
            </a:r>
            <a:r>
              <a:rPr lang="en-US" sz="2900" spc="-15" dirty="0">
                <a:cs typeface="Calibri"/>
              </a:rPr>
              <a:t>k</a:t>
            </a:r>
            <a:r>
              <a:rPr lang="en-US" sz="2900" spc="-35" dirty="0">
                <a:cs typeface="Calibri"/>
              </a:rPr>
              <a:t>f</a:t>
            </a:r>
            <a:r>
              <a:rPr lang="en-US" sz="2900" spc="-5" dirty="0">
                <a:cs typeface="Calibri"/>
              </a:rPr>
              <a:t>o</a:t>
            </a:r>
            <a:r>
              <a:rPr lang="en-US" sz="2900" spc="-35" dirty="0">
                <a:cs typeface="Calibri"/>
              </a:rPr>
              <a:t>r</a:t>
            </a:r>
            <a:r>
              <a:rPr lang="en-US" sz="2900" spc="-10" dirty="0">
                <a:cs typeface="Calibri"/>
              </a:rPr>
              <a:t>ce</a:t>
            </a:r>
            <a:r>
              <a:rPr lang="en-US" sz="2900" spc="-5" dirty="0">
                <a:cs typeface="Calibri"/>
              </a:rPr>
              <a:t> </a:t>
            </a:r>
            <a:r>
              <a:rPr lang="en-US" sz="2900" spc="-35" dirty="0">
                <a:cs typeface="Calibri"/>
              </a:rPr>
              <a:t>r</a:t>
            </a:r>
            <a:r>
              <a:rPr lang="en-US" sz="2900" spc="-15" dirty="0">
                <a:cs typeface="Calibri"/>
              </a:rPr>
              <a:t>e</a:t>
            </a:r>
            <a:r>
              <a:rPr lang="en-US" sz="2900" spc="-5" dirty="0">
                <a:cs typeface="Calibri"/>
              </a:rPr>
              <a:t>p</a:t>
            </a:r>
            <a:r>
              <a:rPr lang="en-US" sz="2900" spc="-25" dirty="0">
                <a:cs typeface="Calibri"/>
              </a:rPr>
              <a:t>r</a:t>
            </a:r>
            <a:r>
              <a:rPr lang="en-US" sz="2900" spc="-10" dirty="0">
                <a:cs typeface="Calibri"/>
              </a:rPr>
              <a:t>ese</a:t>
            </a:r>
            <a:r>
              <a:rPr lang="en-US" sz="2900" spc="-30" dirty="0">
                <a:cs typeface="Calibri"/>
              </a:rPr>
              <a:t>n</a:t>
            </a:r>
            <a:r>
              <a:rPr lang="en-US" sz="2900" spc="-40" dirty="0">
                <a:cs typeface="Calibri"/>
              </a:rPr>
              <a:t>t</a:t>
            </a:r>
            <a:r>
              <a:rPr lang="en-US" sz="2900" spc="-20" dirty="0">
                <a:cs typeface="Calibri"/>
              </a:rPr>
              <a:t>a</a:t>
            </a:r>
            <a:r>
              <a:rPr lang="en-US" sz="2900" spc="-5" dirty="0">
                <a:cs typeface="Calibri"/>
              </a:rPr>
              <a:t>tion</a:t>
            </a:r>
            <a:endParaRPr lang="en-US" sz="2900" dirty="0">
              <a:cs typeface="Calibri"/>
            </a:endParaRPr>
          </a:p>
          <a:p>
            <a:pPr marL="355600" marR="215900" indent="-342900">
              <a:lnSpc>
                <a:spcPct val="100000"/>
              </a:lnSpc>
              <a:buFont typeface="Wingdings"/>
              <a:buChar char=""/>
              <a:tabLst>
                <a:tab pos="356235" algn="l"/>
              </a:tabLst>
            </a:pPr>
            <a:endParaRPr lang="en-US" sz="2900" spc="-60" dirty="0" smtClean="0">
              <a:solidFill>
                <a:srgbClr val="E46C0A"/>
              </a:solidFill>
              <a:cs typeface="Calibri"/>
            </a:endParaRPr>
          </a:p>
          <a:p>
            <a:pPr marL="355600" marR="215900" indent="-342900">
              <a:lnSpc>
                <a:spcPct val="100000"/>
              </a:lnSpc>
              <a:buFont typeface="Wingdings"/>
              <a:buChar char=""/>
              <a:tabLst>
                <a:tab pos="356235" algn="l"/>
              </a:tabLst>
            </a:pPr>
            <a:r>
              <a:rPr lang="en-US" sz="2900" spc="-60" dirty="0" smtClean="0">
                <a:solidFill>
                  <a:srgbClr val="E46C0A"/>
                </a:solidFill>
                <a:cs typeface="Calibri"/>
              </a:rPr>
              <a:t>A</a:t>
            </a:r>
            <a:r>
              <a:rPr lang="en-US" sz="2900" spc="-10" dirty="0" smtClean="0">
                <a:solidFill>
                  <a:srgbClr val="E46C0A"/>
                </a:solidFill>
                <a:cs typeface="Calibri"/>
              </a:rPr>
              <a:t>t</a:t>
            </a:r>
            <a:r>
              <a:rPr lang="en-US" sz="2900" spc="-5" dirty="0" smtClean="0">
                <a:solidFill>
                  <a:srgbClr val="E46C0A"/>
                </a:solidFill>
                <a:cs typeface="Calibri"/>
              </a:rPr>
              <a:t> </a:t>
            </a:r>
            <a:r>
              <a:rPr lang="en-US" sz="2900" spc="-5" dirty="0">
                <a:solidFill>
                  <a:srgbClr val="E46C0A"/>
                </a:solidFill>
                <a:cs typeface="Calibri"/>
              </a:rPr>
              <a:t>lea</a:t>
            </a:r>
            <a:r>
              <a:rPr lang="en-US" sz="2900" spc="-20" dirty="0">
                <a:solidFill>
                  <a:srgbClr val="E46C0A"/>
                </a:solidFill>
                <a:cs typeface="Calibri"/>
              </a:rPr>
              <a:t>s</a:t>
            </a:r>
            <a:r>
              <a:rPr lang="en-US" sz="2900" spc="-10" dirty="0">
                <a:solidFill>
                  <a:srgbClr val="E46C0A"/>
                </a:solidFill>
                <a:cs typeface="Calibri"/>
              </a:rPr>
              <a:t>t</a:t>
            </a:r>
            <a:r>
              <a:rPr lang="en-US" sz="2900" dirty="0">
                <a:solidFill>
                  <a:srgbClr val="E46C0A"/>
                </a:solidFill>
                <a:cs typeface="Calibri"/>
              </a:rPr>
              <a:t> one</a:t>
            </a:r>
            <a:r>
              <a:rPr lang="en-US" sz="2900" spc="10" dirty="0">
                <a:solidFill>
                  <a:srgbClr val="E46C0A"/>
                </a:solidFill>
                <a:cs typeface="Calibri"/>
              </a:rPr>
              <a:t> </a:t>
            </a:r>
            <a:r>
              <a:rPr lang="en-US" sz="2900" dirty="0">
                <a:solidFill>
                  <a:srgbClr val="E46C0A"/>
                </a:solidFill>
                <a:cs typeface="Calibri"/>
              </a:rPr>
              <a:t>eligible</a:t>
            </a:r>
            <a:r>
              <a:rPr lang="en-US" sz="2900" spc="10" dirty="0">
                <a:solidFill>
                  <a:srgbClr val="E46C0A"/>
                </a:solidFill>
                <a:cs typeface="Calibri"/>
              </a:rPr>
              <a:t> </a:t>
            </a:r>
            <a:r>
              <a:rPr lang="en-US" sz="2900" dirty="0">
                <a:solidFill>
                  <a:srgbClr val="E46C0A"/>
                </a:solidFill>
                <a:cs typeface="Calibri"/>
              </a:rPr>
              <a:t>p</a:t>
            </a:r>
            <a:r>
              <a:rPr lang="en-US" sz="2900" spc="-30" dirty="0">
                <a:solidFill>
                  <a:srgbClr val="E46C0A"/>
                </a:solidFill>
                <a:cs typeface="Calibri"/>
              </a:rPr>
              <a:t>r</a:t>
            </a:r>
            <a:r>
              <a:rPr lang="en-US" sz="2900" spc="-10" dirty="0">
                <a:solidFill>
                  <a:srgbClr val="E46C0A"/>
                </a:solidFill>
                <a:cs typeface="Calibri"/>
              </a:rPr>
              <a:t>ov</a:t>
            </a:r>
            <a:r>
              <a:rPr lang="en-US" sz="2900" spc="-5" dirty="0">
                <a:solidFill>
                  <a:srgbClr val="E46C0A"/>
                </a:solidFill>
                <a:cs typeface="Calibri"/>
              </a:rPr>
              <a:t>ider </a:t>
            </a:r>
            <a:r>
              <a:rPr lang="en-US" sz="2900" dirty="0">
                <a:solidFill>
                  <a:srgbClr val="E46C0A"/>
                </a:solidFill>
                <a:cs typeface="Calibri"/>
              </a:rPr>
              <a:t>admini</a:t>
            </a:r>
            <a:r>
              <a:rPr lang="en-US" sz="2900" spc="-25" dirty="0">
                <a:solidFill>
                  <a:srgbClr val="E46C0A"/>
                </a:solidFill>
                <a:cs typeface="Calibri"/>
              </a:rPr>
              <a:t>s</a:t>
            </a:r>
            <a:r>
              <a:rPr lang="en-US" sz="2900" spc="-35" dirty="0">
                <a:solidFill>
                  <a:srgbClr val="E46C0A"/>
                </a:solidFill>
                <a:cs typeface="Calibri"/>
              </a:rPr>
              <a:t>t</a:t>
            </a:r>
            <a:r>
              <a:rPr lang="en-US" sz="2900" spc="-10" dirty="0">
                <a:solidFill>
                  <a:srgbClr val="E46C0A"/>
                </a:solidFill>
                <a:cs typeface="Calibri"/>
              </a:rPr>
              <a:t>ering</a:t>
            </a:r>
            <a:r>
              <a:rPr lang="en-US" sz="2900" spc="-5" dirty="0">
                <a:solidFill>
                  <a:srgbClr val="E46C0A"/>
                </a:solidFill>
                <a:cs typeface="Calibri"/>
              </a:rPr>
              <a:t> </a:t>
            </a:r>
            <a:r>
              <a:rPr lang="en-US" sz="2900" dirty="0">
                <a:solidFill>
                  <a:srgbClr val="E46C0A"/>
                </a:solidFill>
                <a:cs typeface="Calibri"/>
              </a:rPr>
              <a:t>adult edu</a:t>
            </a:r>
            <a:r>
              <a:rPr lang="en-US" sz="2900" spc="-20" dirty="0">
                <a:solidFill>
                  <a:srgbClr val="E46C0A"/>
                </a:solidFill>
                <a:cs typeface="Calibri"/>
              </a:rPr>
              <a:t>ca</a:t>
            </a:r>
            <a:r>
              <a:rPr lang="en-US" sz="2900" spc="-15" dirty="0">
                <a:solidFill>
                  <a:srgbClr val="E46C0A"/>
                </a:solidFill>
                <a:cs typeface="Calibri"/>
              </a:rPr>
              <a:t>t</a:t>
            </a:r>
            <a:r>
              <a:rPr lang="en-US" sz="2900" dirty="0">
                <a:solidFill>
                  <a:srgbClr val="E46C0A"/>
                </a:solidFill>
                <a:cs typeface="Calibri"/>
              </a:rPr>
              <a:t>ion</a:t>
            </a:r>
            <a:r>
              <a:rPr lang="en-US" sz="2900" spc="25" dirty="0">
                <a:solidFill>
                  <a:srgbClr val="E46C0A"/>
                </a:solidFill>
                <a:cs typeface="Calibri"/>
              </a:rPr>
              <a:t> </a:t>
            </a:r>
            <a:r>
              <a:rPr lang="en-US" sz="2900" dirty="0">
                <a:solidFill>
                  <a:srgbClr val="E46C0A"/>
                </a:solidFill>
                <a:cs typeface="Calibri"/>
              </a:rPr>
              <a:t>and </a:t>
            </a:r>
            <a:r>
              <a:rPr lang="en-US" sz="2900" spc="-5" dirty="0">
                <a:solidFill>
                  <a:srgbClr val="E46C0A"/>
                </a:solidFill>
                <a:cs typeface="Calibri"/>
              </a:rPr>
              <a:t>li</a:t>
            </a:r>
            <a:r>
              <a:rPr lang="en-US" sz="2900" spc="-25" dirty="0">
                <a:solidFill>
                  <a:srgbClr val="E46C0A"/>
                </a:solidFill>
                <a:cs typeface="Calibri"/>
              </a:rPr>
              <a:t>t</a:t>
            </a:r>
            <a:r>
              <a:rPr lang="en-US" sz="2900" spc="-10" dirty="0">
                <a:solidFill>
                  <a:srgbClr val="E46C0A"/>
                </a:solidFill>
                <a:cs typeface="Calibri"/>
              </a:rPr>
              <a:t>e</a:t>
            </a:r>
            <a:r>
              <a:rPr lang="en-US" sz="2900" spc="-45" dirty="0">
                <a:solidFill>
                  <a:srgbClr val="E46C0A"/>
                </a:solidFill>
                <a:cs typeface="Calibri"/>
              </a:rPr>
              <a:t>r</a:t>
            </a:r>
            <a:r>
              <a:rPr lang="en-US" sz="2900" spc="-10" dirty="0">
                <a:solidFill>
                  <a:srgbClr val="E46C0A"/>
                </a:solidFill>
                <a:cs typeface="Calibri"/>
              </a:rPr>
              <a:t>acy</a:t>
            </a:r>
            <a:r>
              <a:rPr lang="en-US" sz="2900" spc="-5" dirty="0">
                <a:solidFill>
                  <a:srgbClr val="E46C0A"/>
                </a:solidFill>
                <a:cs typeface="Calibri"/>
              </a:rPr>
              <a:t> </a:t>
            </a:r>
            <a:r>
              <a:rPr lang="en-US" sz="2900" dirty="0">
                <a:solidFill>
                  <a:srgbClr val="E46C0A"/>
                </a:solidFill>
                <a:cs typeface="Calibri"/>
              </a:rPr>
              <a:t>activities under</a:t>
            </a:r>
            <a:r>
              <a:rPr lang="en-US" sz="2900" spc="15" dirty="0">
                <a:solidFill>
                  <a:srgbClr val="E46C0A"/>
                </a:solidFill>
                <a:cs typeface="Calibri"/>
              </a:rPr>
              <a:t> </a:t>
            </a:r>
            <a:r>
              <a:rPr lang="en-US" sz="2900" spc="-15" dirty="0">
                <a:solidFill>
                  <a:srgbClr val="E46C0A"/>
                </a:solidFill>
                <a:cs typeface="Calibri"/>
              </a:rPr>
              <a:t>WI</a:t>
            </a:r>
            <a:r>
              <a:rPr lang="en-US" sz="2900" spc="-35" dirty="0">
                <a:solidFill>
                  <a:srgbClr val="E46C0A"/>
                </a:solidFill>
                <a:cs typeface="Calibri"/>
              </a:rPr>
              <a:t>O</a:t>
            </a:r>
            <a:r>
              <a:rPr lang="en-US" sz="2900" spc="-15" dirty="0">
                <a:solidFill>
                  <a:srgbClr val="E46C0A"/>
                </a:solidFill>
                <a:cs typeface="Calibri"/>
              </a:rPr>
              <a:t>A</a:t>
            </a:r>
            <a:r>
              <a:rPr lang="en-US" sz="2900" spc="-5" dirty="0">
                <a:solidFill>
                  <a:srgbClr val="E46C0A"/>
                </a:solidFill>
                <a:cs typeface="Calibri"/>
              </a:rPr>
              <a:t> titl</a:t>
            </a:r>
            <a:r>
              <a:rPr lang="en-US" sz="2900" dirty="0">
                <a:solidFill>
                  <a:srgbClr val="E46C0A"/>
                </a:solidFill>
                <a:cs typeface="Calibri"/>
              </a:rPr>
              <a:t>e</a:t>
            </a:r>
            <a:r>
              <a:rPr lang="en-US" sz="2900" spc="-10" dirty="0">
                <a:solidFill>
                  <a:srgbClr val="E46C0A"/>
                </a:solidFill>
                <a:cs typeface="Calibri"/>
              </a:rPr>
              <a:t> </a:t>
            </a:r>
            <a:r>
              <a:rPr lang="en-US" sz="2900" spc="-5" dirty="0">
                <a:solidFill>
                  <a:srgbClr val="E46C0A"/>
                </a:solidFill>
                <a:cs typeface="Calibri"/>
              </a:rPr>
              <a:t>II</a:t>
            </a:r>
            <a:endParaRPr lang="en-US" sz="2900" dirty="0">
              <a:cs typeface="Calibri"/>
            </a:endParaRPr>
          </a:p>
          <a:p>
            <a:pPr marL="355600" marR="274320" indent="-342900">
              <a:lnSpc>
                <a:spcPct val="100000"/>
              </a:lnSpc>
              <a:buFont typeface="Wingdings"/>
              <a:buChar char=""/>
              <a:tabLst>
                <a:tab pos="356235" algn="l"/>
              </a:tabLst>
            </a:pPr>
            <a:endParaRPr lang="en-US" sz="2900" spc="-60" dirty="0" smtClean="0">
              <a:cs typeface="Calibri"/>
            </a:endParaRPr>
          </a:p>
          <a:p>
            <a:pPr marL="355600" marR="274320" indent="-342900">
              <a:lnSpc>
                <a:spcPct val="100000"/>
              </a:lnSpc>
              <a:buFont typeface="Wingdings"/>
              <a:buChar char=""/>
              <a:tabLst>
                <a:tab pos="356235" algn="l"/>
              </a:tabLst>
            </a:pPr>
            <a:r>
              <a:rPr lang="en-US" sz="2900" spc="-60" dirty="0" smtClean="0">
                <a:cs typeface="Calibri"/>
              </a:rPr>
              <a:t>A</a:t>
            </a:r>
            <a:r>
              <a:rPr lang="en-US" sz="2900" spc="-10" dirty="0" smtClean="0">
                <a:cs typeface="Calibri"/>
              </a:rPr>
              <a:t>t</a:t>
            </a:r>
            <a:r>
              <a:rPr lang="en-US" sz="2900" spc="-5" dirty="0" smtClean="0">
                <a:cs typeface="Calibri"/>
              </a:rPr>
              <a:t> </a:t>
            </a:r>
            <a:r>
              <a:rPr lang="en-US" sz="2900" spc="-5" dirty="0">
                <a:cs typeface="Calibri"/>
              </a:rPr>
              <a:t>lea</a:t>
            </a:r>
            <a:r>
              <a:rPr lang="en-US" sz="2900" spc="-20" dirty="0">
                <a:cs typeface="Calibri"/>
              </a:rPr>
              <a:t>s</a:t>
            </a:r>
            <a:r>
              <a:rPr lang="en-US" sz="2900" spc="-10" dirty="0">
                <a:cs typeface="Calibri"/>
              </a:rPr>
              <a:t>t</a:t>
            </a:r>
            <a:r>
              <a:rPr lang="en-US" sz="2900" dirty="0">
                <a:cs typeface="Calibri"/>
              </a:rPr>
              <a:t> one</a:t>
            </a:r>
            <a:r>
              <a:rPr lang="en-US" sz="2900" spc="10" dirty="0">
                <a:cs typeface="Calibri"/>
              </a:rPr>
              <a:t> </a:t>
            </a:r>
            <a:r>
              <a:rPr lang="en-US" sz="2900" spc="-35" dirty="0">
                <a:cs typeface="Calibri"/>
              </a:rPr>
              <a:t>r</a:t>
            </a:r>
            <a:r>
              <a:rPr lang="en-US" sz="2900" spc="-15" dirty="0">
                <a:cs typeface="Calibri"/>
              </a:rPr>
              <a:t>e</a:t>
            </a:r>
            <a:r>
              <a:rPr lang="en-US" sz="2900" spc="-5" dirty="0">
                <a:cs typeface="Calibri"/>
              </a:rPr>
              <a:t>p</a:t>
            </a:r>
            <a:r>
              <a:rPr lang="en-US" sz="2900" spc="-25" dirty="0">
                <a:cs typeface="Calibri"/>
              </a:rPr>
              <a:t>r</a:t>
            </a:r>
            <a:r>
              <a:rPr lang="en-US" sz="2900" spc="-10" dirty="0">
                <a:cs typeface="Calibri"/>
              </a:rPr>
              <a:t>ese</a:t>
            </a:r>
            <a:r>
              <a:rPr lang="en-US" sz="2900" spc="-30" dirty="0">
                <a:cs typeface="Calibri"/>
              </a:rPr>
              <a:t>n</a:t>
            </a:r>
            <a:r>
              <a:rPr lang="en-US" sz="2900" spc="-40" dirty="0">
                <a:cs typeface="Calibri"/>
              </a:rPr>
              <a:t>t</a:t>
            </a:r>
            <a:r>
              <a:rPr lang="en-US" sz="2900" spc="-20" dirty="0">
                <a:cs typeface="Calibri"/>
              </a:rPr>
              <a:t>a</a:t>
            </a:r>
            <a:r>
              <a:rPr lang="en-US" sz="2900" spc="-5" dirty="0">
                <a:cs typeface="Calibri"/>
              </a:rPr>
              <a:t>ti</a:t>
            </a:r>
            <a:r>
              <a:rPr lang="en-US" sz="2900" spc="-20" dirty="0">
                <a:cs typeface="Calibri"/>
              </a:rPr>
              <a:t>v</a:t>
            </a:r>
            <a:r>
              <a:rPr lang="en-US" sz="2900" spc="-10" dirty="0">
                <a:cs typeface="Calibri"/>
              </a:rPr>
              <a:t>e</a:t>
            </a:r>
            <a:r>
              <a:rPr lang="en-US" sz="2900" spc="20" dirty="0">
                <a:cs typeface="Calibri"/>
              </a:rPr>
              <a:t> </a:t>
            </a:r>
            <a:r>
              <a:rPr lang="en-US" sz="2900" spc="-10" dirty="0">
                <a:cs typeface="Calibri"/>
              </a:rPr>
              <a:t>f</a:t>
            </a:r>
            <a:r>
              <a:rPr lang="en-US" sz="2900" spc="-40" dirty="0">
                <a:cs typeface="Calibri"/>
              </a:rPr>
              <a:t>r</a:t>
            </a:r>
            <a:r>
              <a:rPr lang="en-US" sz="2900" dirty="0">
                <a:cs typeface="Calibri"/>
              </a:rPr>
              <a:t>om</a:t>
            </a:r>
            <a:r>
              <a:rPr lang="en-US" sz="2900" spc="-5" dirty="0">
                <a:cs typeface="Calibri"/>
              </a:rPr>
              <a:t> </a:t>
            </a:r>
            <a:r>
              <a:rPr lang="en-US" sz="2900" dirty="0">
                <a:cs typeface="Calibri"/>
              </a:rPr>
              <a:t>an </a:t>
            </a:r>
            <a:r>
              <a:rPr lang="en-US" sz="2900" spc="-5" dirty="0">
                <a:cs typeface="Calibri"/>
              </a:rPr>
              <a:t>in</a:t>
            </a:r>
            <a:r>
              <a:rPr lang="en-US" sz="2900" spc="-20" dirty="0">
                <a:cs typeface="Calibri"/>
              </a:rPr>
              <a:t>s</a:t>
            </a:r>
            <a:r>
              <a:rPr lang="en-US" sz="2900" spc="-15" dirty="0">
                <a:cs typeface="Calibri"/>
              </a:rPr>
              <a:t>t</a:t>
            </a:r>
            <a:r>
              <a:rPr lang="en-US" sz="2900" spc="-5" dirty="0">
                <a:cs typeface="Calibri"/>
              </a:rPr>
              <a:t>itutio</a:t>
            </a:r>
            <a:r>
              <a:rPr lang="en-US" sz="2900" dirty="0">
                <a:cs typeface="Calibri"/>
              </a:rPr>
              <a:t>n</a:t>
            </a:r>
            <a:r>
              <a:rPr lang="en-US" sz="2900" spc="15" dirty="0">
                <a:cs typeface="Calibri"/>
              </a:rPr>
              <a:t> </a:t>
            </a:r>
            <a:r>
              <a:rPr lang="en-US" sz="2900" spc="-5" dirty="0">
                <a:cs typeface="Calibri"/>
              </a:rPr>
              <a:t>o</a:t>
            </a:r>
            <a:r>
              <a:rPr lang="en-US" sz="2900" dirty="0">
                <a:cs typeface="Calibri"/>
              </a:rPr>
              <a:t>f </a:t>
            </a:r>
            <a:r>
              <a:rPr lang="en-US" sz="2900" spc="-5" dirty="0">
                <a:cs typeface="Calibri"/>
              </a:rPr>
              <a:t>highe</a:t>
            </a:r>
            <a:r>
              <a:rPr lang="en-US" sz="2900" dirty="0">
                <a:cs typeface="Calibri"/>
              </a:rPr>
              <a:t>r</a:t>
            </a:r>
            <a:r>
              <a:rPr lang="en-US" sz="2900" spc="20" dirty="0">
                <a:cs typeface="Calibri"/>
              </a:rPr>
              <a:t> </a:t>
            </a:r>
            <a:r>
              <a:rPr lang="en-US" sz="2900" dirty="0">
                <a:cs typeface="Calibri"/>
              </a:rPr>
              <a:t>edu</a:t>
            </a:r>
            <a:r>
              <a:rPr lang="en-US" sz="2900" spc="-20" dirty="0">
                <a:cs typeface="Calibri"/>
              </a:rPr>
              <a:t>ca</a:t>
            </a:r>
            <a:r>
              <a:rPr lang="en-US" sz="2900" spc="-15" dirty="0">
                <a:cs typeface="Calibri"/>
              </a:rPr>
              <a:t>t</a:t>
            </a:r>
            <a:r>
              <a:rPr lang="en-US" sz="2900" dirty="0">
                <a:cs typeface="Calibri"/>
              </a:rPr>
              <a:t>ion p</a:t>
            </a:r>
            <a:r>
              <a:rPr lang="en-US" sz="2900" spc="-30" dirty="0">
                <a:cs typeface="Calibri"/>
              </a:rPr>
              <a:t>r</a:t>
            </a:r>
            <a:r>
              <a:rPr lang="en-US" sz="2900" dirty="0">
                <a:cs typeface="Calibri"/>
              </a:rPr>
              <a:t>oviding</a:t>
            </a:r>
            <a:r>
              <a:rPr lang="en-US" sz="2900" spc="5" dirty="0">
                <a:cs typeface="Calibri"/>
              </a:rPr>
              <a:t> </a:t>
            </a:r>
            <a:r>
              <a:rPr lang="en-US" sz="2900" spc="-25" dirty="0">
                <a:cs typeface="Calibri"/>
              </a:rPr>
              <a:t>w</a:t>
            </a:r>
            <a:r>
              <a:rPr lang="en-US" sz="2900" spc="-5" dirty="0">
                <a:cs typeface="Calibri"/>
              </a:rPr>
              <a:t>o</a:t>
            </a:r>
            <a:r>
              <a:rPr lang="en-US" sz="2900" spc="-10" dirty="0">
                <a:cs typeface="Calibri"/>
              </a:rPr>
              <a:t>r</a:t>
            </a:r>
            <a:r>
              <a:rPr lang="en-US" sz="2900" spc="-15" dirty="0">
                <a:cs typeface="Calibri"/>
              </a:rPr>
              <a:t>k</a:t>
            </a:r>
            <a:r>
              <a:rPr lang="en-US" sz="2900" spc="-35" dirty="0">
                <a:cs typeface="Calibri"/>
              </a:rPr>
              <a:t>f</a:t>
            </a:r>
            <a:r>
              <a:rPr lang="en-US" sz="2900" spc="-5" dirty="0">
                <a:cs typeface="Calibri"/>
              </a:rPr>
              <a:t>o</a:t>
            </a:r>
            <a:r>
              <a:rPr lang="en-US" sz="2900" spc="-35" dirty="0">
                <a:cs typeface="Calibri"/>
              </a:rPr>
              <a:t>r</a:t>
            </a:r>
            <a:r>
              <a:rPr lang="en-US" sz="2900" spc="-10" dirty="0">
                <a:cs typeface="Calibri"/>
              </a:rPr>
              <a:t>ce</a:t>
            </a:r>
            <a:r>
              <a:rPr lang="en-US" sz="2900" spc="-5" dirty="0">
                <a:cs typeface="Calibri"/>
              </a:rPr>
              <a:t> i</a:t>
            </a:r>
            <a:r>
              <a:rPr lang="en-US" sz="2900" spc="-30" dirty="0">
                <a:cs typeface="Calibri"/>
              </a:rPr>
              <a:t>n</a:t>
            </a:r>
            <a:r>
              <a:rPr lang="en-US" sz="2900" spc="-25" dirty="0">
                <a:cs typeface="Calibri"/>
              </a:rPr>
              <a:t>v</a:t>
            </a:r>
            <a:r>
              <a:rPr lang="en-US" sz="2900" spc="-15" dirty="0">
                <a:cs typeface="Calibri"/>
              </a:rPr>
              <a:t>e</a:t>
            </a:r>
            <a:r>
              <a:rPr lang="en-US" sz="2900" spc="-25" dirty="0">
                <a:cs typeface="Calibri"/>
              </a:rPr>
              <a:t>s</a:t>
            </a:r>
            <a:r>
              <a:rPr lang="en-US" sz="2900" spc="-15" dirty="0">
                <a:cs typeface="Calibri"/>
              </a:rPr>
              <a:t>tme</a:t>
            </a:r>
            <a:r>
              <a:rPr lang="en-US" sz="2900" spc="-30" dirty="0">
                <a:cs typeface="Calibri"/>
              </a:rPr>
              <a:t>n</a:t>
            </a:r>
            <a:r>
              <a:rPr lang="en-US" sz="2900" spc="-10" dirty="0">
                <a:cs typeface="Calibri"/>
              </a:rPr>
              <a:t>t</a:t>
            </a:r>
            <a:r>
              <a:rPr lang="en-US" sz="2900" spc="-5" dirty="0">
                <a:cs typeface="Calibri"/>
              </a:rPr>
              <a:t> activities</a:t>
            </a:r>
            <a:r>
              <a:rPr lang="en-US" sz="2900" dirty="0">
                <a:cs typeface="Calibri"/>
              </a:rPr>
              <a:t>, including</a:t>
            </a:r>
            <a:r>
              <a:rPr lang="en-US" sz="2900" spc="15" dirty="0">
                <a:cs typeface="Calibri"/>
              </a:rPr>
              <a:t> </a:t>
            </a:r>
            <a:r>
              <a:rPr lang="en-US" sz="2900" spc="-30" dirty="0">
                <a:cs typeface="Calibri"/>
              </a:rPr>
              <a:t>c</a:t>
            </a:r>
            <a:r>
              <a:rPr lang="en-US" sz="2900" spc="-5" dirty="0">
                <a:cs typeface="Calibri"/>
              </a:rPr>
              <a:t>o</a:t>
            </a:r>
            <a:r>
              <a:rPr lang="en-US" sz="2900" dirty="0">
                <a:cs typeface="Calibri"/>
              </a:rPr>
              <a:t>mmunity </a:t>
            </a:r>
            <a:r>
              <a:rPr lang="en-US" sz="2900" spc="-30" dirty="0">
                <a:cs typeface="Calibri"/>
              </a:rPr>
              <a:t>c</a:t>
            </a:r>
            <a:r>
              <a:rPr lang="en-US" sz="2900" spc="-5" dirty="0">
                <a:cs typeface="Calibri"/>
              </a:rPr>
              <a:t>olle</a:t>
            </a:r>
            <a:r>
              <a:rPr lang="en-US" sz="2900" spc="-20" dirty="0">
                <a:cs typeface="Calibri"/>
              </a:rPr>
              <a:t>g</a:t>
            </a:r>
            <a:r>
              <a:rPr lang="en-US" sz="2900" spc="-15" dirty="0">
                <a:cs typeface="Calibri"/>
              </a:rPr>
              <a:t>e</a:t>
            </a:r>
            <a:r>
              <a:rPr lang="en-US" sz="2900" dirty="0">
                <a:cs typeface="Calibri"/>
              </a:rPr>
              <a:t>s</a:t>
            </a:r>
          </a:p>
          <a:p>
            <a:endParaRPr lang="en-US" dirty="0"/>
          </a:p>
        </p:txBody>
      </p:sp>
      <p:sp>
        <p:nvSpPr>
          <p:cNvPr id="6" name="Content Placeholder 5"/>
          <p:cNvSpPr>
            <a:spLocks noGrp="1"/>
          </p:cNvSpPr>
          <p:nvPr>
            <p:ph sz="half" idx="2"/>
          </p:nvPr>
        </p:nvSpPr>
        <p:spPr>
          <a:xfrm>
            <a:off x="4135395" y="1360488"/>
            <a:ext cx="4551405" cy="4765678"/>
          </a:xfrm>
        </p:spPr>
        <p:txBody>
          <a:bodyPr>
            <a:normAutofit fontScale="70000" lnSpcReduction="20000"/>
          </a:bodyPr>
          <a:lstStyle/>
          <a:p>
            <a:pPr marL="298450" marR="185420" indent="-285750">
              <a:lnSpc>
                <a:spcPct val="100000"/>
              </a:lnSpc>
              <a:buFont typeface="Wingdings"/>
              <a:buChar char=""/>
              <a:tabLst>
                <a:tab pos="299085" algn="l"/>
              </a:tabLst>
            </a:pPr>
            <a:r>
              <a:rPr lang="en-US" spc="-60" dirty="0">
                <a:cs typeface="Calibri"/>
              </a:rPr>
              <a:t>A</a:t>
            </a:r>
            <a:r>
              <a:rPr lang="en-US" spc="-10" dirty="0">
                <a:cs typeface="Calibri"/>
              </a:rPr>
              <a:t>t</a:t>
            </a:r>
            <a:r>
              <a:rPr lang="en-US" spc="-5" dirty="0">
                <a:cs typeface="Calibri"/>
              </a:rPr>
              <a:t> lea</a:t>
            </a:r>
            <a:r>
              <a:rPr lang="en-US" spc="-20" dirty="0">
                <a:cs typeface="Calibri"/>
              </a:rPr>
              <a:t>s</a:t>
            </a:r>
            <a:r>
              <a:rPr lang="en-US" spc="-10" dirty="0">
                <a:cs typeface="Calibri"/>
              </a:rPr>
              <a:t>t</a:t>
            </a:r>
            <a:r>
              <a:rPr lang="en-US" dirty="0">
                <a:cs typeface="Calibri"/>
              </a:rPr>
              <a:t> one</a:t>
            </a:r>
            <a:r>
              <a:rPr lang="en-US" spc="10" dirty="0">
                <a:cs typeface="Calibri"/>
              </a:rPr>
              <a:t> </a:t>
            </a:r>
            <a:r>
              <a:rPr lang="en-US" spc="-35" dirty="0">
                <a:cs typeface="Calibri"/>
              </a:rPr>
              <a:t>r</a:t>
            </a:r>
            <a:r>
              <a:rPr lang="en-US" spc="-15" dirty="0">
                <a:cs typeface="Calibri"/>
              </a:rPr>
              <a:t>e</a:t>
            </a:r>
            <a:r>
              <a:rPr lang="en-US" spc="-5" dirty="0">
                <a:cs typeface="Calibri"/>
              </a:rPr>
              <a:t>p</a:t>
            </a:r>
            <a:r>
              <a:rPr lang="en-US" spc="-25" dirty="0">
                <a:cs typeface="Calibri"/>
              </a:rPr>
              <a:t>r</a:t>
            </a:r>
            <a:r>
              <a:rPr lang="en-US" spc="-10" dirty="0">
                <a:cs typeface="Calibri"/>
              </a:rPr>
              <a:t>ese</a:t>
            </a:r>
            <a:r>
              <a:rPr lang="en-US" spc="-30" dirty="0">
                <a:cs typeface="Calibri"/>
              </a:rPr>
              <a:t>n</a:t>
            </a:r>
            <a:r>
              <a:rPr lang="en-US" spc="-40" dirty="0">
                <a:cs typeface="Calibri"/>
              </a:rPr>
              <a:t>t</a:t>
            </a:r>
            <a:r>
              <a:rPr lang="en-US" spc="-20" dirty="0">
                <a:cs typeface="Calibri"/>
              </a:rPr>
              <a:t>a</a:t>
            </a:r>
            <a:r>
              <a:rPr lang="en-US" spc="-5" dirty="0">
                <a:cs typeface="Calibri"/>
              </a:rPr>
              <a:t>ti</a:t>
            </a:r>
            <a:r>
              <a:rPr lang="en-US" spc="-20" dirty="0">
                <a:cs typeface="Calibri"/>
              </a:rPr>
              <a:t>v</a:t>
            </a:r>
            <a:r>
              <a:rPr lang="en-US" spc="-10" dirty="0">
                <a:cs typeface="Calibri"/>
              </a:rPr>
              <a:t>e</a:t>
            </a:r>
            <a:r>
              <a:rPr lang="en-US" spc="20" dirty="0">
                <a:cs typeface="Calibri"/>
              </a:rPr>
              <a:t> </a:t>
            </a:r>
            <a:r>
              <a:rPr lang="en-US" spc="-10" dirty="0">
                <a:cs typeface="Calibri"/>
              </a:rPr>
              <a:t>f</a:t>
            </a:r>
            <a:r>
              <a:rPr lang="en-US" spc="-40" dirty="0">
                <a:cs typeface="Calibri"/>
              </a:rPr>
              <a:t>r</a:t>
            </a:r>
            <a:r>
              <a:rPr lang="en-US" dirty="0">
                <a:cs typeface="Calibri"/>
              </a:rPr>
              <a:t>om</a:t>
            </a:r>
            <a:r>
              <a:rPr lang="en-US" spc="-5" dirty="0">
                <a:cs typeface="Calibri"/>
              </a:rPr>
              <a:t> </a:t>
            </a:r>
            <a:r>
              <a:rPr lang="en-US" spc="-10" dirty="0">
                <a:cs typeface="Calibri"/>
              </a:rPr>
              <a:t>each</a:t>
            </a:r>
            <a:r>
              <a:rPr lang="en-US" spc="-5" dirty="0">
                <a:cs typeface="Calibri"/>
              </a:rPr>
              <a:t> o</a:t>
            </a:r>
            <a:r>
              <a:rPr lang="en-US" dirty="0">
                <a:cs typeface="Calibri"/>
              </a:rPr>
              <a:t>f</a:t>
            </a:r>
            <a:r>
              <a:rPr lang="en-US" spc="10" dirty="0">
                <a:cs typeface="Calibri"/>
              </a:rPr>
              <a:t> </a:t>
            </a:r>
            <a:r>
              <a:rPr lang="en-US" spc="-15" dirty="0">
                <a:cs typeface="Calibri"/>
              </a:rPr>
              <a:t>th</a:t>
            </a:r>
            <a:r>
              <a:rPr lang="en-US" spc="-10" dirty="0">
                <a:cs typeface="Calibri"/>
              </a:rPr>
              <a:t>e</a:t>
            </a:r>
            <a:r>
              <a:rPr lang="en-US" spc="10" dirty="0">
                <a:cs typeface="Calibri"/>
              </a:rPr>
              <a:t> </a:t>
            </a:r>
            <a:r>
              <a:rPr lang="en-US" spc="-35" dirty="0">
                <a:cs typeface="Calibri"/>
              </a:rPr>
              <a:t>f</a:t>
            </a:r>
            <a:r>
              <a:rPr lang="en-US" spc="-5" dirty="0">
                <a:cs typeface="Calibri"/>
              </a:rPr>
              <a:t>ollowing:</a:t>
            </a:r>
            <a:endParaRPr lang="en-US" dirty="0">
              <a:cs typeface="Calibri"/>
            </a:endParaRPr>
          </a:p>
          <a:p>
            <a:pPr marL="584200" marR="989965" lvl="1" indent="-280035">
              <a:lnSpc>
                <a:spcPct val="100000"/>
              </a:lnSpc>
              <a:buFont typeface="Arial"/>
              <a:buChar char="•"/>
              <a:tabLst>
                <a:tab pos="584835" algn="l"/>
              </a:tabLst>
            </a:pPr>
            <a:r>
              <a:rPr lang="en-US" sz="2800" spc="-30" dirty="0">
                <a:cs typeface="Calibri"/>
              </a:rPr>
              <a:t>Ec</a:t>
            </a:r>
            <a:r>
              <a:rPr lang="en-US" sz="2800" dirty="0">
                <a:cs typeface="Calibri"/>
              </a:rPr>
              <a:t>onomic</a:t>
            </a:r>
            <a:r>
              <a:rPr lang="en-US" sz="2800" spc="15" dirty="0">
                <a:cs typeface="Calibri"/>
              </a:rPr>
              <a:t> </a:t>
            </a:r>
            <a:r>
              <a:rPr lang="en-US" sz="2800" dirty="0">
                <a:cs typeface="Calibri"/>
              </a:rPr>
              <a:t>and</a:t>
            </a:r>
            <a:r>
              <a:rPr lang="en-US" sz="2800" spc="5" dirty="0">
                <a:cs typeface="Calibri"/>
              </a:rPr>
              <a:t> </a:t>
            </a:r>
            <a:r>
              <a:rPr lang="en-US" sz="2800" spc="-30" dirty="0">
                <a:cs typeface="Calibri"/>
              </a:rPr>
              <a:t>c</a:t>
            </a:r>
            <a:r>
              <a:rPr lang="en-US" sz="2800" spc="-5" dirty="0">
                <a:cs typeface="Calibri"/>
              </a:rPr>
              <a:t>o</a:t>
            </a:r>
            <a:r>
              <a:rPr lang="en-US" sz="2800" dirty="0">
                <a:cs typeface="Calibri"/>
              </a:rPr>
              <a:t>mmunity </a:t>
            </a:r>
            <a:r>
              <a:rPr lang="en-US" sz="2800" spc="-10" dirty="0">
                <a:cs typeface="Calibri"/>
              </a:rPr>
              <a:t>d</a:t>
            </a:r>
            <a:r>
              <a:rPr lang="en-US" sz="2800" spc="-25" dirty="0">
                <a:cs typeface="Calibri"/>
              </a:rPr>
              <a:t>ev</a:t>
            </a:r>
            <a:r>
              <a:rPr lang="en-US" sz="2800" spc="-15" dirty="0">
                <a:cs typeface="Calibri"/>
              </a:rPr>
              <a:t>e</a:t>
            </a:r>
            <a:r>
              <a:rPr lang="en-US" sz="2800" spc="-5" dirty="0">
                <a:cs typeface="Calibri"/>
              </a:rPr>
              <a:t>lopme</a:t>
            </a:r>
            <a:r>
              <a:rPr lang="en-US" sz="2800" spc="-15" dirty="0">
                <a:cs typeface="Calibri"/>
              </a:rPr>
              <a:t>n</a:t>
            </a:r>
            <a:r>
              <a:rPr lang="en-US" sz="2800" spc="-10" dirty="0">
                <a:cs typeface="Calibri"/>
              </a:rPr>
              <a:t>t</a:t>
            </a:r>
            <a:r>
              <a:rPr lang="en-US" sz="2800" spc="25" dirty="0">
                <a:cs typeface="Calibri"/>
              </a:rPr>
              <a:t> </a:t>
            </a:r>
            <a:r>
              <a:rPr lang="en-US" sz="2800" spc="-15" dirty="0">
                <a:cs typeface="Calibri"/>
              </a:rPr>
              <a:t>e</a:t>
            </a:r>
            <a:r>
              <a:rPr lang="en-US" sz="2800" spc="-30" dirty="0">
                <a:cs typeface="Calibri"/>
              </a:rPr>
              <a:t>n</a:t>
            </a:r>
            <a:r>
              <a:rPr lang="en-US" sz="2800" spc="-5" dirty="0">
                <a:cs typeface="Calibri"/>
              </a:rPr>
              <a:t>tities</a:t>
            </a:r>
            <a:endParaRPr lang="en-US" sz="2800" dirty="0">
              <a:cs typeface="Calibri"/>
            </a:endParaRPr>
          </a:p>
          <a:p>
            <a:pPr marL="584200" marR="396240" lvl="1" indent="-280035">
              <a:lnSpc>
                <a:spcPct val="100000"/>
              </a:lnSpc>
              <a:buFont typeface="Arial"/>
              <a:buChar char="•"/>
              <a:tabLst>
                <a:tab pos="584200" algn="l"/>
              </a:tabLst>
            </a:pPr>
            <a:endParaRPr lang="en-US" sz="1100" dirty="0" smtClean="0">
              <a:cs typeface="Calibri"/>
            </a:endParaRPr>
          </a:p>
          <a:p>
            <a:pPr marL="584200" marR="396240" lvl="1" indent="-280035">
              <a:lnSpc>
                <a:spcPct val="100000"/>
              </a:lnSpc>
              <a:buFont typeface="Arial"/>
              <a:buChar char="•"/>
              <a:tabLst>
                <a:tab pos="584200" algn="l"/>
              </a:tabLst>
            </a:pPr>
            <a:r>
              <a:rPr lang="en-US" sz="2800" dirty="0" smtClean="0">
                <a:cs typeface="Calibri"/>
              </a:rPr>
              <a:t>S</a:t>
            </a:r>
            <a:r>
              <a:rPr lang="en-US" sz="2800" spc="-30" dirty="0" smtClean="0">
                <a:cs typeface="Calibri"/>
              </a:rPr>
              <a:t>t</a:t>
            </a:r>
            <a:r>
              <a:rPr lang="en-US" sz="2800" spc="-20" dirty="0" smtClean="0">
                <a:cs typeface="Calibri"/>
              </a:rPr>
              <a:t>a</a:t>
            </a:r>
            <a:r>
              <a:rPr lang="en-US" sz="2800" spc="-35" dirty="0" smtClean="0">
                <a:cs typeface="Calibri"/>
              </a:rPr>
              <a:t>t</a:t>
            </a:r>
            <a:r>
              <a:rPr lang="en-US" sz="2800" spc="-10" dirty="0" smtClean="0">
                <a:cs typeface="Calibri"/>
              </a:rPr>
              <a:t>e</a:t>
            </a:r>
            <a:r>
              <a:rPr lang="en-US" sz="2800" spc="5" dirty="0" smtClean="0">
                <a:cs typeface="Calibri"/>
              </a:rPr>
              <a:t> </a:t>
            </a:r>
            <a:r>
              <a:rPr lang="en-US" sz="2800" dirty="0">
                <a:cs typeface="Calibri"/>
              </a:rPr>
              <a:t>Empl</a:t>
            </a:r>
            <a:r>
              <a:rPr lang="en-US" sz="2800" spc="-15" dirty="0">
                <a:cs typeface="Calibri"/>
              </a:rPr>
              <a:t>oyme</a:t>
            </a:r>
            <a:r>
              <a:rPr lang="en-US" sz="2800" spc="-30" dirty="0">
                <a:cs typeface="Calibri"/>
              </a:rPr>
              <a:t>n</a:t>
            </a:r>
            <a:r>
              <a:rPr lang="en-US" sz="2800" spc="-10" dirty="0">
                <a:cs typeface="Calibri"/>
              </a:rPr>
              <a:t>t</a:t>
            </a:r>
            <a:r>
              <a:rPr lang="en-US" sz="2800" spc="10" dirty="0">
                <a:cs typeface="Calibri"/>
              </a:rPr>
              <a:t> </a:t>
            </a:r>
            <a:r>
              <a:rPr lang="en-US" sz="2800" spc="-15" dirty="0">
                <a:cs typeface="Calibri"/>
              </a:rPr>
              <a:t>Se</a:t>
            </a:r>
            <a:r>
              <a:rPr lang="en-US" sz="2800" spc="5" dirty="0">
                <a:cs typeface="Calibri"/>
              </a:rPr>
              <a:t>r</a:t>
            </a:r>
            <a:r>
              <a:rPr lang="en-US" sz="2800" spc="-10" dirty="0">
                <a:cs typeface="Calibri"/>
              </a:rPr>
              <a:t>v</a:t>
            </a:r>
            <a:r>
              <a:rPr lang="en-US" sz="2800" spc="-15" dirty="0">
                <a:cs typeface="Calibri"/>
              </a:rPr>
              <a:t>ic</a:t>
            </a:r>
            <a:r>
              <a:rPr lang="en-US" sz="2800" spc="-10" dirty="0">
                <a:cs typeface="Calibri"/>
              </a:rPr>
              <a:t>e</a:t>
            </a:r>
            <a:r>
              <a:rPr lang="en-US" sz="2800" spc="-5" dirty="0">
                <a:cs typeface="Calibri"/>
              </a:rPr>
              <a:t> </a:t>
            </a:r>
            <a:r>
              <a:rPr lang="en-US" sz="2800" dirty="0">
                <a:cs typeface="Calibri"/>
              </a:rPr>
              <a:t>o</a:t>
            </a:r>
            <a:r>
              <a:rPr lang="en-US" sz="2800" spc="-20" dirty="0">
                <a:cs typeface="Calibri"/>
              </a:rPr>
              <a:t>f</a:t>
            </a:r>
            <a:r>
              <a:rPr lang="en-US" sz="2800" dirty="0">
                <a:cs typeface="Calibri"/>
              </a:rPr>
              <a:t>fice under</a:t>
            </a:r>
            <a:r>
              <a:rPr lang="en-US" sz="2800" spc="15" dirty="0">
                <a:cs typeface="Calibri"/>
              </a:rPr>
              <a:t> </a:t>
            </a:r>
            <a:r>
              <a:rPr lang="en-US" sz="2800" spc="-15" dirty="0">
                <a:cs typeface="Calibri"/>
              </a:rPr>
              <a:t>th</a:t>
            </a:r>
            <a:r>
              <a:rPr lang="en-US" sz="2800" spc="-10" dirty="0">
                <a:cs typeface="Calibri"/>
              </a:rPr>
              <a:t>e</a:t>
            </a:r>
            <a:r>
              <a:rPr lang="en-US" sz="2800" spc="10" dirty="0">
                <a:cs typeface="Calibri"/>
              </a:rPr>
              <a:t> </a:t>
            </a:r>
            <a:r>
              <a:rPr lang="en-US" sz="2800" spc="-80" dirty="0">
                <a:cs typeface="Calibri"/>
              </a:rPr>
              <a:t>W</a:t>
            </a:r>
            <a:r>
              <a:rPr lang="en-US" sz="2800" spc="-10" dirty="0">
                <a:cs typeface="Calibri"/>
              </a:rPr>
              <a:t>a</a:t>
            </a:r>
            <a:r>
              <a:rPr lang="en-US" sz="2800" spc="-15" dirty="0">
                <a:cs typeface="Calibri"/>
              </a:rPr>
              <a:t>g</a:t>
            </a:r>
            <a:r>
              <a:rPr lang="en-US" sz="2800" dirty="0">
                <a:cs typeface="Calibri"/>
              </a:rPr>
              <a:t>n</a:t>
            </a:r>
            <a:r>
              <a:rPr lang="en-US" sz="2800" spc="-15" dirty="0">
                <a:cs typeface="Calibri"/>
              </a:rPr>
              <a:t>e</a:t>
            </a:r>
            <a:r>
              <a:rPr lang="en-US" sz="2800" spc="-10" dirty="0">
                <a:cs typeface="Calibri"/>
              </a:rPr>
              <a:t>r</a:t>
            </a:r>
            <a:r>
              <a:rPr lang="en-US" sz="2800" dirty="0">
                <a:cs typeface="Calibri"/>
              </a:rPr>
              <a:t>‐</a:t>
            </a:r>
            <a:r>
              <a:rPr lang="en-US" sz="2800" spc="-50" dirty="0" err="1">
                <a:cs typeface="Calibri"/>
              </a:rPr>
              <a:t>P</a:t>
            </a:r>
            <a:r>
              <a:rPr lang="en-US" sz="2800" spc="-25" dirty="0" err="1">
                <a:cs typeface="Calibri"/>
              </a:rPr>
              <a:t>e</a:t>
            </a:r>
            <a:r>
              <a:rPr lang="en-US" sz="2800" spc="-30" dirty="0" err="1">
                <a:cs typeface="Calibri"/>
              </a:rPr>
              <a:t>y</a:t>
            </a:r>
            <a:r>
              <a:rPr lang="en-US" sz="2800" spc="-5" dirty="0" err="1">
                <a:cs typeface="Calibri"/>
              </a:rPr>
              <a:t>s</a:t>
            </a:r>
            <a:r>
              <a:rPr lang="en-US" sz="2800" spc="-15" dirty="0" err="1">
                <a:cs typeface="Calibri"/>
              </a:rPr>
              <a:t>e</a:t>
            </a:r>
            <a:r>
              <a:rPr lang="en-US" sz="2800" spc="-10" dirty="0" err="1">
                <a:cs typeface="Calibri"/>
              </a:rPr>
              <a:t>r</a:t>
            </a:r>
            <a:r>
              <a:rPr lang="en-US" sz="2800" dirty="0">
                <a:cs typeface="Calibri"/>
              </a:rPr>
              <a:t> </a:t>
            </a:r>
            <a:r>
              <a:rPr lang="en-US" sz="2800" spc="-10" dirty="0">
                <a:cs typeface="Calibri"/>
              </a:rPr>
              <a:t>Act</a:t>
            </a:r>
            <a:r>
              <a:rPr lang="en-US" sz="2800" spc="-5" dirty="0">
                <a:cs typeface="Calibri"/>
              </a:rPr>
              <a:t> </a:t>
            </a:r>
            <a:r>
              <a:rPr lang="en-US" sz="2800" spc="-15" dirty="0">
                <a:cs typeface="Calibri"/>
              </a:rPr>
              <a:t>se</a:t>
            </a:r>
            <a:r>
              <a:rPr lang="en-US" sz="2800" spc="5" dirty="0">
                <a:cs typeface="Calibri"/>
              </a:rPr>
              <a:t>r</a:t>
            </a:r>
            <a:r>
              <a:rPr lang="en-US" sz="2800" spc="-10" dirty="0">
                <a:cs typeface="Calibri"/>
              </a:rPr>
              <a:t>v</a:t>
            </a:r>
            <a:r>
              <a:rPr lang="en-US" sz="2800" spc="-5" dirty="0">
                <a:cs typeface="Calibri"/>
              </a:rPr>
              <a:t>in</a:t>
            </a:r>
            <a:r>
              <a:rPr lang="en-US" sz="2800" dirty="0">
                <a:cs typeface="Calibri"/>
              </a:rPr>
              <a:t>g</a:t>
            </a:r>
            <a:r>
              <a:rPr lang="en-US" sz="2800" spc="5" dirty="0">
                <a:cs typeface="Calibri"/>
              </a:rPr>
              <a:t> </a:t>
            </a:r>
            <a:r>
              <a:rPr lang="en-US" sz="2800" spc="-15" dirty="0">
                <a:cs typeface="Calibri"/>
              </a:rPr>
              <a:t>th</a:t>
            </a:r>
            <a:r>
              <a:rPr lang="en-US" sz="2800" spc="-10" dirty="0">
                <a:cs typeface="Calibri"/>
              </a:rPr>
              <a:t>e</a:t>
            </a:r>
            <a:r>
              <a:rPr lang="en-US" sz="2800" spc="10" dirty="0">
                <a:cs typeface="Calibri"/>
              </a:rPr>
              <a:t> </a:t>
            </a:r>
            <a:r>
              <a:rPr lang="en-US" sz="2800" spc="-5" dirty="0">
                <a:cs typeface="Calibri"/>
              </a:rPr>
              <a:t>lo</a:t>
            </a:r>
            <a:r>
              <a:rPr lang="en-US" sz="2800" spc="-20" dirty="0">
                <a:cs typeface="Calibri"/>
              </a:rPr>
              <a:t>c</a:t>
            </a:r>
            <a:r>
              <a:rPr lang="en-US" sz="2800" dirty="0">
                <a:cs typeface="Calibri"/>
              </a:rPr>
              <a:t>al</a:t>
            </a:r>
            <a:r>
              <a:rPr lang="en-US" sz="2800" spc="5" dirty="0">
                <a:cs typeface="Calibri"/>
              </a:rPr>
              <a:t> </a:t>
            </a:r>
            <a:r>
              <a:rPr lang="en-US" sz="2800" spc="-10" dirty="0">
                <a:cs typeface="Calibri"/>
              </a:rPr>
              <a:t>a</a:t>
            </a:r>
            <a:r>
              <a:rPr lang="en-US" sz="2800" spc="-35" dirty="0">
                <a:cs typeface="Calibri"/>
              </a:rPr>
              <a:t>r</a:t>
            </a:r>
            <a:r>
              <a:rPr lang="en-US" sz="2800" spc="-10" dirty="0">
                <a:cs typeface="Calibri"/>
              </a:rPr>
              <a:t>ea</a:t>
            </a:r>
            <a:endParaRPr lang="en-US" sz="2800" dirty="0">
              <a:cs typeface="Calibri"/>
            </a:endParaRPr>
          </a:p>
          <a:p>
            <a:pPr marL="584200" marR="5080" lvl="1" indent="-280035" algn="just">
              <a:lnSpc>
                <a:spcPct val="100000"/>
              </a:lnSpc>
              <a:buFont typeface="Arial"/>
              <a:buChar char="•"/>
              <a:tabLst>
                <a:tab pos="584835" algn="l"/>
              </a:tabLst>
            </a:pPr>
            <a:endParaRPr lang="en-US" sz="1100" spc="-10" dirty="0" smtClean="0">
              <a:cs typeface="Calibri"/>
            </a:endParaRPr>
          </a:p>
          <a:p>
            <a:pPr marL="584200" marR="5080" lvl="1" indent="-280035" algn="just">
              <a:lnSpc>
                <a:spcPct val="100000"/>
              </a:lnSpc>
              <a:buFont typeface="Arial"/>
              <a:buChar char="•"/>
              <a:tabLst>
                <a:tab pos="584835" algn="l"/>
              </a:tabLst>
            </a:pPr>
            <a:r>
              <a:rPr lang="en-US" sz="2800" spc="-10" dirty="0" smtClean="0">
                <a:cs typeface="Calibri"/>
              </a:rPr>
              <a:t>P</a:t>
            </a:r>
            <a:r>
              <a:rPr lang="en-US" sz="2800" spc="-40" dirty="0" smtClean="0">
                <a:cs typeface="Calibri"/>
              </a:rPr>
              <a:t>r</a:t>
            </a:r>
            <a:r>
              <a:rPr lang="en-US" sz="2800" spc="-15" dirty="0" smtClean="0">
                <a:cs typeface="Calibri"/>
              </a:rPr>
              <a:t>og</a:t>
            </a:r>
            <a:r>
              <a:rPr lang="en-US" sz="2800" spc="-45" dirty="0" smtClean="0">
                <a:cs typeface="Calibri"/>
              </a:rPr>
              <a:t>r</a:t>
            </a:r>
            <a:r>
              <a:rPr lang="en-US" sz="2800" spc="-10" dirty="0" smtClean="0">
                <a:cs typeface="Calibri"/>
              </a:rPr>
              <a:t>ams</a:t>
            </a:r>
            <a:r>
              <a:rPr lang="en-US" sz="2800" spc="-15" dirty="0" smtClean="0">
                <a:cs typeface="Calibri"/>
              </a:rPr>
              <a:t> </a:t>
            </a:r>
            <a:r>
              <a:rPr lang="en-US" sz="2800" spc="-30" dirty="0">
                <a:cs typeface="Calibri"/>
              </a:rPr>
              <a:t>c</a:t>
            </a:r>
            <a:r>
              <a:rPr lang="en-US" sz="2800" dirty="0">
                <a:cs typeface="Calibri"/>
              </a:rPr>
              <a:t>a</a:t>
            </a:r>
            <a:r>
              <a:rPr lang="en-US" sz="2800" spc="-10" dirty="0">
                <a:cs typeface="Calibri"/>
              </a:rPr>
              <a:t>rried</a:t>
            </a:r>
            <a:r>
              <a:rPr lang="en-US" sz="2800" spc="5" dirty="0">
                <a:cs typeface="Calibri"/>
              </a:rPr>
              <a:t> </a:t>
            </a:r>
            <a:r>
              <a:rPr lang="en-US" sz="2800" dirty="0">
                <a:cs typeface="Calibri"/>
              </a:rPr>
              <a:t>out</a:t>
            </a:r>
            <a:r>
              <a:rPr lang="en-US" sz="2800" spc="5" dirty="0">
                <a:cs typeface="Calibri"/>
              </a:rPr>
              <a:t> </a:t>
            </a:r>
            <a:r>
              <a:rPr lang="en-US" sz="2800" dirty="0">
                <a:cs typeface="Calibri"/>
              </a:rPr>
              <a:t>under</a:t>
            </a:r>
            <a:r>
              <a:rPr lang="en-US" sz="2800" spc="15" dirty="0">
                <a:cs typeface="Calibri"/>
              </a:rPr>
              <a:t> </a:t>
            </a:r>
            <a:r>
              <a:rPr lang="en-US" sz="2800" spc="-5" dirty="0">
                <a:cs typeface="Calibri"/>
              </a:rPr>
              <a:t>titl</a:t>
            </a:r>
            <a:r>
              <a:rPr lang="en-US" sz="2800" dirty="0">
                <a:cs typeface="Calibri"/>
              </a:rPr>
              <a:t>e</a:t>
            </a:r>
            <a:r>
              <a:rPr lang="en-US" sz="2800" spc="5" dirty="0">
                <a:cs typeface="Calibri"/>
              </a:rPr>
              <a:t> </a:t>
            </a:r>
            <a:r>
              <a:rPr lang="en-US" sz="2800" spc="-5" dirty="0">
                <a:cs typeface="Calibri"/>
              </a:rPr>
              <a:t>I</a:t>
            </a:r>
            <a:r>
              <a:rPr lang="en-US" sz="2800" dirty="0">
                <a:cs typeface="Calibri"/>
              </a:rPr>
              <a:t> </a:t>
            </a:r>
            <a:r>
              <a:rPr lang="en-US" sz="2800" spc="-5" dirty="0">
                <a:cs typeface="Calibri"/>
              </a:rPr>
              <a:t>of </a:t>
            </a:r>
            <a:r>
              <a:rPr lang="en-US" sz="2800" spc="-15" dirty="0">
                <a:cs typeface="Calibri"/>
              </a:rPr>
              <a:t>th</a:t>
            </a:r>
            <a:r>
              <a:rPr lang="en-US" sz="2800" spc="-10" dirty="0">
                <a:cs typeface="Calibri"/>
              </a:rPr>
              <a:t>e</a:t>
            </a:r>
            <a:r>
              <a:rPr lang="en-US" sz="2800" spc="10" dirty="0">
                <a:cs typeface="Calibri"/>
              </a:rPr>
              <a:t> </a:t>
            </a:r>
            <a:r>
              <a:rPr lang="en-US" sz="2800" spc="-40" dirty="0">
                <a:cs typeface="Calibri"/>
              </a:rPr>
              <a:t>R</a:t>
            </a:r>
            <a:r>
              <a:rPr lang="en-US" sz="2800" spc="-15" dirty="0">
                <a:cs typeface="Calibri"/>
              </a:rPr>
              <a:t>e</a:t>
            </a:r>
            <a:r>
              <a:rPr lang="en-US" sz="2800" dirty="0">
                <a:cs typeface="Calibri"/>
              </a:rPr>
              <a:t>habili</a:t>
            </a:r>
            <a:r>
              <a:rPr lang="en-US" sz="2800" spc="-30" dirty="0">
                <a:cs typeface="Calibri"/>
              </a:rPr>
              <a:t>t</a:t>
            </a:r>
            <a:r>
              <a:rPr lang="en-US" sz="2800" spc="-20" dirty="0">
                <a:cs typeface="Calibri"/>
              </a:rPr>
              <a:t>a</a:t>
            </a:r>
            <a:r>
              <a:rPr lang="en-US" sz="2800" spc="-15" dirty="0">
                <a:cs typeface="Calibri"/>
              </a:rPr>
              <a:t>t</a:t>
            </a:r>
            <a:r>
              <a:rPr lang="en-US" sz="2800" dirty="0">
                <a:cs typeface="Calibri"/>
              </a:rPr>
              <a:t>ion</a:t>
            </a:r>
            <a:r>
              <a:rPr lang="en-US" sz="2800" spc="20" dirty="0">
                <a:cs typeface="Calibri"/>
              </a:rPr>
              <a:t> </a:t>
            </a:r>
            <a:r>
              <a:rPr lang="en-US" sz="2800" spc="-10" dirty="0">
                <a:cs typeface="Calibri"/>
              </a:rPr>
              <a:t>Act </a:t>
            </a:r>
            <a:r>
              <a:rPr lang="en-US" sz="2800" spc="-5" dirty="0">
                <a:cs typeface="Calibri"/>
              </a:rPr>
              <a:t>o</a:t>
            </a:r>
            <a:r>
              <a:rPr lang="en-US" sz="2800" dirty="0">
                <a:cs typeface="Calibri"/>
              </a:rPr>
              <a:t>f</a:t>
            </a:r>
            <a:r>
              <a:rPr lang="en-US" sz="2800" spc="10" dirty="0">
                <a:cs typeface="Calibri"/>
              </a:rPr>
              <a:t> </a:t>
            </a:r>
            <a:r>
              <a:rPr lang="en-US" sz="2800" spc="-10" dirty="0">
                <a:cs typeface="Calibri"/>
              </a:rPr>
              <a:t>1973,</a:t>
            </a:r>
            <a:r>
              <a:rPr lang="en-US" sz="2800" spc="5" dirty="0">
                <a:cs typeface="Calibri"/>
              </a:rPr>
              <a:t> </a:t>
            </a:r>
            <a:r>
              <a:rPr lang="en-US" sz="2800" spc="-15" dirty="0">
                <a:cs typeface="Calibri"/>
              </a:rPr>
              <a:t>other</a:t>
            </a:r>
            <a:r>
              <a:rPr lang="en-US" sz="2800" spc="-10" dirty="0">
                <a:cs typeface="Calibri"/>
              </a:rPr>
              <a:t> </a:t>
            </a:r>
            <a:r>
              <a:rPr lang="en-US" sz="2800" dirty="0">
                <a:cs typeface="Calibri"/>
              </a:rPr>
              <a:t>than</a:t>
            </a:r>
            <a:r>
              <a:rPr lang="en-US" sz="2800" spc="5" dirty="0">
                <a:cs typeface="Calibri"/>
              </a:rPr>
              <a:t> </a:t>
            </a:r>
            <a:r>
              <a:rPr lang="en-US" sz="2800" spc="-15" dirty="0">
                <a:cs typeface="Calibri"/>
              </a:rPr>
              <a:t>sec</a:t>
            </a:r>
            <a:r>
              <a:rPr lang="en-US" sz="2800" spc="-5" dirty="0">
                <a:cs typeface="Calibri"/>
              </a:rPr>
              <a:t>.</a:t>
            </a:r>
            <a:r>
              <a:rPr lang="en-US" sz="2800" spc="5" dirty="0">
                <a:cs typeface="Calibri"/>
              </a:rPr>
              <a:t> </a:t>
            </a:r>
            <a:r>
              <a:rPr lang="en-US" sz="2800" spc="-10" dirty="0">
                <a:cs typeface="Calibri"/>
              </a:rPr>
              <a:t>112</a:t>
            </a:r>
            <a:r>
              <a:rPr lang="en-US" sz="2800" spc="5" dirty="0">
                <a:cs typeface="Calibri"/>
              </a:rPr>
              <a:t> </a:t>
            </a:r>
            <a:r>
              <a:rPr lang="en-US" sz="2800" spc="-15" dirty="0">
                <a:cs typeface="Calibri"/>
              </a:rPr>
              <a:t>o</a:t>
            </a:r>
            <a:r>
              <a:rPr lang="en-US" sz="2800" spc="-10" dirty="0">
                <a:cs typeface="Calibri"/>
              </a:rPr>
              <a:t>r</a:t>
            </a:r>
            <a:r>
              <a:rPr lang="en-US" sz="2800" dirty="0">
                <a:cs typeface="Calibri"/>
              </a:rPr>
              <a:t> </a:t>
            </a:r>
            <a:r>
              <a:rPr lang="en-US" sz="2800" spc="-10" dirty="0">
                <a:cs typeface="Calibri"/>
              </a:rPr>
              <a:t>part</a:t>
            </a:r>
            <a:r>
              <a:rPr lang="en-US" sz="2800" dirty="0">
                <a:cs typeface="Calibri"/>
              </a:rPr>
              <a:t> C</a:t>
            </a:r>
            <a:r>
              <a:rPr lang="en-US" sz="2800" spc="5" dirty="0">
                <a:cs typeface="Calibri"/>
              </a:rPr>
              <a:t> </a:t>
            </a:r>
            <a:r>
              <a:rPr lang="en-US" sz="2800" spc="-5" dirty="0">
                <a:cs typeface="Calibri"/>
              </a:rPr>
              <a:t>o</a:t>
            </a:r>
            <a:r>
              <a:rPr lang="en-US" sz="2800" dirty="0">
                <a:cs typeface="Calibri"/>
              </a:rPr>
              <a:t>f</a:t>
            </a:r>
            <a:r>
              <a:rPr lang="en-US" sz="2800" spc="10" dirty="0">
                <a:cs typeface="Calibri"/>
              </a:rPr>
              <a:t> </a:t>
            </a:r>
            <a:r>
              <a:rPr lang="en-US" sz="2800" spc="-5" dirty="0">
                <a:cs typeface="Calibri"/>
              </a:rPr>
              <a:t>th</a:t>
            </a:r>
            <a:r>
              <a:rPr lang="en-US" sz="2800" spc="-20" dirty="0">
                <a:cs typeface="Calibri"/>
              </a:rPr>
              <a:t>a</a:t>
            </a:r>
            <a:r>
              <a:rPr lang="en-US" sz="2800" spc="-10" dirty="0">
                <a:cs typeface="Calibri"/>
              </a:rPr>
              <a:t>t</a:t>
            </a:r>
            <a:r>
              <a:rPr lang="en-US" sz="2800" spc="5" dirty="0">
                <a:cs typeface="Calibri"/>
              </a:rPr>
              <a:t> </a:t>
            </a:r>
            <a:r>
              <a:rPr lang="en-US" sz="2800" spc="-5" dirty="0">
                <a:cs typeface="Calibri"/>
              </a:rPr>
              <a:t>title</a:t>
            </a:r>
            <a:endParaRPr lang="en-US" sz="2800" dirty="0">
              <a:cs typeface="Calibri"/>
            </a:endParaRPr>
          </a:p>
          <a:p>
            <a:pPr marL="355600" marR="234315" indent="-342900">
              <a:lnSpc>
                <a:spcPct val="100000"/>
              </a:lnSpc>
              <a:buFont typeface="Wingdings"/>
              <a:buChar char=""/>
              <a:tabLst>
                <a:tab pos="355600" algn="l"/>
              </a:tabLst>
            </a:pPr>
            <a:endParaRPr lang="en-US" sz="1100" spc="-20" dirty="0" smtClean="0">
              <a:cs typeface="Calibri"/>
            </a:endParaRPr>
          </a:p>
          <a:p>
            <a:pPr marL="355600" marR="234315" indent="-342900">
              <a:lnSpc>
                <a:spcPct val="100000"/>
              </a:lnSpc>
              <a:buFont typeface="Wingdings"/>
              <a:buChar char=""/>
              <a:tabLst>
                <a:tab pos="355600" algn="l"/>
              </a:tabLst>
            </a:pPr>
            <a:r>
              <a:rPr lang="en-US" spc="-20" dirty="0" smtClean="0">
                <a:cs typeface="Calibri"/>
              </a:rPr>
              <a:t>M</a:t>
            </a:r>
            <a:r>
              <a:rPr lang="en-US" spc="-45" dirty="0" smtClean="0">
                <a:cs typeface="Calibri"/>
              </a:rPr>
              <a:t>a</a:t>
            </a:r>
            <a:r>
              <a:rPr lang="en-US" spc="-10" dirty="0" smtClean="0">
                <a:cs typeface="Calibri"/>
              </a:rPr>
              <a:t>y</a:t>
            </a:r>
            <a:r>
              <a:rPr lang="en-US" dirty="0" smtClean="0">
                <a:cs typeface="Calibri"/>
              </a:rPr>
              <a:t> </a:t>
            </a:r>
            <a:r>
              <a:rPr lang="en-US" dirty="0">
                <a:cs typeface="Calibri"/>
              </a:rPr>
              <a:t>include</a:t>
            </a:r>
            <a:r>
              <a:rPr lang="en-US" spc="15" dirty="0">
                <a:cs typeface="Calibri"/>
              </a:rPr>
              <a:t> </a:t>
            </a:r>
            <a:r>
              <a:rPr lang="en-US" dirty="0">
                <a:cs typeface="Calibri"/>
              </a:rPr>
              <a:t>individuals</a:t>
            </a:r>
            <a:r>
              <a:rPr lang="en-US" spc="5" dirty="0">
                <a:cs typeface="Calibri"/>
              </a:rPr>
              <a:t> </a:t>
            </a:r>
            <a:r>
              <a:rPr lang="en-US" spc="-15" dirty="0">
                <a:cs typeface="Calibri"/>
              </a:rPr>
              <a:t>or</a:t>
            </a:r>
            <a:r>
              <a:rPr lang="en-US" spc="-10" dirty="0">
                <a:cs typeface="Calibri"/>
              </a:rPr>
              <a:t> </a:t>
            </a:r>
            <a:r>
              <a:rPr lang="en-US" spc="-35" dirty="0">
                <a:cs typeface="Calibri"/>
              </a:rPr>
              <a:t>r</a:t>
            </a:r>
            <a:r>
              <a:rPr lang="en-US" spc="-15" dirty="0">
                <a:cs typeface="Calibri"/>
              </a:rPr>
              <a:t>e</a:t>
            </a:r>
            <a:r>
              <a:rPr lang="en-US" spc="-5" dirty="0">
                <a:cs typeface="Calibri"/>
              </a:rPr>
              <a:t>p</a:t>
            </a:r>
            <a:r>
              <a:rPr lang="en-US" spc="-25" dirty="0">
                <a:cs typeface="Calibri"/>
              </a:rPr>
              <a:t>r</a:t>
            </a:r>
            <a:r>
              <a:rPr lang="en-US" spc="-10" dirty="0">
                <a:cs typeface="Calibri"/>
              </a:rPr>
              <a:t>ese</a:t>
            </a:r>
            <a:r>
              <a:rPr lang="en-US" spc="-30" dirty="0">
                <a:cs typeface="Calibri"/>
              </a:rPr>
              <a:t>n</a:t>
            </a:r>
            <a:r>
              <a:rPr lang="en-US" spc="-40" dirty="0">
                <a:cs typeface="Calibri"/>
              </a:rPr>
              <a:t>t</a:t>
            </a:r>
            <a:r>
              <a:rPr lang="en-US" spc="-20" dirty="0">
                <a:cs typeface="Calibri"/>
              </a:rPr>
              <a:t>a</a:t>
            </a:r>
            <a:r>
              <a:rPr lang="en-US" spc="-5" dirty="0">
                <a:cs typeface="Calibri"/>
              </a:rPr>
              <a:t>ti</a:t>
            </a:r>
            <a:r>
              <a:rPr lang="en-US" spc="-20" dirty="0">
                <a:cs typeface="Calibri"/>
              </a:rPr>
              <a:t>v</a:t>
            </a:r>
            <a:r>
              <a:rPr lang="en-US" spc="-15" dirty="0">
                <a:cs typeface="Calibri"/>
              </a:rPr>
              <a:t>e</a:t>
            </a:r>
            <a:r>
              <a:rPr lang="en-US" dirty="0">
                <a:cs typeface="Calibri"/>
              </a:rPr>
              <a:t>s</a:t>
            </a:r>
            <a:r>
              <a:rPr lang="en-US" spc="10" dirty="0">
                <a:cs typeface="Calibri"/>
              </a:rPr>
              <a:t> </a:t>
            </a:r>
            <a:r>
              <a:rPr lang="en-US" spc="-5" dirty="0">
                <a:cs typeface="Calibri"/>
              </a:rPr>
              <a:t>o</a:t>
            </a:r>
            <a:r>
              <a:rPr lang="en-US" dirty="0">
                <a:cs typeface="Calibri"/>
              </a:rPr>
              <a:t>f</a:t>
            </a:r>
            <a:r>
              <a:rPr lang="en-US" spc="10" dirty="0">
                <a:cs typeface="Calibri"/>
              </a:rPr>
              <a:t> </a:t>
            </a:r>
            <a:r>
              <a:rPr lang="en-US" spc="-15" dirty="0">
                <a:cs typeface="Calibri"/>
              </a:rPr>
              <a:t>othe</a:t>
            </a:r>
            <a:r>
              <a:rPr lang="en-US" spc="-10" dirty="0">
                <a:cs typeface="Calibri"/>
              </a:rPr>
              <a:t>r</a:t>
            </a:r>
            <a:r>
              <a:rPr lang="en-US" spc="10" dirty="0">
                <a:cs typeface="Calibri"/>
              </a:rPr>
              <a:t> </a:t>
            </a:r>
            <a:r>
              <a:rPr lang="en-US" dirty="0">
                <a:cs typeface="Calibri"/>
              </a:rPr>
              <a:t>app</a:t>
            </a:r>
            <a:r>
              <a:rPr lang="en-US" spc="-30" dirty="0">
                <a:cs typeface="Calibri"/>
              </a:rPr>
              <a:t>r</a:t>
            </a:r>
            <a:r>
              <a:rPr lang="en-US" dirty="0">
                <a:cs typeface="Calibri"/>
              </a:rPr>
              <a:t>opri</a:t>
            </a:r>
            <a:r>
              <a:rPr lang="en-US" spc="-20" dirty="0">
                <a:cs typeface="Calibri"/>
              </a:rPr>
              <a:t>a</a:t>
            </a:r>
            <a:r>
              <a:rPr lang="en-US" spc="-35" dirty="0">
                <a:cs typeface="Calibri"/>
              </a:rPr>
              <a:t>t</a:t>
            </a:r>
            <a:r>
              <a:rPr lang="en-US" spc="-10" dirty="0">
                <a:cs typeface="Calibri"/>
              </a:rPr>
              <a:t>e</a:t>
            </a:r>
            <a:r>
              <a:rPr lang="en-US" spc="-5" dirty="0">
                <a:cs typeface="Calibri"/>
              </a:rPr>
              <a:t> </a:t>
            </a:r>
            <a:r>
              <a:rPr lang="en-US" spc="-15" dirty="0">
                <a:cs typeface="Calibri"/>
              </a:rPr>
              <a:t>e</a:t>
            </a:r>
            <a:r>
              <a:rPr lang="en-US" spc="-30" dirty="0">
                <a:cs typeface="Calibri"/>
              </a:rPr>
              <a:t>n</a:t>
            </a:r>
            <a:r>
              <a:rPr lang="en-US" spc="-5" dirty="0">
                <a:cs typeface="Calibri"/>
              </a:rPr>
              <a:t>titie</a:t>
            </a:r>
            <a:r>
              <a:rPr lang="en-US" dirty="0">
                <a:cs typeface="Calibri"/>
              </a:rPr>
              <a:t>s</a:t>
            </a:r>
            <a:r>
              <a:rPr lang="en-US" spc="15" dirty="0">
                <a:cs typeface="Calibri"/>
              </a:rPr>
              <a:t> </a:t>
            </a:r>
            <a:r>
              <a:rPr lang="en-US" dirty="0">
                <a:cs typeface="Calibri"/>
              </a:rPr>
              <a:t>in </a:t>
            </a:r>
            <a:r>
              <a:rPr lang="en-US" spc="-15" dirty="0">
                <a:cs typeface="Calibri"/>
              </a:rPr>
              <a:t>th</a:t>
            </a:r>
            <a:r>
              <a:rPr lang="en-US" spc="-10" dirty="0">
                <a:cs typeface="Calibri"/>
              </a:rPr>
              <a:t>e</a:t>
            </a:r>
            <a:r>
              <a:rPr lang="en-US" spc="10" dirty="0">
                <a:cs typeface="Calibri"/>
              </a:rPr>
              <a:t> </a:t>
            </a:r>
            <a:r>
              <a:rPr lang="en-US" spc="-5" dirty="0">
                <a:cs typeface="Calibri"/>
              </a:rPr>
              <a:t>lo</a:t>
            </a:r>
            <a:r>
              <a:rPr lang="en-US" spc="-20" dirty="0">
                <a:cs typeface="Calibri"/>
              </a:rPr>
              <a:t>c</a:t>
            </a:r>
            <a:r>
              <a:rPr lang="en-US" dirty="0">
                <a:cs typeface="Calibri"/>
              </a:rPr>
              <a:t>al</a:t>
            </a:r>
            <a:r>
              <a:rPr lang="en-US" spc="5" dirty="0">
                <a:cs typeface="Calibri"/>
              </a:rPr>
              <a:t> </a:t>
            </a:r>
            <a:r>
              <a:rPr lang="en-US" spc="-10" dirty="0">
                <a:cs typeface="Calibri"/>
              </a:rPr>
              <a:t>a</a:t>
            </a:r>
            <a:r>
              <a:rPr lang="en-US" spc="-35" dirty="0">
                <a:cs typeface="Calibri"/>
              </a:rPr>
              <a:t>r</a:t>
            </a:r>
            <a:r>
              <a:rPr lang="en-US" dirty="0">
                <a:cs typeface="Calibri"/>
              </a:rPr>
              <a:t>ea.</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618771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104"/>
            <a:ext cx="8229600" cy="4841062"/>
          </a:xfrm>
        </p:spPr>
        <p:txBody>
          <a:bodyPr>
            <a:normAutofit/>
          </a:bodyPr>
          <a:lstStyle/>
          <a:p>
            <a:pPr marR="27940">
              <a:tabLst>
                <a:tab pos="355600" algn="l"/>
              </a:tabLst>
            </a:pPr>
            <a:r>
              <a:rPr lang="en-US" sz="2400" dirty="0"/>
              <a:t>Chief elected officials must establish a formal nomination and appointment process, consistent with the criteria established by the Governor and the State WDB. (679.320(g))</a:t>
            </a:r>
          </a:p>
          <a:p>
            <a:pPr marR="5080">
              <a:spcBef>
                <a:spcPts val="495"/>
              </a:spcBef>
              <a:tabLst>
                <a:tab pos="355600" algn="l"/>
              </a:tabLst>
            </a:pPr>
            <a:endParaRPr lang="en-US" sz="1000" dirty="0" smtClean="0"/>
          </a:p>
          <a:p>
            <a:pPr marR="5080">
              <a:spcBef>
                <a:spcPts val="495"/>
              </a:spcBef>
              <a:tabLst>
                <a:tab pos="355600" algn="l"/>
              </a:tabLst>
            </a:pPr>
            <a:r>
              <a:rPr lang="en-US" sz="2400" dirty="0" smtClean="0"/>
              <a:t>The </a:t>
            </a:r>
            <a:r>
              <a:rPr lang="en-US" sz="2400" dirty="0"/>
              <a:t>process must ensure that </a:t>
            </a:r>
            <a:r>
              <a:rPr lang="en-US" sz="2400" b="1" dirty="0"/>
              <a:t>“when there is more than one local area provider of adult education and literacy activities under </a:t>
            </a:r>
            <a:r>
              <a:rPr lang="en-US" sz="2400" b="1" dirty="0" smtClean="0"/>
              <a:t>Title </a:t>
            </a:r>
            <a:r>
              <a:rPr lang="en-US" sz="2400" b="1" dirty="0"/>
              <a:t>II, or multiple institutions of higher education providing workforce investment activities…nominations are solicited from those particular entities.”</a:t>
            </a:r>
            <a:r>
              <a:rPr lang="en-US" sz="2400" dirty="0"/>
              <a:t> (679.320(g)(3</a:t>
            </a:r>
            <a:r>
              <a:rPr lang="en-US" sz="2400" dirty="0" smtClean="0"/>
              <a:t>))</a:t>
            </a:r>
          </a:p>
          <a:p>
            <a:pPr marR="5080">
              <a:spcBef>
                <a:spcPts val="495"/>
              </a:spcBef>
              <a:tabLst>
                <a:tab pos="355600" algn="l"/>
              </a:tabLst>
            </a:pPr>
            <a:endParaRPr lang="en-US" sz="1000" dirty="0" smtClean="0"/>
          </a:p>
          <a:p>
            <a:pPr marR="5080">
              <a:spcBef>
                <a:spcPts val="495"/>
              </a:spcBef>
              <a:tabLst>
                <a:tab pos="355600" algn="l"/>
              </a:tabLst>
            </a:pPr>
            <a:r>
              <a:rPr lang="en-US" sz="2400" dirty="0">
                <a:cs typeface="Arial"/>
              </a:rPr>
              <a:t>An individual may be appointed as a representative of more than one entity if the individual meets all the criteria for representation. (679.320(h</a:t>
            </a:r>
            <a:r>
              <a:rPr lang="en-US" sz="2400" dirty="0" smtClean="0">
                <a:cs typeface="Arial"/>
              </a:rPr>
              <a:t>))</a:t>
            </a:r>
            <a:endParaRPr lang="en-US" sz="2400" dirty="0">
              <a:cs typeface="Arial"/>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76</a:t>
            </a:fld>
            <a:endParaRPr lang="en-US">
              <a:solidFill>
                <a:prstClr val="black">
                  <a:tint val="75000"/>
                </a:prstClr>
              </a:solidFill>
            </a:endParaRPr>
          </a:p>
        </p:txBody>
      </p:sp>
      <p:sp>
        <p:nvSpPr>
          <p:cNvPr id="4" name="Title 3"/>
          <p:cNvSpPr>
            <a:spLocks noGrp="1"/>
          </p:cNvSpPr>
          <p:nvPr>
            <p:ph type="title"/>
          </p:nvPr>
        </p:nvSpPr>
        <p:spPr>
          <a:xfrm>
            <a:off x="1524001" y="334876"/>
            <a:ext cx="5029199" cy="950227"/>
          </a:xfrm>
        </p:spPr>
        <p:txBody>
          <a:bodyPr>
            <a:normAutofit/>
          </a:bodyPr>
          <a:lstStyle/>
          <a:p>
            <a:r>
              <a:rPr lang="en-US" spc="-22" dirty="0"/>
              <a:t>Appointment Process</a:t>
            </a:r>
          </a:p>
        </p:txBody>
      </p:sp>
    </p:spTree>
    <p:extLst>
      <p:ext uri="{BB962C8B-B14F-4D97-AF65-F5344CB8AC3E}">
        <p14:creationId xmlns:p14="http://schemas.microsoft.com/office/powerpoint/2010/main" val="378309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198296"/>
            <a:ext cx="7772400" cy="1724709"/>
          </a:xfrm>
        </p:spPr>
        <p:txBody>
          <a:bodyPr>
            <a:normAutofit fontScale="90000"/>
          </a:bodyPr>
          <a:lstStyle/>
          <a:p>
            <a:r>
              <a:rPr lang="en-US" dirty="0"/>
              <a:t>What entity serves as the local one- stop partner in the local area</a:t>
            </a:r>
            <a:r>
              <a:rPr lang="en-US" dirty="0" smtClean="0"/>
              <a:t>?</a:t>
            </a:r>
            <a:endParaRPr lang="en-US" dirty="0"/>
          </a:p>
        </p:txBody>
      </p:sp>
      <p:sp>
        <p:nvSpPr>
          <p:cNvPr id="2" name="Content Placeholder 1"/>
          <p:cNvSpPr>
            <a:spLocks noGrp="1"/>
          </p:cNvSpPr>
          <p:nvPr>
            <p:ph type="body" idx="1"/>
          </p:nvPr>
        </p:nvSpPr>
        <p:spPr>
          <a:xfrm>
            <a:off x="722313" y="3243050"/>
            <a:ext cx="7772400" cy="955246"/>
          </a:xfrm>
        </p:spPr>
        <p:txBody>
          <a:bodyPr>
            <a:normAutofit/>
          </a:bodyPr>
          <a:lstStyle/>
          <a:p>
            <a:pPr marL="0" indent="0">
              <a:buNone/>
            </a:pPr>
            <a:r>
              <a:rPr lang="en-US" dirty="0" smtClean="0">
                <a:solidFill>
                  <a:srgbClr val="898989"/>
                </a:solidFill>
                <a:latin typeface="Arial" panose="020B0604020202020204" pitchFamily="34" charset="0"/>
              </a:rPr>
              <a:t>Section</a:t>
            </a:r>
            <a:r>
              <a:rPr lang="en-US" spc="-5" dirty="0" smtClean="0">
                <a:solidFill>
                  <a:srgbClr val="898989"/>
                </a:solidFill>
                <a:latin typeface="Arial" panose="020B0604020202020204" pitchFamily="34" charset="0"/>
              </a:rPr>
              <a:t> </a:t>
            </a:r>
            <a:r>
              <a:rPr lang="en-US" dirty="0" smtClean="0">
                <a:solidFill>
                  <a:srgbClr val="898989"/>
                </a:solidFill>
                <a:latin typeface="Arial" panose="020B0604020202020204" pitchFamily="34" charset="0"/>
              </a:rPr>
              <a:t>678.415</a:t>
            </a:r>
            <a:endParaRPr lang="en-US"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23286473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259" y="1896765"/>
            <a:ext cx="7306963" cy="3391928"/>
          </a:xfrm>
        </p:spPr>
        <p:txBody>
          <a:bodyPr/>
          <a:lstStyle/>
          <a:p>
            <a:pPr marL="0" indent="0">
              <a:buNone/>
            </a:pPr>
            <a:r>
              <a:rPr lang="en-US" sz="2400" dirty="0">
                <a:cs typeface="Arial"/>
              </a:rPr>
              <a:t>For</a:t>
            </a:r>
            <a:r>
              <a:rPr lang="en-US" sz="2400" spc="-5" dirty="0">
                <a:cs typeface="Arial"/>
              </a:rPr>
              <a:t> </a:t>
            </a:r>
            <a:r>
              <a:rPr lang="en-US" sz="2400" dirty="0">
                <a:cs typeface="Arial"/>
              </a:rPr>
              <a:t>Title</a:t>
            </a:r>
            <a:r>
              <a:rPr lang="en-US" sz="2400" spc="-5" dirty="0">
                <a:cs typeface="Arial"/>
              </a:rPr>
              <a:t> </a:t>
            </a:r>
            <a:r>
              <a:rPr lang="en-US" sz="2400" dirty="0">
                <a:cs typeface="Arial"/>
              </a:rPr>
              <a:t>II</a:t>
            </a:r>
            <a:r>
              <a:rPr lang="en-US" sz="2400" spc="-5" dirty="0">
                <a:cs typeface="Arial"/>
              </a:rPr>
              <a:t> </a:t>
            </a:r>
            <a:r>
              <a:rPr lang="en-US" sz="2400" dirty="0">
                <a:cs typeface="Arial"/>
              </a:rPr>
              <a:t>of</a:t>
            </a:r>
            <a:r>
              <a:rPr lang="en-US" sz="2400" spc="-5" dirty="0">
                <a:cs typeface="Arial"/>
              </a:rPr>
              <a:t> </a:t>
            </a:r>
            <a:r>
              <a:rPr lang="en-US" sz="2400" dirty="0">
                <a:cs typeface="Arial"/>
              </a:rPr>
              <a:t>WIOA,</a:t>
            </a:r>
            <a:r>
              <a:rPr lang="en-US" sz="2400" spc="-25" dirty="0">
                <a:cs typeface="Arial"/>
              </a:rPr>
              <a:t> </a:t>
            </a:r>
            <a:r>
              <a:rPr lang="en-US" sz="2400" dirty="0">
                <a:cs typeface="Arial"/>
              </a:rPr>
              <a:t>the</a:t>
            </a:r>
            <a:r>
              <a:rPr lang="en-US" sz="2400" spc="-5" dirty="0">
                <a:cs typeface="Arial"/>
              </a:rPr>
              <a:t> </a:t>
            </a:r>
            <a:r>
              <a:rPr lang="en-US" sz="2400" dirty="0">
                <a:cs typeface="Arial"/>
              </a:rPr>
              <a:t>entity</a:t>
            </a:r>
            <a:r>
              <a:rPr lang="en-US" sz="2400" spc="-5" dirty="0">
                <a:cs typeface="Arial"/>
              </a:rPr>
              <a:t> </a:t>
            </a:r>
            <a:r>
              <a:rPr lang="en-US" sz="2400" dirty="0">
                <a:cs typeface="Arial"/>
              </a:rPr>
              <a:t>or</a:t>
            </a:r>
            <a:r>
              <a:rPr lang="en-US" sz="2400" spc="-5" dirty="0">
                <a:cs typeface="Arial"/>
              </a:rPr>
              <a:t> </a:t>
            </a:r>
            <a:r>
              <a:rPr lang="en-US" sz="2400" dirty="0">
                <a:cs typeface="Arial"/>
              </a:rPr>
              <a:t>agency</a:t>
            </a:r>
            <a:r>
              <a:rPr lang="en-US" sz="2400" spc="-5" dirty="0">
                <a:cs typeface="Arial"/>
              </a:rPr>
              <a:t> </a:t>
            </a:r>
            <a:r>
              <a:rPr lang="en-US" sz="2400" dirty="0">
                <a:cs typeface="Arial"/>
              </a:rPr>
              <a:t>that carries</a:t>
            </a:r>
            <a:r>
              <a:rPr lang="en-US" sz="2400" spc="-5" dirty="0">
                <a:cs typeface="Arial"/>
              </a:rPr>
              <a:t> </a:t>
            </a:r>
            <a:r>
              <a:rPr lang="en-US" sz="2400" dirty="0">
                <a:cs typeface="Arial"/>
              </a:rPr>
              <a:t>out</a:t>
            </a:r>
            <a:r>
              <a:rPr lang="en-US" sz="2400" spc="-5" dirty="0">
                <a:cs typeface="Arial"/>
              </a:rPr>
              <a:t> </a:t>
            </a:r>
            <a:r>
              <a:rPr lang="en-US" sz="2400" dirty="0">
                <a:cs typeface="Arial"/>
              </a:rPr>
              <a:t>the</a:t>
            </a:r>
            <a:r>
              <a:rPr lang="en-US" sz="2400" spc="-5" dirty="0">
                <a:cs typeface="Arial"/>
              </a:rPr>
              <a:t> </a:t>
            </a:r>
            <a:r>
              <a:rPr lang="en-US" sz="2400" dirty="0">
                <a:cs typeface="Arial"/>
              </a:rPr>
              <a:t>program…is</a:t>
            </a:r>
            <a:r>
              <a:rPr lang="en-US" sz="2400" spc="-5" dirty="0">
                <a:cs typeface="Arial"/>
              </a:rPr>
              <a:t> </a:t>
            </a:r>
            <a:r>
              <a:rPr lang="en-US" sz="2400" dirty="0">
                <a:cs typeface="Arial"/>
              </a:rPr>
              <a:t>the</a:t>
            </a:r>
            <a:r>
              <a:rPr lang="en-US" sz="2400" spc="-5" dirty="0">
                <a:cs typeface="Arial"/>
              </a:rPr>
              <a:t> </a:t>
            </a:r>
            <a:r>
              <a:rPr lang="en-US" sz="2400" dirty="0">
                <a:cs typeface="Arial"/>
              </a:rPr>
              <a:t>sole</a:t>
            </a:r>
            <a:r>
              <a:rPr lang="en-US" sz="2400" spc="-5" dirty="0">
                <a:cs typeface="Arial"/>
              </a:rPr>
              <a:t> </a:t>
            </a:r>
            <a:r>
              <a:rPr lang="en-US" sz="2400" dirty="0">
                <a:cs typeface="Arial"/>
              </a:rPr>
              <a:t>entity</a:t>
            </a:r>
            <a:r>
              <a:rPr lang="en-US" sz="2400" spc="-5" dirty="0">
                <a:cs typeface="Arial"/>
              </a:rPr>
              <a:t> </a:t>
            </a:r>
            <a:r>
              <a:rPr lang="en-US" sz="2400" dirty="0">
                <a:cs typeface="Arial"/>
              </a:rPr>
              <a:t>or agency in the State or outlying area responsible for administering</a:t>
            </a:r>
            <a:r>
              <a:rPr lang="en-US" sz="2400" spc="15" dirty="0">
                <a:cs typeface="Arial"/>
              </a:rPr>
              <a:t> </a:t>
            </a:r>
            <a:r>
              <a:rPr lang="en-US" sz="2400" dirty="0">
                <a:cs typeface="Arial"/>
              </a:rPr>
              <a:t>or</a:t>
            </a:r>
            <a:r>
              <a:rPr lang="en-US" sz="2400" spc="-5" dirty="0">
                <a:cs typeface="Arial"/>
              </a:rPr>
              <a:t> </a:t>
            </a:r>
            <a:r>
              <a:rPr lang="en-US" sz="2400" dirty="0">
                <a:cs typeface="Arial"/>
              </a:rPr>
              <a:t>supervising</a:t>
            </a:r>
            <a:r>
              <a:rPr lang="en-US" sz="2400" spc="-5" dirty="0">
                <a:cs typeface="Arial"/>
              </a:rPr>
              <a:t> </a:t>
            </a:r>
            <a:r>
              <a:rPr lang="en-US" sz="2400" dirty="0">
                <a:cs typeface="Arial"/>
              </a:rPr>
              <a:t>policy</a:t>
            </a:r>
            <a:r>
              <a:rPr lang="en-US" sz="2400" spc="-5" dirty="0">
                <a:cs typeface="Arial"/>
              </a:rPr>
              <a:t> </a:t>
            </a:r>
            <a:r>
              <a:rPr lang="en-US" sz="2400" dirty="0">
                <a:cs typeface="Arial"/>
              </a:rPr>
              <a:t>for</a:t>
            </a:r>
            <a:r>
              <a:rPr lang="en-US" sz="2400" spc="-5" dirty="0">
                <a:cs typeface="Arial"/>
              </a:rPr>
              <a:t> </a:t>
            </a:r>
            <a:r>
              <a:rPr lang="en-US" sz="2400" dirty="0">
                <a:cs typeface="Arial"/>
              </a:rPr>
              <a:t>adult education and literacy activities</a:t>
            </a:r>
            <a:r>
              <a:rPr lang="en-US" sz="2400" spc="-15" dirty="0">
                <a:cs typeface="Arial"/>
              </a:rPr>
              <a:t> </a:t>
            </a:r>
            <a:r>
              <a:rPr lang="en-US" sz="2400" dirty="0">
                <a:cs typeface="Arial"/>
              </a:rPr>
              <a:t>in the State or outlying area. </a:t>
            </a:r>
            <a:r>
              <a:rPr lang="en-US" sz="2400" b="1" dirty="0">
                <a:cs typeface="Arial"/>
              </a:rPr>
              <a:t>The State</a:t>
            </a:r>
            <a:r>
              <a:rPr lang="en-US" sz="2400" b="1" spc="-15" dirty="0">
                <a:cs typeface="Arial"/>
              </a:rPr>
              <a:t> </a:t>
            </a:r>
            <a:r>
              <a:rPr lang="en-US" sz="2400" b="1" dirty="0">
                <a:cs typeface="Arial"/>
              </a:rPr>
              <a:t>eligible entity or agency may delegate its responsibilities…to one or more eligible providers or consortium of eligible providers</a:t>
            </a:r>
            <a:r>
              <a:rPr lang="en-US" sz="2400" dirty="0" smtClean="0">
                <a:cs typeface="Arial"/>
              </a:rPr>
              <a:t>.</a:t>
            </a:r>
            <a:endParaRPr lang="en-US" sz="2400" dirty="0">
              <a:cs typeface="Arial"/>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78</a:t>
            </a:fld>
            <a:endParaRPr lang="en-US">
              <a:solidFill>
                <a:prstClr val="black">
                  <a:tint val="75000"/>
                </a:prstClr>
              </a:solidFill>
            </a:endParaRPr>
          </a:p>
        </p:txBody>
      </p:sp>
      <p:sp>
        <p:nvSpPr>
          <p:cNvPr id="4" name="Title 3"/>
          <p:cNvSpPr>
            <a:spLocks noGrp="1"/>
          </p:cNvSpPr>
          <p:nvPr>
            <p:ph type="title"/>
          </p:nvPr>
        </p:nvSpPr>
        <p:spPr>
          <a:xfrm>
            <a:off x="1087395" y="293687"/>
            <a:ext cx="5568778" cy="1066800"/>
          </a:xfrm>
        </p:spPr>
        <p:txBody>
          <a:bodyPr>
            <a:noAutofit/>
          </a:bodyPr>
          <a:lstStyle/>
          <a:p>
            <a:r>
              <a:rPr lang="en-US" sz="3200" spc="-22" dirty="0"/>
              <a:t>One-Stop Partner in the </a:t>
            </a:r>
            <a:r>
              <a:rPr lang="en-US" sz="3200" spc="-22" dirty="0" smtClean="0"/>
              <a:t/>
            </a:r>
            <a:br>
              <a:rPr lang="en-US" sz="3200" spc="-22" dirty="0" smtClean="0"/>
            </a:br>
            <a:r>
              <a:rPr lang="en-US" sz="3200" spc="-22" dirty="0" smtClean="0"/>
              <a:t>Local </a:t>
            </a:r>
            <a:r>
              <a:rPr lang="en-US" sz="3200" spc="-22" dirty="0"/>
              <a:t>Area</a:t>
            </a:r>
          </a:p>
        </p:txBody>
      </p:sp>
    </p:spTree>
    <p:extLst>
      <p:ext uri="{BB962C8B-B14F-4D97-AF65-F5344CB8AC3E}">
        <p14:creationId xmlns:p14="http://schemas.microsoft.com/office/powerpoint/2010/main" val="692504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041" y="1449373"/>
            <a:ext cx="8229600" cy="4525963"/>
          </a:xfrm>
        </p:spPr>
        <p:txBody>
          <a:bodyPr>
            <a:normAutofit/>
          </a:bodyPr>
          <a:lstStyle/>
          <a:p>
            <a:pPr marL="0" indent="0">
              <a:lnSpc>
                <a:spcPct val="100000"/>
              </a:lnSpc>
              <a:buNone/>
            </a:pPr>
            <a:r>
              <a:rPr lang="en-US" sz="2400" dirty="0">
                <a:cs typeface="Arial"/>
              </a:rPr>
              <a:t>“</a:t>
            </a:r>
            <a:r>
              <a:rPr lang="en-US" sz="2400" b="1" spc="-5" dirty="0">
                <a:cs typeface="Arial"/>
              </a:rPr>
              <a:t>Sectio</a:t>
            </a:r>
            <a:r>
              <a:rPr lang="en-US" sz="2400" b="1" dirty="0">
                <a:cs typeface="Arial"/>
              </a:rPr>
              <a:t>n</a:t>
            </a:r>
            <a:r>
              <a:rPr lang="en-US" sz="2400" b="1" spc="-5" dirty="0">
                <a:cs typeface="Arial"/>
              </a:rPr>
              <a:t> 678.415(b</a:t>
            </a:r>
            <a:r>
              <a:rPr lang="en-US" sz="2400" b="1" dirty="0">
                <a:cs typeface="Arial"/>
              </a:rPr>
              <a:t>)</a:t>
            </a:r>
            <a:r>
              <a:rPr lang="en-US" sz="2400" b="1" spc="-5" dirty="0">
                <a:cs typeface="Arial"/>
              </a:rPr>
              <a:t> specifie</a:t>
            </a:r>
            <a:r>
              <a:rPr lang="en-US" sz="2400" b="1" dirty="0">
                <a:cs typeface="Arial"/>
              </a:rPr>
              <a:t>s</a:t>
            </a:r>
            <a:r>
              <a:rPr lang="en-US" sz="2400" b="1" spc="-5" dirty="0">
                <a:cs typeface="Arial"/>
              </a:rPr>
              <a:t> that:</a:t>
            </a:r>
            <a:endParaRPr lang="en-US" sz="2400" dirty="0">
              <a:cs typeface="Arial"/>
            </a:endParaRPr>
          </a:p>
          <a:p>
            <a:pPr marR="45085">
              <a:lnSpc>
                <a:spcPct val="110000"/>
              </a:lnSpc>
              <a:spcBef>
                <a:spcPts val="535"/>
              </a:spcBef>
              <a:tabLst>
                <a:tab pos="355600" algn="l"/>
              </a:tabLst>
            </a:pPr>
            <a:r>
              <a:rPr lang="en-US" sz="2400" dirty="0"/>
              <a:t>The appropriate entity to serve as a partner for the adult education program is the State eligible agency (SEA) or entity, and</a:t>
            </a:r>
          </a:p>
          <a:p>
            <a:pPr marR="532765">
              <a:lnSpc>
                <a:spcPct val="110000"/>
              </a:lnSpc>
              <a:spcBef>
                <a:spcPts val="505"/>
              </a:spcBef>
              <a:tabLst>
                <a:tab pos="355600" algn="l"/>
              </a:tabLst>
            </a:pPr>
            <a:r>
              <a:rPr lang="en-US" sz="2400" dirty="0"/>
              <a:t>SEA may delegate its responsibilities as a local one- stop partner to one or more eligible providers or consortium of eligible providers</a:t>
            </a:r>
          </a:p>
          <a:p>
            <a:pPr marR="5080">
              <a:lnSpc>
                <a:spcPct val="110000"/>
              </a:lnSpc>
              <a:spcBef>
                <a:spcPts val="495"/>
              </a:spcBef>
              <a:tabLst>
                <a:tab pos="355600" algn="l"/>
              </a:tabLst>
            </a:pPr>
            <a:r>
              <a:rPr lang="en-US" sz="2400" dirty="0"/>
              <a:t>As part of these delegated responsibilities, a local AE entity assumes the roles and responsibilities of one-stop partners including contributing to infrastructure costs.”</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79</a:t>
            </a:fld>
            <a:endParaRPr lang="en-US">
              <a:solidFill>
                <a:prstClr val="black">
                  <a:tint val="75000"/>
                </a:prstClr>
              </a:solidFill>
            </a:endParaRPr>
          </a:p>
        </p:txBody>
      </p:sp>
      <p:sp>
        <p:nvSpPr>
          <p:cNvPr id="4" name="Title 3"/>
          <p:cNvSpPr>
            <a:spLocks noGrp="1"/>
          </p:cNvSpPr>
          <p:nvPr>
            <p:ph type="title"/>
          </p:nvPr>
        </p:nvSpPr>
        <p:spPr>
          <a:xfrm>
            <a:off x="1252151" y="293687"/>
            <a:ext cx="5301049" cy="1066800"/>
          </a:xfrm>
        </p:spPr>
        <p:txBody>
          <a:bodyPr>
            <a:noAutofit/>
          </a:bodyPr>
          <a:lstStyle/>
          <a:p>
            <a:r>
              <a:rPr lang="en-US" sz="3200" spc="-22" dirty="0"/>
              <a:t>Preamble Discussion: </a:t>
            </a:r>
            <a:r>
              <a:rPr lang="en-US" sz="3200" spc="-22" dirty="0" smtClean="0"/>
              <a:t>Delegation</a:t>
            </a:r>
            <a:endParaRPr lang="en-US" sz="3200" spc="-22" dirty="0"/>
          </a:p>
        </p:txBody>
      </p:sp>
    </p:spTree>
    <p:extLst>
      <p:ext uri="{BB962C8B-B14F-4D97-AF65-F5344CB8AC3E}">
        <p14:creationId xmlns:p14="http://schemas.microsoft.com/office/powerpoint/2010/main" val="75366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2" y="406886"/>
            <a:ext cx="5256119" cy="964715"/>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Organization of 34 CFR</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sz="3600" dirty="0">
                <a:solidFill>
                  <a:prstClr val="black">
                    <a:lumMod val="85000"/>
                    <a:lumOff val="15000"/>
                  </a:prstClr>
                </a:solidFill>
                <a:cs typeface="Arial" pitchFamily="34" charset="0"/>
              </a:rPr>
              <a:t> Part 463</a:t>
            </a:r>
          </a:p>
        </p:txBody>
      </p:sp>
      <p:sp>
        <p:nvSpPr>
          <p:cNvPr id="3" name="object 3"/>
          <p:cNvSpPr txBox="1"/>
          <p:nvPr/>
        </p:nvSpPr>
        <p:spPr>
          <a:xfrm>
            <a:off x="1066800" y="2057400"/>
            <a:ext cx="6813176" cy="2761690"/>
          </a:xfrm>
          <a:prstGeom prst="rect">
            <a:avLst/>
          </a:prstGeom>
        </p:spPr>
        <p:txBody>
          <a:bodyPr vert="horz" wrap="square" lIns="0" tIns="0" rIns="0" bIns="0" rtlCol="0">
            <a:noAutofit/>
          </a:bodyPr>
          <a:lstStyle/>
          <a:p>
            <a:pPr marL="457200" marR="11206"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H – Unified and Combined State Plans under Title I of the WIOA</a:t>
            </a:r>
          </a:p>
          <a:p>
            <a:pPr marL="457200" indent="-457200">
              <a:lnSpc>
                <a:spcPts val="662"/>
              </a:lnSpc>
              <a:spcBef>
                <a:spcPct val="20000"/>
              </a:spcBef>
              <a:buClr>
                <a:prstClr val="black">
                  <a:lumMod val="85000"/>
                  <a:lumOff val="15000"/>
                </a:prstClr>
              </a:buClr>
              <a:buFont typeface="Wingdings" pitchFamily="2" charset="2"/>
              <a:buChar char="§"/>
            </a:pPr>
            <a:endParaRPr lang="en-US" sz="2400" dirty="0">
              <a:solidFill>
                <a:prstClr val="black">
                  <a:lumMod val="85000"/>
                  <a:lumOff val="15000"/>
                </a:prstClr>
              </a:solidFill>
              <a:cs typeface="Arial" pitchFamily="34" charset="0"/>
            </a:endParaRPr>
          </a:p>
          <a:p>
            <a:pPr marL="457200" indent="-457200">
              <a:lnSpc>
                <a:spcPts val="662"/>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308739"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I – Performance Accountability under Title I of the WIOA</a:t>
            </a:r>
          </a:p>
          <a:p>
            <a:pPr marL="457200" indent="-457200">
              <a:lnSpc>
                <a:spcPts val="662"/>
              </a:lnSpc>
              <a:spcBef>
                <a:spcPct val="20000"/>
              </a:spcBef>
              <a:buClr>
                <a:prstClr val="black">
                  <a:lumMod val="85000"/>
                  <a:lumOff val="15000"/>
                </a:prstClr>
              </a:buClr>
              <a:buFont typeface="Wingdings" pitchFamily="2" charset="2"/>
              <a:buChar char="§"/>
            </a:pPr>
            <a:endParaRPr lang="en-US" sz="2400" dirty="0">
              <a:solidFill>
                <a:prstClr val="black">
                  <a:lumMod val="85000"/>
                  <a:lumOff val="15000"/>
                </a:prstClr>
              </a:solidFill>
              <a:cs typeface="Arial" pitchFamily="34" charset="0"/>
            </a:endParaRPr>
          </a:p>
          <a:p>
            <a:pPr marL="457200" indent="-457200">
              <a:lnSpc>
                <a:spcPts val="662"/>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70338"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J – Description of the One Stop System under Title I of the WIOA</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0686121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258" y="1600202"/>
            <a:ext cx="7846541" cy="4525963"/>
          </a:xfrm>
        </p:spPr>
        <p:txBody>
          <a:bodyPr/>
          <a:lstStyle/>
          <a:p>
            <a:pPr>
              <a:lnSpc>
                <a:spcPct val="110000"/>
              </a:lnSpc>
              <a:tabLst>
                <a:tab pos="355600" algn="l"/>
              </a:tabLst>
            </a:pPr>
            <a:r>
              <a:rPr lang="en-US" sz="2400" dirty="0"/>
              <a:t>Adult, Dislocated Worker, and Youth </a:t>
            </a:r>
            <a:r>
              <a:rPr lang="en-US" sz="2400" dirty="0" smtClean="0"/>
              <a:t>Programs</a:t>
            </a:r>
            <a:endParaRPr lang="en-US" sz="2400" dirty="0"/>
          </a:p>
          <a:p>
            <a:pPr>
              <a:lnSpc>
                <a:spcPct val="110000"/>
              </a:lnSpc>
              <a:spcBef>
                <a:spcPts val="495"/>
              </a:spcBef>
              <a:tabLst>
                <a:tab pos="355600" algn="l"/>
              </a:tabLst>
            </a:pPr>
            <a:r>
              <a:rPr lang="en-US" sz="2400" dirty="0"/>
              <a:t>Adult Education and Literacy Programs</a:t>
            </a:r>
          </a:p>
          <a:p>
            <a:pPr>
              <a:lnSpc>
                <a:spcPct val="110000"/>
              </a:lnSpc>
              <a:spcBef>
                <a:spcPts val="500"/>
              </a:spcBef>
              <a:tabLst>
                <a:tab pos="355600" algn="l"/>
              </a:tabLst>
            </a:pPr>
            <a:r>
              <a:rPr lang="en-US" sz="2400" dirty="0"/>
              <a:t>Wagner-</a:t>
            </a:r>
            <a:r>
              <a:rPr lang="en-US" sz="2400" dirty="0" err="1"/>
              <a:t>Peyser</a:t>
            </a:r>
            <a:r>
              <a:rPr lang="en-US" sz="2400" dirty="0"/>
              <a:t> Program</a:t>
            </a:r>
          </a:p>
          <a:p>
            <a:pPr>
              <a:lnSpc>
                <a:spcPct val="110000"/>
              </a:lnSpc>
              <a:spcBef>
                <a:spcPts val="495"/>
              </a:spcBef>
              <a:tabLst>
                <a:tab pos="355600" algn="l"/>
              </a:tabLst>
            </a:pPr>
            <a:r>
              <a:rPr lang="en-US" sz="2400" dirty="0"/>
              <a:t>Vocational Rehabilitation Program</a:t>
            </a:r>
          </a:p>
          <a:p>
            <a:pPr>
              <a:lnSpc>
                <a:spcPct val="110000"/>
              </a:lnSpc>
              <a:spcBef>
                <a:spcPts val="495"/>
              </a:spcBef>
              <a:tabLst>
                <a:tab pos="355600" algn="l"/>
              </a:tabLst>
            </a:pPr>
            <a:r>
              <a:rPr lang="en-US" sz="2400" dirty="0"/>
              <a:t>Temporary </a:t>
            </a:r>
            <a:r>
              <a:rPr lang="en-US" sz="2400" dirty="0" smtClean="0"/>
              <a:t>Assistance for </a:t>
            </a:r>
            <a:r>
              <a:rPr lang="en-US" sz="2400" dirty="0"/>
              <a:t>Needy </a:t>
            </a:r>
            <a:r>
              <a:rPr lang="en-US" sz="2400" dirty="0" smtClean="0"/>
              <a:t>Families (TANF)</a:t>
            </a:r>
            <a:endParaRPr lang="en-US" sz="2400" dirty="0"/>
          </a:p>
          <a:p>
            <a:pPr>
              <a:lnSpc>
                <a:spcPct val="110000"/>
              </a:lnSpc>
              <a:spcBef>
                <a:spcPts val="505"/>
              </a:spcBef>
              <a:tabLst>
                <a:tab pos="355600" algn="l"/>
              </a:tabLst>
            </a:pPr>
            <a:r>
              <a:rPr lang="en-US" sz="2400" dirty="0"/>
              <a:t>Trade Adjustment Assistance Programs</a:t>
            </a:r>
          </a:p>
          <a:p>
            <a:pPr>
              <a:lnSpc>
                <a:spcPct val="110000"/>
              </a:lnSpc>
              <a:spcBef>
                <a:spcPts val="495"/>
              </a:spcBef>
              <a:tabLst>
                <a:tab pos="355600" algn="l"/>
              </a:tabLst>
            </a:pPr>
            <a:r>
              <a:rPr lang="en-US" sz="2400" dirty="0"/>
              <a:t>Unemployment Compensation </a:t>
            </a:r>
            <a:r>
              <a:rPr lang="en-US" sz="2400" dirty="0" smtClean="0"/>
              <a:t>Programs</a:t>
            </a:r>
            <a:r>
              <a:rPr lang="en-US" sz="2400" dirty="0"/>
              <a:t>;</a:t>
            </a:r>
          </a:p>
          <a:p>
            <a:pPr>
              <a:lnSpc>
                <a:spcPct val="110000"/>
              </a:lnSpc>
              <a:spcBef>
                <a:spcPts val="495"/>
              </a:spcBef>
              <a:tabLst>
                <a:tab pos="355600" algn="l"/>
              </a:tabLst>
            </a:pPr>
            <a:r>
              <a:rPr lang="en-US" sz="2400" dirty="0"/>
              <a:t>Career and Technical Postsecondary Education</a:t>
            </a:r>
          </a:p>
          <a:p>
            <a:pPr>
              <a:lnSpc>
                <a:spcPct val="110000"/>
              </a:lnSpc>
              <a:spcBef>
                <a:spcPts val="500"/>
              </a:spcBef>
              <a:tabLst>
                <a:tab pos="355600" algn="l"/>
              </a:tabLst>
            </a:pPr>
            <a:r>
              <a:rPr lang="en-US" sz="2400" dirty="0"/>
              <a:t>Veterans</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80</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sz="3200" spc="-22" dirty="0"/>
              <a:t>Who Are the Required One-Stop Partners</a:t>
            </a:r>
            <a:r>
              <a:rPr lang="en-US" sz="3200" spc="-22" dirty="0" smtClean="0"/>
              <a:t>?</a:t>
            </a:r>
            <a:endParaRPr lang="en-US" sz="3200" spc="-22" dirty="0"/>
          </a:p>
        </p:txBody>
      </p:sp>
    </p:spTree>
    <p:extLst>
      <p:ext uri="{BB962C8B-B14F-4D97-AF65-F5344CB8AC3E}">
        <p14:creationId xmlns:p14="http://schemas.microsoft.com/office/powerpoint/2010/main" val="1157894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2065" y="1639331"/>
            <a:ext cx="7463482" cy="4423718"/>
          </a:xfrm>
        </p:spPr>
        <p:txBody>
          <a:bodyPr>
            <a:normAutofit/>
          </a:bodyPr>
          <a:lstStyle/>
          <a:p>
            <a:pPr>
              <a:lnSpc>
                <a:spcPct val="110000"/>
              </a:lnSpc>
              <a:tabLst>
                <a:tab pos="355600" algn="l"/>
              </a:tabLst>
            </a:pPr>
            <a:r>
              <a:rPr lang="en-US" sz="2400" dirty="0"/>
              <a:t>Job Corps</a:t>
            </a:r>
          </a:p>
          <a:p>
            <a:pPr>
              <a:lnSpc>
                <a:spcPct val="110000"/>
              </a:lnSpc>
              <a:spcBef>
                <a:spcPts val="500"/>
              </a:spcBef>
              <a:tabLst>
                <a:tab pos="355600" algn="l"/>
              </a:tabLst>
            </a:pPr>
            <a:r>
              <a:rPr lang="en-US" sz="2400" dirty="0" err="1"/>
              <a:t>YouthBuild</a:t>
            </a:r>
            <a:endParaRPr lang="en-US" sz="2400" dirty="0"/>
          </a:p>
          <a:p>
            <a:pPr>
              <a:lnSpc>
                <a:spcPct val="110000"/>
              </a:lnSpc>
              <a:spcBef>
                <a:spcPts val="495"/>
              </a:spcBef>
              <a:tabLst>
                <a:tab pos="355600" algn="l"/>
              </a:tabLst>
            </a:pPr>
            <a:r>
              <a:rPr lang="en-US" sz="2400" dirty="0"/>
              <a:t>Native American programs</a:t>
            </a:r>
          </a:p>
          <a:p>
            <a:pPr>
              <a:lnSpc>
                <a:spcPct val="110000"/>
              </a:lnSpc>
              <a:spcBef>
                <a:spcPts val="495"/>
              </a:spcBef>
              <a:tabLst>
                <a:tab pos="355600" algn="l"/>
              </a:tabLst>
            </a:pPr>
            <a:r>
              <a:rPr lang="en-US" sz="2400" dirty="0"/>
              <a:t>Migrant and Seasonal Farmworker programs</a:t>
            </a:r>
          </a:p>
          <a:p>
            <a:pPr>
              <a:lnSpc>
                <a:spcPct val="110000"/>
              </a:lnSpc>
              <a:spcBef>
                <a:spcPts val="500"/>
              </a:spcBef>
              <a:tabLst>
                <a:tab pos="355600" algn="l"/>
              </a:tabLst>
            </a:pPr>
            <a:r>
              <a:rPr lang="en-US" sz="2400" dirty="0"/>
              <a:t>Community Services Block Grant</a:t>
            </a:r>
          </a:p>
          <a:p>
            <a:pPr>
              <a:lnSpc>
                <a:spcPct val="110000"/>
              </a:lnSpc>
              <a:spcBef>
                <a:spcPts val="495"/>
              </a:spcBef>
              <a:tabLst>
                <a:tab pos="355600" algn="l"/>
              </a:tabLst>
            </a:pPr>
            <a:r>
              <a:rPr lang="en-US" sz="2400" dirty="0"/>
              <a:t>Housing and Urban Development</a:t>
            </a:r>
          </a:p>
          <a:p>
            <a:pPr>
              <a:lnSpc>
                <a:spcPct val="110000"/>
              </a:lnSpc>
              <a:spcBef>
                <a:spcPts val="495"/>
              </a:spcBef>
              <a:tabLst>
                <a:tab pos="355600" algn="l"/>
              </a:tabLst>
            </a:pPr>
            <a:r>
              <a:rPr lang="en-US" sz="2400" dirty="0"/>
              <a:t>Reintegration of Ex-offenders</a:t>
            </a:r>
          </a:p>
          <a:p>
            <a:pPr>
              <a:lnSpc>
                <a:spcPct val="110000"/>
              </a:lnSpc>
              <a:spcBef>
                <a:spcPts val="500"/>
              </a:spcBef>
              <a:tabLst>
                <a:tab pos="355600" algn="l"/>
              </a:tabLst>
            </a:pPr>
            <a:r>
              <a:rPr lang="en-US" sz="2400" dirty="0"/>
              <a:t>Social Security Act (Title IV)</a:t>
            </a:r>
          </a:p>
          <a:p>
            <a:pPr>
              <a:lnSpc>
                <a:spcPct val="110000"/>
              </a:lnSpc>
              <a:spcBef>
                <a:spcPts val="495"/>
              </a:spcBef>
              <a:tabLst>
                <a:tab pos="355600" algn="l"/>
              </a:tabLst>
            </a:pPr>
            <a:r>
              <a:rPr lang="en-US" sz="2400" dirty="0"/>
              <a:t>Senior Community Service Employment Program</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81</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sz="3200" spc="-22" dirty="0"/>
              <a:t>Who Are the Required One-Stop Partners? (cont</a:t>
            </a:r>
            <a:r>
              <a:rPr lang="en-US" sz="3200" spc="-22" dirty="0" smtClean="0"/>
              <a:t>.)</a:t>
            </a:r>
            <a:endParaRPr lang="en-US" sz="3200" spc="-22" dirty="0"/>
          </a:p>
        </p:txBody>
      </p:sp>
    </p:spTree>
    <p:extLst>
      <p:ext uri="{BB962C8B-B14F-4D97-AF65-F5344CB8AC3E}">
        <p14:creationId xmlns:p14="http://schemas.microsoft.com/office/powerpoint/2010/main" val="2113714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8054"/>
            <a:ext cx="8229600" cy="4808111"/>
          </a:xfrm>
        </p:spPr>
        <p:txBody>
          <a:bodyPr>
            <a:normAutofit fontScale="92500"/>
          </a:bodyPr>
          <a:lstStyle/>
          <a:p>
            <a:pPr>
              <a:buFont typeface="+mj-lt"/>
              <a:buAutoNum type="alphaLcParenR"/>
            </a:pPr>
            <a:r>
              <a:rPr lang="en-US" sz="2400" dirty="0" smtClean="0">
                <a:cs typeface="Arial"/>
              </a:rPr>
              <a:t>Provide</a:t>
            </a:r>
            <a:r>
              <a:rPr lang="en-US" sz="2400" spc="-10" dirty="0" smtClean="0">
                <a:cs typeface="Arial"/>
              </a:rPr>
              <a:t> </a:t>
            </a:r>
            <a:r>
              <a:rPr lang="en-US" sz="2400" dirty="0">
                <a:cs typeface="Arial"/>
              </a:rPr>
              <a:t>access</a:t>
            </a:r>
            <a:r>
              <a:rPr lang="en-US" sz="2400" spc="-10" dirty="0">
                <a:cs typeface="Arial"/>
              </a:rPr>
              <a:t> </a:t>
            </a:r>
            <a:r>
              <a:rPr lang="en-US" sz="2400" dirty="0">
                <a:cs typeface="Arial"/>
              </a:rPr>
              <a:t>to</a:t>
            </a:r>
            <a:r>
              <a:rPr lang="en-US" sz="2400" spc="-10" dirty="0">
                <a:cs typeface="Arial"/>
              </a:rPr>
              <a:t> </a:t>
            </a:r>
            <a:r>
              <a:rPr lang="en-US" sz="2400" dirty="0">
                <a:cs typeface="Arial"/>
              </a:rPr>
              <a:t>its</a:t>
            </a:r>
            <a:r>
              <a:rPr lang="en-US" sz="2400" spc="-10" dirty="0">
                <a:cs typeface="Arial"/>
              </a:rPr>
              <a:t> </a:t>
            </a:r>
            <a:r>
              <a:rPr lang="en-US" sz="2400" dirty="0">
                <a:cs typeface="Arial"/>
              </a:rPr>
              <a:t>programs</a:t>
            </a:r>
            <a:r>
              <a:rPr lang="en-US" sz="2400" spc="-10" dirty="0">
                <a:cs typeface="Arial"/>
              </a:rPr>
              <a:t> </a:t>
            </a:r>
            <a:r>
              <a:rPr lang="en-US" sz="2400" dirty="0">
                <a:cs typeface="Arial"/>
              </a:rPr>
              <a:t>or</a:t>
            </a:r>
            <a:r>
              <a:rPr lang="en-US" sz="2400" spc="-10" dirty="0">
                <a:cs typeface="Arial"/>
              </a:rPr>
              <a:t> </a:t>
            </a:r>
            <a:r>
              <a:rPr lang="en-US" sz="2400" dirty="0">
                <a:cs typeface="Arial"/>
              </a:rPr>
              <a:t>activities </a:t>
            </a:r>
            <a:r>
              <a:rPr lang="en-US" sz="2400" spc="-5" dirty="0">
                <a:cs typeface="Arial"/>
              </a:rPr>
              <a:t>throug</a:t>
            </a:r>
            <a:r>
              <a:rPr lang="en-US" sz="2400" dirty="0">
                <a:cs typeface="Arial"/>
              </a:rPr>
              <a:t>h</a:t>
            </a:r>
            <a:r>
              <a:rPr lang="en-US" sz="2400" spc="-20" dirty="0">
                <a:cs typeface="Arial"/>
              </a:rPr>
              <a:t> </a:t>
            </a:r>
            <a:r>
              <a:rPr lang="en-US" sz="2400" spc="-5" dirty="0">
                <a:cs typeface="Arial"/>
              </a:rPr>
              <a:t>th</a:t>
            </a:r>
            <a:r>
              <a:rPr lang="en-US" sz="2400" dirty="0">
                <a:cs typeface="Arial"/>
              </a:rPr>
              <a:t>e </a:t>
            </a:r>
            <a:r>
              <a:rPr lang="en-US" sz="2400" spc="-5" dirty="0">
                <a:cs typeface="Arial"/>
              </a:rPr>
              <a:t>one-sto</a:t>
            </a:r>
            <a:r>
              <a:rPr lang="en-US" sz="2400" dirty="0">
                <a:cs typeface="Arial"/>
              </a:rPr>
              <a:t>p </a:t>
            </a:r>
            <a:r>
              <a:rPr lang="en-US" sz="2400" spc="-5" dirty="0">
                <a:cs typeface="Arial"/>
              </a:rPr>
              <a:t>deliver</a:t>
            </a:r>
            <a:r>
              <a:rPr lang="en-US" sz="2400" dirty="0">
                <a:cs typeface="Arial"/>
              </a:rPr>
              <a:t>y</a:t>
            </a:r>
            <a:r>
              <a:rPr lang="en-US" sz="2400" spc="-20" dirty="0">
                <a:cs typeface="Arial"/>
              </a:rPr>
              <a:t> </a:t>
            </a:r>
            <a:r>
              <a:rPr lang="en-US" sz="2400" spc="-5" dirty="0">
                <a:cs typeface="Arial"/>
              </a:rPr>
              <a:t>system</a:t>
            </a:r>
            <a:r>
              <a:rPr lang="en-US" sz="2400" dirty="0">
                <a:cs typeface="Arial"/>
              </a:rPr>
              <a:t>, </a:t>
            </a:r>
            <a:r>
              <a:rPr lang="en-US" sz="2400" spc="-5" dirty="0">
                <a:cs typeface="Arial"/>
              </a:rPr>
              <a:t>in additio</a:t>
            </a:r>
            <a:r>
              <a:rPr lang="en-US" sz="2400" dirty="0">
                <a:cs typeface="Arial"/>
              </a:rPr>
              <a:t>n</a:t>
            </a:r>
            <a:r>
              <a:rPr lang="en-US" sz="2400" spc="-20" dirty="0">
                <a:cs typeface="Arial"/>
              </a:rPr>
              <a:t> </a:t>
            </a:r>
            <a:r>
              <a:rPr lang="en-US" sz="2400" spc="-5" dirty="0">
                <a:cs typeface="Arial"/>
              </a:rPr>
              <a:t>t</a:t>
            </a:r>
            <a:r>
              <a:rPr lang="en-US" sz="2400" dirty="0">
                <a:cs typeface="Arial"/>
              </a:rPr>
              <a:t>o</a:t>
            </a:r>
            <a:r>
              <a:rPr lang="en-US" sz="2400" spc="5" dirty="0">
                <a:cs typeface="Arial"/>
              </a:rPr>
              <a:t> </a:t>
            </a:r>
            <a:r>
              <a:rPr lang="en-US" sz="2400" spc="-5" dirty="0">
                <a:cs typeface="Arial"/>
              </a:rPr>
              <a:t>othe</a:t>
            </a:r>
            <a:r>
              <a:rPr lang="en-US" sz="2400" dirty="0">
                <a:cs typeface="Arial"/>
              </a:rPr>
              <a:t>r</a:t>
            </a:r>
            <a:r>
              <a:rPr lang="en-US" sz="2400" spc="-20" dirty="0">
                <a:cs typeface="Arial"/>
              </a:rPr>
              <a:t> </a:t>
            </a:r>
            <a:r>
              <a:rPr lang="en-US" sz="2400" spc="-5" dirty="0">
                <a:cs typeface="Arial"/>
              </a:rPr>
              <a:t>appropriat</a:t>
            </a:r>
            <a:r>
              <a:rPr lang="en-US" sz="2400" dirty="0">
                <a:cs typeface="Arial"/>
              </a:rPr>
              <a:t>e</a:t>
            </a:r>
            <a:r>
              <a:rPr lang="en-US" sz="2400" spc="-20" dirty="0">
                <a:cs typeface="Arial"/>
              </a:rPr>
              <a:t> </a:t>
            </a:r>
            <a:r>
              <a:rPr lang="en-US" sz="2400" spc="-5" dirty="0" smtClean="0">
                <a:cs typeface="Arial"/>
              </a:rPr>
              <a:t>locations</a:t>
            </a:r>
          </a:p>
          <a:p>
            <a:pPr marL="0" indent="0">
              <a:buNone/>
            </a:pPr>
            <a:endParaRPr lang="en-US" sz="1100" dirty="0">
              <a:cs typeface="Arial"/>
            </a:endParaRPr>
          </a:p>
          <a:p>
            <a:pPr marR="5080">
              <a:lnSpc>
                <a:spcPct val="105000"/>
              </a:lnSpc>
              <a:buFont typeface="+mj-lt"/>
              <a:buAutoNum type="alphaLcParenR" startAt="2"/>
              <a:tabLst>
                <a:tab pos="509270" algn="l"/>
                <a:tab pos="7395209" algn="l"/>
              </a:tabLst>
            </a:pPr>
            <a:r>
              <a:rPr lang="en-US" sz="2400" spc="-20" dirty="0">
                <a:cs typeface="Arial"/>
              </a:rPr>
              <a:t>Use</a:t>
            </a:r>
            <a:r>
              <a:rPr lang="en-US" sz="2400" spc="5" dirty="0">
                <a:cs typeface="Arial"/>
              </a:rPr>
              <a:t> </a:t>
            </a:r>
            <a:r>
              <a:rPr lang="en-US" sz="2400" spc="-15" dirty="0">
                <a:cs typeface="Arial"/>
              </a:rPr>
              <a:t>a</a:t>
            </a:r>
            <a:r>
              <a:rPr lang="en-US" sz="2400" spc="5" dirty="0">
                <a:cs typeface="Arial"/>
              </a:rPr>
              <a:t> </a:t>
            </a:r>
            <a:r>
              <a:rPr lang="en-US" sz="2400" spc="-15" dirty="0">
                <a:cs typeface="Arial"/>
              </a:rPr>
              <a:t>portion</a:t>
            </a:r>
            <a:r>
              <a:rPr lang="en-US" sz="2400" spc="20" dirty="0">
                <a:cs typeface="Arial"/>
              </a:rPr>
              <a:t> </a:t>
            </a:r>
            <a:r>
              <a:rPr lang="en-US" sz="2400" spc="-15" dirty="0">
                <a:cs typeface="Arial"/>
              </a:rPr>
              <a:t>of</a:t>
            </a:r>
            <a:r>
              <a:rPr lang="en-US" sz="2400" spc="5" dirty="0">
                <a:cs typeface="Arial"/>
              </a:rPr>
              <a:t> </a:t>
            </a:r>
            <a:r>
              <a:rPr lang="en-US" sz="2400" spc="-15" dirty="0">
                <a:cs typeface="Arial"/>
              </a:rPr>
              <a:t>funds</a:t>
            </a:r>
            <a:r>
              <a:rPr lang="en-US" sz="2400" spc="20" dirty="0">
                <a:cs typeface="Arial"/>
              </a:rPr>
              <a:t> </a:t>
            </a:r>
            <a:r>
              <a:rPr lang="en-US" sz="2400" spc="-20" dirty="0">
                <a:cs typeface="Arial"/>
              </a:rPr>
              <a:t>made</a:t>
            </a:r>
            <a:r>
              <a:rPr lang="en-US" sz="2400" spc="5" dirty="0">
                <a:cs typeface="Arial"/>
              </a:rPr>
              <a:t> </a:t>
            </a:r>
            <a:r>
              <a:rPr lang="en-US" sz="2400" spc="-15" dirty="0">
                <a:cs typeface="Arial"/>
              </a:rPr>
              <a:t>available</a:t>
            </a:r>
            <a:r>
              <a:rPr lang="en-US" sz="2400" spc="5" dirty="0">
                <a:cs typeface="Arial"/>
              </a:rPr>
              <a:t> </a:t>
            </a:r>
            <a:r>
              <a:rPr lang="en-US" sz="2400" spc="-15" dirty="0">
                <a:cs typeface="Arial"/>
              </a:rPr>
              <a:t>to</a:t>
            </a:r>
            <a:r>
              <a:rPr lang="en-US" sz="2400" spc="5" dirty="0">
                <a:cs typeface="Arial"/>
              </a:rPr>
              <a:t> </a:t>
            </a:r>
            <a:r>
              <a:rPr lang="en-US" sz="2400" spc="-15" dirty="0">
                <a:cs typeface="Arial"/>
              </a:rPr>
              <a:t>the partne</a:t>
            </a:r>
            <a:r>
              <a:rPr lang="en-US" sz="2400" spc="75" dirty="0">
                <a:cs typeface="Arial"/>
              </a:rPr>
              <a:t>r</a:t>
            </a:r>
            <a:r>
              <a:rPr lang="en-US" sz="2400" spc="-60" dirty="0">
                <a:cs typeface="Arial"/>
              </a:rPr>
              <a:t>’</a:t>
            </a:r>
            <a:r>
              <a:rPr lang="en-US" sz="2400" spc="-15" dirty="0">
                <a:cs typeface="Arial"/>
              </a:rPr>
              <a:t>s</a:t>
            </a:r>
            <a:r>
              <a:rPr lang="en-US" sz="2400" spc="15" dirty="0">
                <a:cs typeface="Arial"/>
              </a:rPr>
              <a:t> </a:t>
            </a:r>
            <a:r>
              <a:rPr lang="en-US" sz="2400" spc="-15" dirty="0">
                <a:cs typeface="Arial"/>
              </a:rPr>
              <a:t>program,</a:t>
            </a:r>
            <a:r>
              <a:rPr lang="en-US" sz="2400" spc="15" dirty="0">
                <a:cs typeface="Arial"/>
              </a:rPr>
              <a:t> </a:t>
            </a:r>
            <a:r>
              <a:rPr lang="en-US" sz="2400" spc="-15" dirty="0">
                <a:cs typeface="Arial"/>
              </a:rPr>
              <a:t>to</a:t>
            </a:r>
            <a:r>
              <a:rPr lang="en-US" sz="2400" spc="15" dirty="0">
                <a:cs typeface="Arial"/>
              </a:rPr>
              <a:t> </a:t>
            </a:r>
            <a:r>
              <a:rPr lang="en-US" sz="2400" spc="-15" dirty="0">
                <a:cs typeface="Arial"/>
              </a:rPr>
              <a:t>the</a:t>
            </a:r>
            <a:r>
              <a:rPr lang="en-US" sz="2400" spc="15" dirty="0">
                <a:cs typeface="Arial"/>
              </a:rPr>
              <a:t> </a:t>
            </a:r>
            <a:r>
              <a:rPr lang="en-US" sz="2400" spc="-15" dirty="0">
                <a:cs typeface="Arial"/>
              </a:rPr>
              <a:t>extent</a:t>
            </a:r>
            <a:r>
              <a:rPr lang="en-US" sz="2400" spc="15" dirty="0">
                <a:cs typeface="Arial"/>
              </a:rPr>
              <a:t> </a:t>
            </a:r>
            <a:r>
              <a:rPr lang="en-US" sz="2400" spc="-15" dirty="0">
                <a:cs typeface="Arial"/>
              </a:rPr>
              <a:t>consistent</a:t>
            </a:r>
            <a:r>
              <a:rPr lang="en-US" sz="2400" spc="15" dirty="0">
                <a:cs typeface="Arial"/>
              </a:rPr>
              <a:t> </a:t>
            </a:r>
            <a:r>
              <a:rPr lang="en-US" sz="2400" spc="-15" dirty="0">
                <a:cs typeface="Arial"/>
              </a:rPr>
              <a:t>with</a:t>
            </a:r>
            <a:r>
              <a:rPr lang="en-US" sz="2400" spc="15" dirty="0">
                <a:cs typeface="Arial"/>
              </a:rPr>
              <a:t> </a:t>
            </a:r>
            <a:r>
              <a:rPr lang="en-US" sz="2400" spc="-15" dirty="0">
                <a:cs typeface="Arial"/>
              </a:rPr>
              <a:t>the Federal</a:t>
            </a:r>
            <a:r>
              <a:rPr lang="en-US" sz="2400" spc="15" dirty="0">
                <a:cs typeface="Arial"/>
              </a:rPr>
              <a:t> </a:t>
            </a:r>
            <a:r>
              <a:rPr lang="en-US" sz="2400" spc="-15" dirty="0">
                <a:cs typeface="Arial"/>
              </a:rPr>
              <a:t>law</a:t>
            </a:r>
            <a:r>
              <a:rPr lang="en-US" sz="2400" dirty="0">
                <a:cs typeface="Arial"/>
              </a:rPr>
              <a:t> </a:t>
            </a:r>
            <a:r>
              <a:rPr lang="en-US" sz="2400" spc="-15" dirty="0">
                <a:cs typeface="Arial"/>
              </a:rPr>
              <a:t>authorizing</a:t>
            </a:r>
            <a:r>
              <a:rPr lang="en-US" sz="2400" spc="15" dirty="0">
                <a:cs typeface="Arial"/>
              </a:rPr>
              <a:t> </a:t>
            </a:r>
            <a:r>
              <a:rPr lang="en-US" sz="2400" spc="-15" dirty="0">
                <a:cs typeface="Arial"/>
              </a:rPr>
              <a:t>the</a:t>
            </a:r>
            <a:r>
              <a:rPr lang="en-US" sz="2400" spc="15" dirty="0">
                <a:cs typeface="Arial"/>
              </a:rPr>
              <a:t> </a:t>
            </a:r>
            <a:r>
              <a:rPr lang="en-US" sz="2400" spc="-15" dirty="0">
                <a:cs typeface="Arial"/>
              </a:rPr>
              <a:t>partne</a:t>
            </a:r>
            <a:r>
              <a:rPr lang="en-US" sz="2400" spc="75" dirty="0">
                <a:cs typeface="Arial"/>
              </a:rPr>
              <a:t>r</a:t>
            </a:r>
            <a:r>
              <a:rPr lang="en-US" sz="2400" spc="-60" dirty="0">
                <a:cs typeface="Arial"/>
              </a:rPr>
              <a:t>’</a:t>
            </a:r>
            <a:r>
              <a:rPr lang="en-US" sz="2400" spc="-15" dirty="0">
                <a:cs typeface="Arial"/>
              </a:rPr>
              <a:t>s</a:t>
            </a:r>
            <a:r>
              <a:rPr lang="en-US" sz="2400" spc="20" dirty="0">
                <a:cs typeface="Arial"/>
              </a:rPr>
              <a:t> </a:t>
            </a:r>
            <a:r>
              <a:rPr lang="en-US" sz="2400" spc="-15" dirty="0">
                <a:cs typeface="Arial"/>
              </a:rPr>
              <a:t>program</a:t>
            </a:r>
            <a:r>
              <a:rPr lang="en-US" sz="2400" spc="15" dirty="0">
                <a:cs typeface="Arial"/>
              </a:rPr>
              <a:t> </a:t>
            </a:r>
            <a:r>
              <a:rPr lang="en-US" sz="2400" spc="-15" dirty="0">
                <a:cs typeface="Arial"/>
              </a:rPr>
              <a:t>and</a:t>
            </a:r>
            <a:r>
              <a:rPr lang="en-US" sz="2400" spc="15" dirty="0">
                <a:cs typeface="Arial"/>
              </a:rPr>
              <a:t> </a:t>
            </a:r>
            <a:r>
              <a:rPr lang="en-US" sz="2400" spc="-15" dirty="0">
                <a:cs typeface="Arial"/>
              </a:rPr>
              <a:t>with Federal</a:t>
            </a:r>
            <a:r>
              <a:rPr lang="en-US" sz="2400" spc="20" dirty="0">
                <a:cs typeface="Arial"/>
              </a:rPr>
              <a:t> </a:t>
            </a:r>
            <a:r>
              <a:rPr lang="en-US" sz="2400" spc="-15" dirty="0">
                <a:cs typeface="Arial"/>
              </a:rPr>
              <a:t>cost</a:t>
            </a:r>
            <a:r>
              <a:rPr lang="en-US" sz="2400" spc="10" dirty="0">
                <a:cs typeface="Arial"/>
              </a:rPr>
              <a:t> </a:t>
            </a:r>
            <a:r>
              <a:rPr lang="en-US" sz="2400" spc="-15" dirty="0">
                <a:cs typeface="Arial"/>
              </a:rPr>
              <a:t>principles</a:t>
            </a:r>
            <a:r>
              <a:rPr lang="en-US" sz="2400" spc="10" dirty="0">
                <a:cs typeface="Arial"/>
              </a:rPr>
              <a:t> </a:t>
            </a:r>
            <a:r>
              <a:rPr lang="en-US" sz="2400" spc="-15" dirty="0">
                <a:cs typeface="Arial"/>
              </a:rPr>
              <a:t>in</a:t>
            </a:r>
            <a:r>
              <a:rPr lang="en-US" sz="2400" spc="10" dirty="0">
                <a:cs typeface="Arial"/>
              </a:rPr>
              <a:t> </a:t>
            </a:r>
            <a:r>
              <a:rPr lang="en-US" sz="2400" spc="-15" dirty="0">
                <a:cs typeface="Arial"/>
              </a:rPr>
              <a:t>2</a:t>
            </a:r>
            <a:r>
              <a:rPr lang="en-US" sz="2400" spc="10" dirty="0">
                <a:cs typeface="Arial"/>
              </a:rPr>
              <a:t> </a:t>
            </a:r>
            <a:r>
              <a:rPr lang="en-US" sz="2400" spc="-20" dirty="0">
                <a:cs typeface="Arial"/>
              </a:rPr>
              <a:t>CFR</a:t>
            </a:r>
            <a:r>
              <a:rPr lang="en-US" sz="2400" spc="10" dirty="0">
                <a:cs typeface="Arial"/>
              </a:rPr>
              <a:t> </a:t>
            </a:r>
            <a:r>
              <a:rPr lang="en-US" sz="2400" spc="-15" dirty="0">
                <a:cs typeface="Arial"/>
              </a:rPr>
              <a:t>parts</a:t>
            </a:r>
            <a:r>
              <a:rPr lang="en-US" sz="2400" spc="10" dirty="0">
                <a:cs typeface="Arial"/>
              </a:rPr>
              <a:t> </a:t>
            </a:r>
            <a:r>
              <a:rPr lang="en-US" sz="2400" spc="-15" dirty="0">
                <a:cs typeface="Arial"/>
              </a:rPr>
              <a:t>200</a:t>
            </a:r>
            <a:r>
              <a:rPr lang="en-US" sz="2400" spc="10" dirty="0">
                <a:cs typeface="Arial"/>
              </a:rPr>
              <a:t> </a:t>
            </a:r>
            <a:r>
              <a:rPr lang="en-US" sz="2400" spc="-15" dirty="0">
                <a:cs typeface="Arial"/>
              </a:rPr>
              <a:t>and</a:t>
            </a:r>
            <a:r>
              <a:rPr lang="en-US" sz="2400" spc="10" dirty="0">
                <a:cs typeface="Arial"/>
              </a:rPr>
              <a:t> </a:t>
            </a:r>
            <a:r>
              <a:rPr lang="en-US" sz="2400" spc="-15" dirty="0">
                <a:cs typeface="Arial"/>
              </a:rPr>
              <a:t>2900 (requiring,</a:t>
            </a:r>
            <a:r>
              <a:rPr lang="en-US" sz="2400" spc="15" dirty="0">
                <a:cs typeface="Arial"/>
              </a:rPr>
              <a:t> </a:t>
            </a:r>
            <a:r>
              <a:rPr lang="en-US" sz="2400" spc="-20" dirty="0">
                <a:cs typeface="Arial"/>
              </a:rPr>
              <a:t>among</a:t>
            </a:r>
            <a:r>
              <a:rPr lang="en-US" sz="2400" spc="15" dirty="0">
                <a:cs typeface="Arial"/>
              </a:rPr>
              <a:t> </a:t>
            </a:r>
            <a:r>
              <a:rPr lang="en-US" sz="2400" spc="-15" dirty="0">
                <a:cs typeface="Arial"/>
              </a:rPr>
              <a:t>other</a:t>
            </a:r>
            <a:r>
              <a:rPr lang="en-US" sz="2400" spc="15" dirty="0">
                <a:cs typeface="Arial"/>
              </a:rPr>
              <a:t> </a:t>
            </a:r>
            <a:r>
              <a:rPr lang="en-US" sz="2400" spc="-15" dirty="0">
                <a:cs typeface="Arial"/>
              </a:rPr>
              <a:t>things,</a:t>
            </a:r>
            <a:r>
              <a:rPr lang="en-US" sz="2400" spc="15" dirty="0">
                <a:cs typeface="Arial"/>
              </a:rPr>
              <a:t> </a:t>
            </a:r>
            <a:r>
              <a:rPr lang="en-US" sz="2400" spc="-15" dirty="0">
                <a:cs typeface="Arial"/>
              </a:rPr>
              <a:t>that</a:t>
            </a:r>
            <a:r>
              <a:rPr lang="en-US" sz="2400" spc="15" dirty="0">
                <a:cs typeface="Arial"/>
              </a:rPr>
              <a:t> </a:t>
            </a:r>
            <a:r>
              <a:rPr lang="en-US" sz="2400" spc="-15" dirty="0">
                <a:cs typeface="Arial"/>
              </a:rPr>
              <a:t>costs</a:t>
            </a:r>
            <a:r>
              <a:rPr lang="en-US" sz="2400" dirty="0">
                <a:cs typeface="Arial"/>
              </a:rPr>
              <a:t> </a:t>
            </a:r>
            <a:r>
              <a:rPr lang="en-US" sz="2400" spc="-15" dirty="0">
                <a:cs typeface="Arial"/>
              </a:rPr>
              <a:t>are allowable,</a:t>
            </a:r>
            <a:r>
              <a:rPr lang="en-US" sz="2400" spc="20" dirty="0">
                <a:cs typeface="Arial"/>
              </a:rPr>
              <a:t> </a:t>
            </a:r>
            <a:r>
              <a:rPr lang="en-US" sz="2400" spc="-15" dirty="0">
                <a:cs typeface="Arial"/>
              </a:rPr>
              <a:t>reasonable,</a:t>
            </a:r>
            <a:r>
              <a:rPr lang="en-US" sz="2400" spc="20" dirty="0">
                <a:cs typeface="Arial"/>
              </a:rPr>
              <a:t> </a:t>
            </a:r>
            <a:r>
              <a:rPr lang="en-US" sz="2400" spc="-15" dirty="0">
                <a:cs typeface="Arial"/>
              </a:rPr>
              <a:t>necessar</a:t>
            </a:r>
            <a:r>
              <a:rPr lang="en-US" sz="2400" spc="-204" dirty="0">
                <a:cs typeface="Arial"/>
              </a:rPr>
              <a:t>y</a:t>
            </a:r>
            <a:r>
              <a:rPr lang="en-US" sz="2400" spc="-10" dirty="0">
                <a:cs typeface="Arial"/>
              </a:rPr>
              <a:t>,</a:t>
            </a:r>
            <a:r>
              <a:rPr lang="en-US" sz="2400" spc="20" dirty="0">
                <a:cs typeface="Arial"/>
              </a:rPr>
              <a:t> </a:t>
            </a:r>
            <a:r>
              <a:rPr lang="en-US" sz="2400" spc="-15" dirty="0">
                <a:cs typeface="Arial"/>
              </a:rPr>
              <a:t>and</a:t>
            </a:r>
            <a:r>
              <a:rPr lang="en-US" sz="2400" spc="20" dirty="0">
                <a:cs typeface="Arial"/>
              </a:rPr>
              <a:t> </a:t>
            </a:r>
            <a:r>
              <a:rPr lang="en-US" sz="2400" spc="-15" dirty="0">
                <a:cs typeface="Arial"/>
              </a:rPr>
              <a:t>allocable</a:t>
            </a:r>
            <a:r>
              <a:rPr lang="en-US" sz="2400" spc="-15" dirty="0" smtClean="0">
                <a:cs typeface="Arial"/>
              </a:rPr>
              <a:t>),</a:t>
            </a:r>
            <a:r>
              <a:rPr lang="en-US" sz="2400" dirty="0" smtClean="0">
                <a:cs typeface="Arial"/>
              </a:rPr>
              <a:t> </a:t>
            </a:r>
            <a:r>
              <a:rPr lang="en-US" sz="2400" spc="-10" dirty="0" smtClean="0">
                <a:cs typeface="Arial"/>
              </a:rPr>
              <a:t>to</a:t>
            </a:r>
            <a:r>
              <a:rPr lang="en-US" sz="2400" spc="-10" dirty="0">
                <a:cs typeface="Arial"/>
              </a:rPr>
              <a:t>:</a:t>
            </a:r>
            <a:endParaRPr lang="en-US" sz="2400" dirty="0">
              <a:cs typeface="Arial"/>
            </a:endParaRPr>
          </a:p>
          <a:p>
            <a:pPr marL="857250" lvl="2" indent="-457200">
              <a:lnSpc>
                <a:spcPct val="110000"/>
              </a:lnSpc>
              <a:spcBef>
                <a:spcPts val="705"/>
              </a:spcBef>
              <a:buClr>
                <a:schemeClr val="tx1">
                  <a:lumMod val="85000"/>
                  <a:lumOff val="15000"/>
                </a:schemeClr>
              </a:buClr>
              <a:buFont typeface="Wingdings" panose="05000000000000000000" pitchFamily="2" charset="2"/>
              <a:buChar char="ü"/>
              <a:tabLst>
                <a:tab pos="355600" algn="l"/>
              </a:tabLst>
            </a:pPr>
            <a:r>
              <a:rPr lang="en-US" sz="2200" dirty="0"/>
              <a:t>Provide applicable career services; and</a:t>
            </a:r>
          </a:p>
          <a:p>
            <a:pPr marL="857250" marR="200025" lvl="2" indent="-457200">
              <a:lnSpc>
                <a:spcPct val="110000"/>
              </a:lnSpc>
              <a:spcBef>
                <a:spcPts val="525"/>
              </a:spcBef>
              <a:buClr>
                <a:schemeClr val="tx1">
                  <a:lumMod val="85000"/>
                  <a:lumOff val="15000"/>
                </a:schemeClr>
              </a:buClr>
              <a:buFont typeface="Wingdings" panose="05000000000000000000" pitchFamily="2" charset="2"/>
              <a:buChar char="ü"/>
              <a:tabLst>
                <a:tab pos="355600" algn="l"/>
              </a:tabLst>
            </a:pPr>
            <a:r>
              <a:rPr lang="en-US" sz="2200" dirty="0"/>
              <a:t>Work collaboratively with the State and Local WDBs to establish and maintain the one-stop delivery system, which includes jointly funding the one-stop infrastructure through partner contributions.</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82</a:t>
            </a:fld>
            <a:endParaRPr lang="en-US">
              <a:solidFill>
                <a:prstClr val="black">
                  <a:tint val="75000"/>
                </a:prstClr>
              </a:solidFill>
            </a:endParaRPr>
          </a:p>
        </p:txBody>
      </p:sp>
      <p:sp>
        <p:nvSpPr>
          <p:cNvPr id="4" name="Title 3"/>
          <p:cNvSpPr>
            <a:spLocks noGrp="1"/>
          </p:cNvSpPr>
          <p:nvPr>
            <p:ph type="title"/>
          </p:nvPr>
        </p:nvSpPr>
        <p:spPr>
          <a:xfrm>
            <a:off x="1087394" y="351352"/>
            <a:ext cx="5556422" cy="777232"/>
          </a:xfrm>
        </p:spPr>
        <p:txBody>
          <a:bodyPr>
            <a:noAutofit/>
          </a:bodyPr>
          <a:lstStyle/>
          <a:p>
            <a:r>
              <a:rPr lang="en-US" sz="3400" spc="-22" dirty="0"/>
              <a:t>Each Required Partner Must</a:t>
            </a:r>
            <a:r>
              <a:rPr lang="en-US" sz="3400" spc="-22" dirty="0" smtClean="0"/>
              <a:t>…</a:t>
            </a:r>
            <a:endParaRPr lang="en-US" sz="3400" spc="-22" dirty="0"/>
          </a:p>
        </p:txBody>
      </p:sp>
    </p:spTree>
    <p:extLst>
      <p:ext uri="{BB962C8B-B14F-4D97-AF65-F5344CB8AC3E}">
        <p14:creationId xmlns:p14="http://schemas.microsoft.com/office/powerpoint/2010/main" val="8101895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7646" y="1595438"/>
            <a:ext cx="7929154" cy="4525963"/>
          </a:xfrm>
        </p:spPr>
        <p:txBody>
          <a:bodyPr>
            <a:normAutofit/>
          </a:bodyPr>
          <a:lstStyle/>
          <a:p>
            <a:pPr marR="285115">
              <a:lnSpc>
                <a:spcPct val="105000"/>
              </a:lnSpc>
              <a:buFont typeface="+mj-lt"/>
              <a:buAutoNum type="alphaLcParenR" startAt="3"/>
            </a:pPr>
            <a:r>
              <a:rPr lang="en-US" sz="2400" spc="-15" dirty="0" smtClean="0">
                <a:cs typeface="Arial"/>
              </a:rPr>
              <a:t>Enter</a:t>
            </a:r>
            <a:r>
              <a:rPr lang="en-US" sz="2400" spc="10" dirty="0" smtClean="0">
                <a:cs typeface="Arial"/>
              </a:rPr>
              <a:t> </a:t>
            </a:r>
            <a:r>
              <a:rPr lang="en-US" sz="2400" spc="-15" dirty="0">
                <a:cs typeface="Arial"/>
              </a:rPr>
              <a:t>into</a:t>
            </a:r>
            <a:r>
              <a:rPr lang="en-US" sz="2400" spc="10" dirty="0">
                <a:cs typeface="Arial"/>
              </a:rPr>
              <a:t> </a:t>
            </a:r>
            <a:r>
              <a:rPr lang="en-US" sz="2400" spc="-15" dirty="0">
                <a:cs typeface="Arial"/>
              </a:rPr>
              <a:t>an</a:t>
            </a:r>
            <a:r>
              <a:rPr lang="en-US" sz="2400" spc="10" dirty="0">
                <a:cs typeface="Arial"/>
              </a:rPr>
              <a:t> </a:t>
            </a:r>
            <a:r>
              <a:rPr lang="en-US" sz="2400" spc="-25" dirty="0">
                <a:cs typeface="Arial"/>
              </a:rPr>
              <a:t>MOU</a:t>
            </a:r>
            <a:r>
              <a:rPr lang="en-US" sz="2400" spc="10" dirty="0">
                <a:cs typeface="Arial"/>
              </a:rPr>
              <a:t> </a:t>
            </a:r>
            <a:r>
              <a:rPr lang="en-US" sz="2400" spc="-15" dirty="0">
                <a:cs typeface="Arial"/>
              </a:rPr>
              <a:t>with</a:t>
            </a:r>
            <a:r>
              <a:rPr lang="en-US" sz="2400" spc="10" dirty="0">
                <a:cs typeface="Arial"/>
              </a:rPr>
              <a:t> </a:t>
            </a:r>
            <a:r>
              <a:rPr lang="en-US" sz="2400" spc="-15" dirty="0">
                <a:cs typeface="Arial"/>
              </a:rPr>
              <a:t>the</a:t>
            </a:r>
            <a:r>
              <a:rPr lang="en-US" sz="2400" spc="10" dirty="0">
                <a:cs typeface="Arial"/>
              </a:rPr>
              <a:t> </a:t>
            </a:r>
            <a:r>
              <a:rPr lang="en-US" sz="2400" spc="-15" dirty="0">
                <a:cs typeface="Arial"/>
              </a:rPr>
              <a:t>Local</a:t>
            </a:r>
            <a:r>
              <a:rPr lang="en-US" sz="2400" spc="10" dirty="0">
                <a:cs typeface="Arial"/>
              </a:rPr>
              <a:t> </a:t>
            </a:r>
            <a:r>
              <a:rPr lang="en-US" sz="2400" spc="-25" dirty="0">
                <a:cs typeface="Arial"/>
              </a:rPr>
              <a:t>WDB</a:t>
            </a:r>
            <a:r>
              <a:rPr lang="en-US" sz="2400" spc="-5" dirty="0">
                <a:cs typeface="Arial"/>
              </a:rPr>
              <a:t> </a:t>
            </a:r>
            <a:r>
              <a:rPr lang="en-US" sz="2400" spc="-15" dirty="0">
                <a:cs typeface="Arial"/>
              </a:rPr>
              <a:t>relating</a:t>
            </a:r>
            <a:r>
              <a:rPr lang="en-US" sz="2400" spc="10" dirty="0">
                <a:cs typeface="Arial"/>
              </a:rPr>
              <a:t> </a:t>
            </a:r>
            <a:r>
              <a:rPr lang="en-US" sz="2400" spc="-15" dirty="0">
                <a:cs typeface="Arial"/>
              </a:rPr>
              <a:t>to the</a:t>
            </a:r>
            <a:r>
              <a:rPr lang="en-US" sz="2400" spc="15" dirty="0">
                <a:cs typeface="Arial"/>
              </a:rPr>
              <a:t> </a:t>
            </a:r>
            <a:r>
              <a:rPr lang="en-US" sz="2400" spc="-15" dirty="0">
                <a:cs typeface="Arial"/>
              </a:rPr>
              <a:t>operation</a:t>
            </a:r>
            <a:r>
              <a:rPr lang="en-US" sz="2400" spc="15" dirty="0">
                <a:cs typeface="Arial"/>
              </a:rPr>
              <a:t> </a:t>
            </a:r>
            <a:r>
              <a:rPr lang="en-US" sz="2400" spc="-15" dirty="0">
                <a:cs typeface="Arial"/>
              </a:rPr>
              <a:t>of</a:t>
            </a:r>
            <a:r>
              <a:rPr lang="en-US" sz="2400" spc="15" dirty="0">
                <a:cs typeface="Arial"/>
              </a:rPr>
              <a:t> </a:t>
            </a:r>
            <a:r>
              <a:rPr lang="en-US" sz="2400" spc="-15" dirty="0">
                <a:cs typeface="Arial"/>
              </a:rPr>
              <a:t>the</a:t>
            </a:r>
            <a:r>
              <a:rPr lang="en-US" sz="2400" spc="15" dirty="0">
                <a:cs typeface="Arial"/>
              </a:rPr>
              <a:t> </a:t>
            </a:r>
            <a:r>
              <a:rPr lang="en-US" sz="2400" spc="-15" dirty="0">
                <a:cs typeface="Arial"/>
              </a:rPr>
              <a:t>one-stop</a:t>
            </a:r>
            <a:r>
              <a:rPr lang="en-US" sz="2400" spc="15" dirty="0">
                <a:cs typeface="Arial"/>
              </a:rPr>
              <a:t> </a:t>
            </a:r>
            <a:r>
              <a:rPr lang="en-US" sz="2400" spc="-15" dirty="0">
                <a:cs typeface="Arial"/>
              </a:rPr>
              <a:t>delivery</a:t>
            </a:r>
            <a:r>
              <a:rPr lang="en-US" sz="2400" spc="15" dirty="0">
                <a:cs typeface="Arial"/>
              </a:rPr>
              <a:t> </a:t>
            </a:r>
            <a:r>
              <a:rPr lang="en-US" sz="2400" spc="-15" dirty="0">
                <a:cs typeface="Arial"/>
              </a:rPr>
              <a:t>system</a:t>
            </a:r>
            <a:r>
              <a:rPr lang="en-US" sz="2400" spc="-5" dirty="0">
                <a:cs typeface="Arial"/>
              </a:rPr>
              <a:t> </a:t>
            </a:r>
            <a:r>
              <a:rPr lang="en-US" sz="2400" spc="-15" dirty="0">
                <a:cs typeface="Arial"/>
              </a:rPr>
              <a:t>that meets</a:t>
            </a:r>
            <a:r>
              <a:rPr lang="en-US" sz="2400" spc="15" dirty="0">
                <a:cs typeface="Arial"/>
              </a:rPr>
              <a:t> </a:t>
            </a:r>
            <a:r>
              <a:rPr lang="en-US" sz="2400" spc="-15" dirty="0">
                <a:cs typeface="Arial"/>
              </a:rPr>
              <a:t>the</a:t>
            </a:r>
            <a:r>
              <a:rPr lang="en-US" sz="2400" spc="15" dirty="0">
                <a:cs typeface="Arial"/>
              </a:rPr>
              <a:t> </a:t>
            </a:r>
            <a:r>
              <a:rPr lang="en-US" sz="2400" spc="-15" dirty="0">
                <a:cs typeface="Arial"/>
              </a:rPr>
              <a:t>requirements</a:t>
            </a:r>
            <a:r>
              <a:rPr lang="en-US" sz="2400" spc="15" dirty="0">
                <a:cs typeface="Arial"/>
              </a:rPr>
              <a:t> </a:t>
            </a:r>
            <a:r>
              <a:rPr lang="en-US" sz="2400" spc="-15" dirty="0">
                <a:cs typeface="Arial"/>
              </a:rPr>
              <a:t>of</a:t>
            </a:r>
            <a:r>
              <a:rPr lang="en-US" sz="2400" spc="10" dirty="0">
                <a:cs typeface="Arial"/>
              </a:rPr>
              <a:t> </a:t>
            </a:r>
            <a:r>
              <a:rPr lang="en-US" sz="2400" spc="-5" dirty="0">
                <a:cs typeface="Arial"/>
              </a:rPr>
              <a:t>Sec</a:t>
            </a:r>
            <a:r>
              <a:rPr lang="en-US" sz="2400" dirty="0">
                <a:cs typeface="Arial"/>
              </a:rPr>
              <a:t>.</a:t>
            </a:r>
            <a:r>
              <a:rPr lang="en-US" sz="2400" spc="-10" dirty="0">
                <a:cs typeface="Arial"/>
              </a:rPr>
              <a:t> </a:t>
            </a:r>
            <a:r>
              <a:rPr lang="en-US" sz="2400" spc="-5" dirty="0">
                <a:cs typeface="Arial"/>
              </a:rPr>
              <a:t>678.500(b</a:t>
            </a:r>
            <a:r>
              <a:rPr lang="en-US" sz="2400" spc="-5" dirty="0" smtClean="0">
                <a:cs typeface="Arial"/>
              </a:rPr>
              <a:t>);</a:t>
            </a:r>
          </a:p>
          <a:p>
            <a:pPr marR="285115">
              <a:lnSpc>
                <a:spcPct val="105000"/>
              </a:lnSpc>
              <a:buFont typeface="+mj-lt"/>
              <a:buAutoNum type="alphaLcParenR" startAt="3"/>
            </a:pPr>
            <a:endParaRPr lang="en-US" sz="1200" dirty="0">
              <a:cs typeface="Arial"/>
            </a:endParaRPr>
          </a:p>
          <a:p>
            <a:pPr marR="30480">
              <a:lnSpc>
                <a:spcPct val="105000"/>
              </a:lnSpc>
              <a:spcBef>
                <a:spcPts val="595"/>
              </a:spcBef>
              <a:buFont typeface="+mj-lt"/>
              <a:buAutoNum type="alphaLcParenR" startAt="3"/>
              <a:tabLst>
                <a:tab pos="469900" algn="l"/>
              </a:tabLst>
            </a:pPr>
            <a:r>
              <a:rPr lang="en-US" sz="2400" spc="-5" dirty="0">
                <a:cs typeface="Arial"/>
              </a:rPr>
              <a:t>Participat</a:t>
            </a:r>
            <a:r>
              <a:rPr lang="en-US" sz="2400" dirty="0">
                <a:cs typeface="Arial"/>
              </a:rPr>
              <a:t>e </a:t>
            </a:r>
            <a:r>
              <a:rPr lang="en-US" sz="2400" spc="-5" dirty="0">
                <a:cs typeface="Arial"/>
              </a:rPr>
              <a:t>i</a:t>
            </a:r>
            <a:r>
              <a:rPr lang="en-US" sz="2400" dirty="0">
                <a:cs typeface="Arial"/>
              </a:rPr>
              <a:t>n </a:t>
            </a:r>
            <a:r>
              <a:rPr lang="en-US" sz="2400" spc="-5" dirty="0">
                <a:cs typeface="Arial"/>
              </a:rPr>
              <a:t>th</a:t>
            </a:r>
            <a:r>
              <a:rPr lang="en-US" sz="2400" dirty="0">
                <a:cs typeface="Arial"/>
              </a:rPr>
              <a:t>e </a:t>
            </a:r>
            <a:r>
              <a:rPr lang="en-US" sz="2400" spc="-5" dirty="0">
                <a:cs typeface="Arial"/>
              </a:rPr>
              <a:t>operatio</a:t>
            </a:r>
            <a:r>
              <a:rPr lang="en-US" sz="2400" dirty="0">
                <a:cs typeface="Arial"/>
              </a:rPr>
              <a:t>n</a:t>
            </a:r>
            <a:r>
              <a:rPr lang="en-US" sz="2400" spc="20" dirty="0">
                <a:cs typeface="Arial"/>
              </a:rPr>
              <a:t> </a:t>
            </a:r>
            <a:r>
              <a:rPr lang="en-US" sz="2400" spc="-5" dirty="0">
                <a:cs typeface="Arial"/>
              </a:rPr>
              <a:t>o</a:t>
            </a:r>
            <a:r>
              <a:rPr lang="en-US" sz="2400" dirty="0">
                <a:cs typeface="Arial"/>
              </a:rPr>
              <a:t>f </a:t>
            </a:r>
            <a:r>
              <a:rPr lang="en-US" sz="2400" spc="-5" dirty="0">
                <a:cs typeface="Arial"/>
              </a:rPr>
              <a:t>th</a:t>
            </a:r>
            <a:r>
              <a:rPr lang="en-US" sz="2400" dirty="0">
                <a:cs typeface="Arial"/>
              </a:rPr>
              <a:t>e </a:t>
            </a:r>
            <a:r>
              <a:rPr lang="en-US" sz="2400" spc="-5" dirty="0">
                <a:cs typeface="Arial"/>
              </a:rPr>
              <a:t>one-sto</a:t>
            </a:r>
            <a:r>
              <a:rPr lang="en-US" sz="2400" dirty="0">
                <a:cs typeface="Arial"/>
              </a:rPr>
              <a:t>p</a:t>
            </a:r>
            <a:r>
              <a:rPr lang="en-US" sz="2400" spc="20" dirty="0">
                <a:cs typeface="Arial"/>
              </a:rPr>
              <a:t> </a:t>
            </a:r>
            <a:r>
              <a:rPr lang="en-US" sz="2400" spc="-5" dirty="0">
                <a:cs typeface="Arial"/>
              </a:rPr>
              <a:t>delivery syste</a:t>
            </a:r>
            <a:r>
              <a:rPr lang="en-US" sz="2400" dirty="0">
                <a:cs typeface="Arial"/>
              </a:rPr>
              <a:t>m </a:t>
            </a:r>
            <a:r>
              <a:rPr lang="en-US" sz="2400" spc="-5" dirty="0">
                <a:cs typeface="Arial"/>
              </a:rPr>
              <a:t>consisten</a:t>
            </a:r>
            <a:r>
              <a:rPr lang="en-US" sz="2400" dirty="0">
                <a:cs typeface="Arial"/>
              </a:rPr>
              <a:t>t </a:t>
            </a:r>
            <a:r>
              <a:rPr lang="en-US" sz="2400" spc="-5" dirty="0">
                <a:cs typeface="Arial"/>
              </a:rPr>
              <a:t>wit</a:t>
            </a:r>
            <a:r>
              <a:rPr lang="en-US" sz="2400" dirty="0">
                <a:cs typeface="Arial"/>
              </a:rPr>
              <a:t>h </a:t>
            </a:r>
            <a:r>
              <a:rPr lang="en-US" sz="2400" spc="-5" dirty="0">
                <a:cs typeface="Arial"/>
              </a:rPr>
              <a:t>th</a:t>
            </a:r>
            <a:r>
              <a:rPr lang="en-US" sz="2400" dirty="0">
                <a:cs typeface="Arial"/>
              </a:rPr>
              <a:t>e </a:t>
            </a:r>
            <a:r>
              <a:rPr lang="en-US" sz="2400" spc="-5" dirty="0">
                <a:cs typeface="Arial"/>
              </a:rPr>
              <a:t>term</a:t>
            </a:r>
            <a:r>
              <a:rPr lang="en-US" sz="2400" dirty="0">
                <a:cs typeface="Arial"/>
              </a:rPr>
              <a:t>s </a:t>
            </a:r>
            <a:r>
              <a:rPr lang="en-US" sz="2400" spc="-5" dirty="0">
                <a:cs typeface="Arial"/>
              </a:rPr>
              <a:t>o</a:t>
            </a:r>
            <a:r>
              <a:rPr lang="en-US" sz="2400" dirty="0">
                <a:cs typeface="Arial"/>
              </a:rPr>
              <a:t>f </a:t>
            </a:r>
            <a:r>
              <a:rPr lang="en-US" sz="2400" spc="-5" dirty="0">
                <a:cs typeface="Arial"/>
              </a:rPr>
              <a:t>th</a:t>
            </a:r>
            <a:r>
              <a:rPr lang="en-US" sz="2400" dirty="0">
                <a:cs typeface="Arial"/>
              </a:rPr>
              <a:t>e </a:t>
            </a:r>
            <a:r>
              <a:rPr lang="en-US" sz="2400" spc="-5" dirty="0">
                <a:cs typeface="Arial"/>
              </a:rPr>
              <a:t>MOU</a:t>
            </a:r>
            <a:r>
              <a:rPr lang="en-US" sz="2400" dirty="0">
                <a:cs typeface="Arial"/>
              </a:rPr>
              <a:t>, </a:t>
            </a:r>
            <a:r>
              <a:rPr lang="en-US" sz="2400" spc="-5" dirty="0">
                <a:cs typeface="Arial"/>
              </a:rPr>
              <a:t>requirements o</a:t>
            </a:r>
            <a:r>
              <a:rPr lang="en-US" sz="2400" dirty="0">
                <a:cs typeface="Arial"/>
              </a:rPr>
              <a:t>f </a:t>
            </a:r>
            <a:r>
              <a:rPr lang="en-US" sz="2400" spc="-5" dirty="0">
                <a:cs typeface="Arial"/>
              </a:rPr>
              <a:t>authorizin</a:t>
            </a:r>
            <a:r>
              <a:rPr lang="en-US" sz="2400" dirty="0">
                <a:cs typeface="Arial"/>
              </a:rPr>
              <a:t>g</a:t>
            </a:r>
            <a:r>
              <a:rPr lang="en-US" sz="2400" spc="25" dirty="0">
                <a:cs typeface="Arial"/>
              </a:rPr>
              <a:t> </a:t>
            </a:r>
            <a:r>
              <a:rPr lang="en-US" sz="2400" spc="-5" dirty="0">
                <a:cs typeface="Arial"/>
              </a:rPr>
              <a:t>laws</a:t>
            </a:r>
            <a:r>
              <a:rPr lang="en-US" sz="2400" dirty="0">
                <a:cs typeface="Arial"/>
              </a:rPr>
              <a:t>, </a:t>
            </a:r>
            <a:r>
              <a:rPr lang="en-US" sz="2400" spc="-5" dirty="0">
                <a:cs typeface="Arial"/>
              </a:rPr>
              <a:t>th</a:t>
            </a:r>
            <a:r>
              <a:rPr lang="en-US" sz="2400" dirty="0">
                <a:cs typeface="Arial"/>
              </a:rPr>
              <a:t>e </a:t>
            </a:r>
            <a:r>
              <a:rPr lang="en-US" sz="2400" spc="-5" dirty="0">
                <a:cs typeface="Arial"/>
              </a:rPr>
              <a:t>Federa</a:t>
            </a:r>
            <a:r>
              <a:rPr lang="en-US" sz="2400" dirty="0">
                <a:cs typeface="Arial"/>
              </a:rPr>
              <a:t>l</a:t>
            </a:r>
            <a:r>
              <a:rPr lang="en-US" sz="2400" spc="20" dirty="0">
                <a:cs typeface="Arial"/>
              </a:rPr>
              <a:t> </a:t>
            </a:r>
            <a:r>
              <a:rPr lang="en-US" sz="2400" spc="-5" dirty="0">
                <a:cs typeface="Arial"/>
              </a:rPr>
              <a:t>cos</a:t>
            </a:r>
            <a:r>
              <a:rPr lang="en-US" sz="2400" dirty="0">
                <a:cs typeface="Arial"/>
              </a:rPr>
              <a:t>t </a:t>
            </a:r>
            <a:r>
              <a:rPr lang="en-US" sz="2400" spc="-5" dirty="0">
                <a:cs typeface="Arial"/>
              </a:rPr>
              <a:t>principles</a:t>
            </a:r>
            <a:r>
              <a:rPr lang="en-US" sz="2400" dirty="0">
                <a:cs typeface="Arial"/>
              </a:rPr>
              <a:t>,</a:t>
            </a:r>
            <a:r>
              <a:rPr lang="en-US" sz="2400" spc="20" dirty="0">
                <a:cs typeface="Arial"/>
              </a:rPr>
              <a:t> </a:t>
            </a:r>
            <a:r>
              <a:rPr lang="en-US" sz="2400" spc="-5" dirty="0">
                <a:cs typeface="Arial"/>
              </a:rPr>
              <a:t>an</a:t>
            </a:r>
            <a:r>
              <a:rPr lang="en-US" sz="2400" dirty="0">
                <a:cs typeface="Arial"/>
              </a:rPr>
              <a:t>d </a:t>
            </a:r>
            <a:r>
              <a:rPr lang="en-US" sz="2400" spc="-5" dirty="0">
                <a:cs typeface="Arial"/>
              </a:rPr>
              <a:t>all othe</a:t>
            </a:r>
            <a:r>
              <a:rPr lang="en-US" sz="2400" dirty="0">
                <a:cs typeface="Arial"/>
              </a:rPr>
              <a:t>r</a:t>
            </a:r>
            <a:r>
              <a:rPr lang="en-US" sz="2400" spc="15" dirty="0">
                <a:cs typeface="Arial"/>
              </a:rPr>
              <a:t> </a:t>
            </a:r>
            <a:r>
              <a:rPr lang="en-US" sz="2400" spc="-5" dirty="0">
                <a:cs typeface="Arial"/>
              </a:rPr>
              <a:t>applicabl</a:t>
            </a:r>
            <a:r>
              <a:rPr lang="en-US" sz="2400" dirty="0">
                <a:cs typeface="Arial"/>
              </a:rPr>
              <a:t>e</a:t>
            </a:r>
            <a:r>
              <a:rPr lang="en-US" sz="2400" spc="15" dirty="0">
                <a:cs typeface="Arial"/>
              </a:rPr>
              <a:t> </a:t>
            </a:r>
            <a:r>
              <a:rPr lang="en-US" sz="2400" spc="-5" dirty="0">
                <a:cs typeface="Arial"/>
              </a:rPr>
              <a:t>lega</a:t>
            </a:r>
            <a:r>
              <a:rPr lang="en-US" sz="2400" dirty="0">
                <a:cs typeface="Arial"/>
              </a:rPr>
              <a:t>l</a:t>
            </a:r>
            <a:r>
              <a:rPr lang="en-US" sz="2400" spc="15" dirty="0">
                <a:cs typeface="Arial"/>
              </a:rPr>
              <a:t> </a:t>
            </a:r>
            <a:r>
              <a:rPr lang="en-US" sz="2400" spc="-5" dirty="0">
                <a:cs typeface="Arial"/>
              </a:rPr>
              <a:t>requirements</a:t>
            </a:r>
            <a:r>
              <a:rPr lang="en-US" sz="2400" dirty="0">
                <a:cs typeface="Arial"/>
              </a:rPr>
              <a:t>;</a:t>
            </a:r>
            <a:r>
              <a:rPr lang="en-US" sz="2400" spc="15" dirty="0">
                <a:cs typeface="Arial"/>
              </a:rPr>
              <a:t> </a:t>
            </a:r>
            <a:r>
              <a:rPr lang="en-US" sz="2400" spc="-5" dirty="0" smtClean="0">
                <a:cs typeface="Arial"/>
              </a:rPr>
              <a:t>and</a:t>
            </a:r>
          </a:p>
          <a:p>
            <a:pPr marR="30480">
              <a:lnSpc>
                <a:spcPct val="105000"/>
              </a:lnSpc>
              <a:spcBef>
                <a:spcPts val="595"/>
              </a:spcBef>
              <a:buFont typeface="+mj-lt"/>
              <a:buAutoNum type="alphaLcParenR" startAt="3"/>
              <a:tabLst>
                <a:tab pos="469900" algn="l"/>
              </a:tabLst>
            </a:pPr>
            <a:endParaRPr lang="en-US" sz="1200" dirty="0">
              <a:cs typeface="Arial"/>
            </a:endParaRPr>
          </a:p>
          <a:p>
            <a:pPr marR="5080">
              <a:lnSpc>
                <a:spcPct val="105000"/>
              </a:lnSpc>
              <a:spcBef>
                <a:spcPts val="575"/>
              </a:spcBef>
              <a:buFont typeface="+mj-lt"/>
              <a:buAutoNum type="alphaLcParenR" startAt="3"/>
              <a:tabLst>
                <a:tab pos="471170" algn="l"/>
              </a:tabLst>
            </a:pPr>
            <a:r>
              <a:rPr lang="en-US" sz="2400" spc="-5" dirty="0">
                <a:cs typeface="Arial"/>
              </a:rPr>
              <a:t>Provid</a:t>
            </a:r>
            <a:r>
              <a:rPr lang="en-US" sz="2400" dirty="0">
                <a:cs typeface="Arial"/>
              </a:rPr>
              <a:t>e</a:t>
            </a:r>
            <a:r>
              <a:rPr lang="en-US" sz="2400" spc="5" dirty="0">
                <a:cs typeface="Arial"/>
              </a:rPr>
              <a:t> </a:t>
            </a:r>
            <a:r>
              <a:rPr lang="en-US" sz="2400" spc="-5" dirty="0">
                <a:cs typeface="Arial"/>
              </a:rPr>
              <a:t>representatio</a:t>
            </a:r>
            <a:r>
              <a:rPr lang="en-US" sz="2400" dirty="0">
                <a:cs typeface="Arial"/>
              </a:rPr>
              <a:t>n</a:t>
            </a:r>
            <a:r>
              <a:rPr lang="en-US" sz="2400" spc="25" dirty="0">
                <a:cs typeface="Arial"/>
              </a:rPr>
              <a:t> </a:t>
            </a:r>
            <a:r>
              <a:rPr lang="en-US" sz="2400" spc="-5" dirty="0">
                <a:cs typeface="Arial"/>
              </a:rPr>
              <a:t>o</a:t>
            </a:r>
            <a:r>
              <a:rPr lang="en-US" sz="2400" dirty="0">
                <a:cs typeface="Arial"/>
              </a:rPr>
              <a:t>n</a:t>
            </a:r>
            <a:r>
              <a:rPr lang="en-US" sz="2400" spc="10" dirty="0">
                <a:cs typeface="Arial"/>
              </a:rPr>
              <a:t> </a:t>
            </a:r>
            <a:r>
              <a:rPr lang="en-US" sz="2400" spc="-5" dirty="0">
                <a:cs typeface="Arial"/>
              </a:rPr>
              <a:t>th</a:t>
            </a:r>
            <a:r>
              <a:rPr lang="en-US" sz="2400" dirty="0">
                <a:cs typeface="Arial"/>
              </a:rPr>
              <a:t>e</a:t>
            </a:r>
            <a:r>
              <a:rPr lang="en-US" sz="2400" spc="-5" dirty="0">
                <a:cs typeface="Arial"/>
              </a:rPr>
              <a:t> Stat</a:t>
            </a:r>
            <a:r>
              <a:rPr lang="en-US" sz="2400" dirty="0">
                <a:cs typeface="Arial"/>
              </a:rPr>
              <a:t>e</a:t>
            </a:r>
            <a:r>
              <a:rPr lang="en-US" sz="2400" spc="-5" dirty="0">
                <a:cs typeface="Arial"/>
              </a:rPr>
              <a:t> an</a:t>
            </a:r>
            <a:r>
              <a:rPr lang="en-US" sz="2400" dirty="0">
                <a:cs typeface="Arial"/>
              </a:rPr>
              <a:t>d</a:t>
            </a:r>
            <a:r>
              <a:rPr lang="en-US" sz="2400" spc="10" dirty="0">
                <a:cs typeface="Arial"/>
              </a:rPr>
              <a:t> </a:t>
            </a:r>
            <a:r>
              <a:rPr lang="en-US" sz="2400" spc="-5" dirty="0">
                <a:cs typeface="Arial"/>
              </a:rPr>
              <a:t>Loca</a:t>
            </a:r>
            <a:r>
              <a:rPr lang="en-US" sz="2400" dirty="0">
                <a:cs typeface="Arial"/>
              </a:rPr>
              <a:t>l</a:t>
            </a:r>
            <a:r>
              <a:rPr lang="en-US" sz="2400" spc="15" dirty="0">
                <a:cs typeface="Arial"/>
              </a:rPr>
              <a:t> </a:t>
            </a:r>
            <a:r>
              <a:rPr lang="en-US" sz="2400" spc="-5" dirty="0">
                <a:cs typeface="Arial"/>
              </a:rPr>
              <a:t>WDB</a:t>
            </a:r>
            <a:r>
              <a:rPr lang="en-US" sz="2400" dirty="0">
                <a:cs typeface="Arial"/>
              </a:rPr>
              <a:t>s</a:t>
            </a:r>
            <a:r>
              <a:rPr lang="en-US" sz="2400" spc="-5" dirty="0">
                <a:cs typeface="Arial"/>
              </a:rPr>
              <a:t> as require</a:t>
            </a:r>
            <a:r>
              <a:rPr lang="en-US" sz="2400" dirty="0">
                <a:cs typeface="Arial"/>
              </a:rPr>
              <a:t>d</a:t>
            </a:r>
            <a:r>
              <a:rPr lang="en-US" sz="2400" spc="5" dirty="0">
                <a:cs typeface="Arial"/>
              </a:rPr>
              <a:t> </a:t>
            </a:r>
            <a:r>
              <a:rPr lang="en-US" sz="2400" spc="-5" dirty="0">
                <a:cs typeface="Arial"/>
              </a:rPr>
              <a:t>an</a:t>
            </a:r>
            <a:r>
              <a:rPr lang="en-US" sz="2400" dirty="0">
                <a:cs typeface="Arial"/>
              </a:rPr>
              <a:t>d</a:t>
            </a:r>
            <a:r>
              <a:rPr lang="en-US" sz="2400" spc="5" dirty="0">
                <a:cs typeface="Arial"/>
              </a:rPr>
              <a:t> </a:t>
            </a:r>
            <a:r>
              <a:rPr lang="en-US" sz="2400" spc="-5" dirty="0">
                <a:cs typeface="Arial"/>
              </a:rPr>
              <a:t>participat</a:t>
            </a:r>
            <a:r>
              <a:rPr lang="en-US" sz="2400" dirty="0">
                <a:cs typeface="Arial"/>
              </a:rPr>
              <a:t>e</a:t>
            </a:r>
            <a:r>
              <a:rPr lang="en-US" sz="2400" spc="25" dirty="0">
                <a:cs typeface="Arial"/>
              </a:rPr>
              <a:t> </a:t>
            </a:r>
            <a:r>
              <a:rPr lang="en-US" sz="2400" spc="-5" dirty="0">
                <a:cs typeface="Arial"/>
              </a:rPr>
              <a:t>i</a:t>
            </a:r>
            <a:r>
              <a:rPr lang="en-US" sz="2400" dirty="0">
                <a:cs typeface="Arial"/>
              </a:rPr>
              <a:t>n</a:t>
            </a:r>
            <a:r>
              <a:rPr lang="en-US" sz="2400" spc="5" dirty="0">
                <a:cs typeface="Arial"/>
              </a:rPr>
              <a:t> </a:t>
            </a:r>
            <a:r>
              <a:rPr lang="en-US" sz="2400" spc="-5" dirty="0">
                <a:cs typeface="Arial"/>
              </a:rPr>
              <a:t>Boar</a:t>
            </a:r>
            <a:r>
              <a:rPr lang="en-US" sz="2400" dirty="0">
                <a:cs typeface="Arial"/>
              </a:rPr>
              <a:t>d</a:t>
            </a:r>
            <a:r>
              <a:rPr lang="en-US" sz="2400" spc="5" dirty="0">
                <a:cs typeface="Arial"/>
              </a:rPr>
              <a:t> </a:t>
            </a:r>
            <a:r>
              <a:rPr lang="en-US" sz="2400" spc="-5" dirty="0">
                <a:cs typeface="Arial"/>
              </a:rPr>
              <a:t>committee</a:t>
            </a:r>
            <a:r>
              <a:rPr lang="en-US" sz="2400" dirty="0">
                <a:cs typeface="Arial"/>
              </a:rPr>
              <a:t>s</a:t>
            </a:r>
            <a:r>
              <a:rPr lang="en-US" sz="2400" spc="5" dirty="0">
                <a:cs typeface="Arial"/>
              </a:rPr>
              <a:t> </a:t>
            </a:r>
            <a:r>
              <a:rPr lang="en-US" sz="2400" spc="-5" dirty="0">
                <a:cs typeface="Arial"/>
              </a:rPr>
              <a:t>a</a:t>
            </a:r>
            <a:r>
              <a:rPr lang="en-US" sz="2400" dirty="0">
                <a:cs typeface="Arial"/>
              </a:rPr>
              <a:t>s</a:t>
            </a:r>
            <a:r>
              <a:rPr lang="en-US" sz="2400" spc="5" dirty="0">
                <a:cs typeface="Arial"/>
              </a:rPr>
              <a:t> </a:t>
            </a:r>
            <a:r>
              <a:rPr lang="en-US" sz="2400" spc="-5" dirty="0">
                <a:cs typeface="Arial"/>
              </a:rPr>
              <a:t>needed.</a:t>
            </a:r>
            <a:endParaRPr lang="en-US" sz="2400" dirty="0">
              <a:cs typeface="Arial"/>
            </a:endParaRPr>
          </a:p>
          <a:p>
            <a:pPr marL="514350" indent="-514350">
              <a:buFont typeface="+mj-lt"/>
              <a:buAutoNum type="alphaLcParenR" startAt="3"/>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83</a:t>
            </a:fld>
            <a:endParaRPr lang="en-US">
              <a:solidFill>
                <a:prstClr val="black">
                  <a:tint val="75000"/>
                </a:prstClr>
              </a:solidFill>
            </a:endParaRPr>
          </a:p>
        </p:txBody>
      </p:sp>
      <p:sp>
        <p:nvSpPr>
          <p:cNvPr id="4" name="Title 3"/>
          <p:cNvSpPr>
            <a:spLocks noGrp="1"/>
          </p:cNvSpPr>
          <p:nvPr>
            <p:ph type="title"/>
          </p:nvPr>
        </p:nvSpPr>
        <p:spPr>
          <a:xfrm>
            <a:off x="1097280" y="293687"/>
            <a:ext cx="5577840" cy="1066800"/>
          </a:xfrm>
        </p:spPr>
        <p:txBody>
          <a:bodyPr>
            <a:noAutofit/>
          </a:bodyPr>
          <a:lstStyle/>
          <a:p>
            <a:r>
              <a:rPr lang="en-US" sz="3200" spc="-22" dirty="0"/>
              <a:t>Each </a:t>
            </a:r>
            <a:r>
              <a:rPr lang="en-US" sz="3200" spc="-22" dirty="0" smtClean="0"/>
              <a:t>Required Partner Must</a:t>
            </a:r>
            <a:r>
              <a:rPr lang="en-US" sz="2400" spc="-22" dirty="0" smtClean="0"/>
              <a:t>…</a:t>
            </a:r>
            <a:br>
              <a:rPr lang="en-US" sz="2400" spc="-22" dirty="0" smtClean="0"/>
            </a:br>
            <a:r>
              <a:rPr lang="en-US" sz="2800" spc="-22" dirty="0" smtClean="0"/>
              <a:t>(</a:t>
            </a:r>
            <a:r>
              <a:rPr lang="en-US" sz="2800" spc="-22" dirty="0"/>
              <a:t>cont.)</a:t>
            </a:r>
          </a:p>
        </p:txBody>
      </p:sp>
    </p:spTree>
    <p:extLst>
      <p:ext uri="{BB962C8B-B14F-4D97-AF65-F5344CB8AC3E}">
        <p14:creationId xmlns:p14="http://schemas.microsoft.com/office/powerpoint/2010/main" val="2396632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857" y="1600202"/>
            <a:ext cx="7539975" cy="4525963"/>
          </a:xfrm>
        </p:spPr>
        <p:txBody>
          <a:bodyPr/>
          <a:lstStyle/>
          <a:p>
            <a:pPr marL="0" indent="0">
              <a:buNone/>
            </a:pPr>
            <a:r>
              <a:rPr lang="en-US" sz="2400" i="1" dirty="0">
                <a:cs typeface="Arial"/>
              </a:rPr>
              <a:t>“Jointly</a:t>
            </a:r>
            <a:r>
              <a:rPr lang="en-US" sz="2400" i="1" spc="-10" dirty="0">
                <a:cs typeface="Arial"/>
              </a:rPr>
              <a:t> </a:t>
            </a:r>
            <a:r>
              <a:rPr lang="en-US" sz="2400" i="1" dirty="0">
                <a:cs typeface="Arial"/>
              </a:rPr>
              <a:t>funding</a:t>
            </a:r>
            <a:r>
              <a:rPr lang="en-US" sz="2400" i="1" spc="5" dirty="0">
                <a:cs typeface="Arial"/>
              </a:rPr>
              <a:t> </a:t>
            </a:r>
            <a:r>
              <a:rPr lang="en-US" sz="2400" i="1" dirty="0">
                <a:cs typeface="Arial"/>
              </a:rPr>
              <a:t>services</a:t>
            </a:r>
            <a:r>
              <a:rPr lang="en-US" sz="2400" i="1" spc="-10" dirty="0">
                <a:cs typeface="Arial"/>
              </a:rPr>
              <a:t> </a:t>
            </a:r>
            <a:r>
              <a:rPr lang="en-US" sz="2400" i="1" dirty="0">
                <a:cs typeface="Arial"/>
              </a:rPr>
              <a:t>is</a:t>
            </a:r>
            <a:r>
              <a:rPr lang="en-US" sz="2400" i="1" spc="-10" dirty="0">
                <a:cs typeface="Arial"/>
              </a:rPr>
              <a:t> </a:t>
            </a:r>
            <a:r>
              <a:rPr lang="en-US" sz="2400" i="1" dirty="0">
                <a:cs typeface="Arial"/>
              </a:rPr>
              <a:t>a</a:t>
            </a:r>
            <a:r>
              <a:rPr lang="en-US" sz="2400" i="1" spc="-10" dirty="0">
                <a:cs typeface="Arial"/>
              </a:rPr>
              <a:t> </a:t>
            </a:r>
            <a:r>
              <a:rPr lang="en-US" sz="2400" i="1" dirty="0">
                <a:cs typeface="Arial"/>
              </a:rPr>
              <a:t>necessary</a:t>
            </a:r>
            <a:r>
              <a:rPr lang="en-US" sz="2400" i="1" spc="-10" dirty="0">
                <a:cs typeface="Arial"/>
              </a:rPr>
              <a:t> </a:t>
            </a:r>
            <a:r>
              <a:rPr lang="en-US" sz="2400" i="1" dirty="0">
                <a:cs typeface="Arial"/>
              </a:rPr>
              <a:t>foundation for an integrated service delivery system.	All partner contributions to the costs</a:t>
            </a:r>
            <a:r>
              <a:rPr lang="en-US" sz="2400" i="1" spc="-20" dirty="0">
                <a:cs typeface="Arial"/>
              </a:rPr>
              <a:t> </a:t>
            </a:r>
            <a:r>
              <a:rPr lang="en-US" sz="2400" i="1" dirty="0">
                <a:cs typeface="Arial"/>
              </a:rPr>
              <a:t>of operating and providing services within the one-stop delivery system</a:t>
            </a:r>
            <a:r>
              <a:rPr lang="en-US" sz="2400" i="1" spc="-5" dirty="0">
                <a:cs typeface="Arial"/>
              </a:rPr>
              <a:t> </a:t>
            </a:r>
            <a:r>
              <a:rPr lang="en-US" sz="2400" i="1" dirty="0">
                <a:cs typeface="Arial"/>
              </a:rPr>
              <a:t>must</a:t>
            </a:r>
            <a:r>
              <a:rPr lang="en-US" sz="2400" i="1" spc="-5" dirty="0">
                <a:cs typeface="Arial"/>
              </a:rPr>
              <a:t> </a:t>
            </a:r>
            <a:r>
              <a:rPr lang="en-US" sz="2400" i="1" dirty="0">
                <a:cs typeface="Arial"/>
              </a:rPr>
              <a:t>be</a:t>
            </a:r>
            <a:r>
              <a:rPr lang="en-US" sz="2400" i="1" spc="-5" dirty="0">
                <a:cs typeface="Arial"/>
              </a:rPr>
              <a:t> </a:t>
            </a:r>
            <a:r>
              <a:rPr lang="en-US" sz="2400" i="1" dirty="0">
                <a:cs typeface="Arial"/>
              </a:rPr>
              <a:t>proportionate</a:t>
            </a:r>
            <a:r>
              <a:rPr lang="en-US" sz="2400" i="1" spc="15" dirty="0">
                <a:cs typeface="Arial"/>
              </a:rPr>
              <a:t> </a:t>
            </a:r>
            <a:r>
              <a:rPr lang="en-US" sz="2400" i="1" dirty="0">
                <a:cs typeface="Arial"/>
              </a:rPr>
              <a:t>to</a:t>
            </a:r>
            <a:r>
              <a:rPr lang="en-US" sz="2400" i="1" spc="-5" dirty="0">
                <a:cs typeface="Arial"/>
              </a:rPr>
              <a:t> </a:t>
            </a:r>
            <a:r>
              <a:rPr lang="en-US" sz="2400" i="1" dirty="0">
                <a:cs typeface="Arial"/>
              </a:rPr>
              <a:t>the</a:t>
            </a:r>
            <a:r>
              <a:rPr lang="en-US" sz="2400" i="1" spc="-5" dirty="0">
                <a:cs typeface="Arial"/>
              </a:rPr>
              <a:t> </a:t>
            </a:r>
            <a:r>
              <a:rPr lang="en-US" sz="2400" i="1" dirty="0">
                <a:cs typeface="Arial"/>
              </a:rPr>
              <a:t>benefits received and also must adhere to the partner program</a:t>
            </a:r>
            <a:r>
              <a:rPr lang="en-US" sz="2400" i="1" spc="-50" dirty="0">
                <a:cs typeface="Arial"/>
              </a:rPr>
              <a:t>’</a:t>
            </a:r>
            <a:r>
              <a:rPr lang="en-US" sz="2400" i="1" dirty="0">
                <a:cs typeface="Arial"/>
              </a:rPr>
              <a:t>s</a:t>
            </a:r>
            <a:r>
              <a:rPr lang="en-US" sz="2400" i="1" spc="5" dirty="0">
                <a:cs typeface="Arial"/>
              </a:rPr>
              <a:t> </a:t>
            </a:r>
            <a:r>
              <a:rPr lang="en-US" sz="2400" i="1" dirty="0">
                <a:cs typeface="Arial"/>
              </a:rPr>
              <a:t>Federal</a:t>
            </a:r>
            <a:r>
              <a:rPr lang="en-US" sz="2400" i="1" spc="5" dirty="0">
                <a:cs typeface="Arial"/>
              </a:rPr>
              <a:t> </a:t>
            </a:r>
            <a:r>
              <a:rPr lang="en-US" sz="2400" i="1" dirty="0">
                <a:cs typeface="Arial"/>
              </a:rPr>
              <a:t>authorizing</a:t>
            </a:r>
            <a:r>
              <a:rPr lang="en-US" sz="2400" i="1" spc="5" dirty="0">
                <a:cs typeface="Arial"/>
              </a:rPr>
              <a:t> </a:t>
            </a:r>
            <a:r>
              <a:rPr lang="en-US" sz="2400" i="1" dirty="0">
                <a:cs typeface="Arial"/>
              </a:rPr>
              <a:t>statute</a:t>
            </a:r>
            <a:r>
              <a:rPr lang="en-US" sz="2400" i="1" spc="5" dirty="0">
                <a:cs typeface="Arial"/>
              </a:rPr>
              <a:t> </a:t>
            </a:r>
            <a:r>
              <a:rPr lang="en-US" sz="2400" i="1" dirty="0">
                <a:cs typeface="Arial"/>
              </a:rPr>
              <a:t>and</a:t>
            </a:r>
            <a:r>
              <a:rPr lang="en-US" sz="2400" i="1" spc="5" dirty="0">
                <a:cs typeface="Arial"/>
              </a:rPr>
              <a:t> </a:t>
            </a:r>
            <a:r>
              <a:rPr lang="en-US" sz="2400" i="1" dirty="0">
                <a:cs typeface="Arial"/>
              </a:rPr>
              <a:t>to Federal</a:t>
            </a:r>
            <a:r>
              <a:rPr lang="en-US" sz="2400" i="1" spc="10" dirty="0">
                <a:cs typeface="Arial"/>
              </a:rPr>
              <a:t> </a:t>
            </a:r>
            <a:r>
              <a:rPr lang="en-US" sz="2400" i="1" dirty="0">
                <a:cs typeface="Arial"/>
              </a:rPr>
              <a:t>cost</a:t>
            </a:r>
            <a:r>
              <a:rPr lang="en-US" sz="2400" i="1" spc="-15" dirty="0">
                <a:cs typeface="Arial"/>
              </a:rPr>
              <a:t> </a:t>
            </a:r>
            <a:r>
              <a:rPr lang="en-US" sz="2400" i="1" dirty="0">
                <a:cs typeface="Arial"/>
              </a:rPr>
              <a:t>principles</a:t>
            </a:r>
            <a:r>
              <a:rPr lang="en-US" sz="2400" i="1" spc="10" dirty="0">
                <a:cs typeface="Arial"/>
              </a:rPr>
              <a:t> </a:t>
            </a:r>
            <a:r>
              <a:rPr lang="en-US" sz="2400" i="1" dirty="0">
                <a:cs typeface="Arial"/>
              </a:rPr>
              <a:t>requiring</a:t>
            </a:r>
            <a:r>
              <a:rPr lang="en-US" sz="2400" i="1" spc="10" dirty="0">
                <a:cs typeface="Arial"/>
              </a:rPr>
              <a:t> </a:t>
            </a:r>
            <a:r>
              <a:rPr lang="en-US" sz="2400" i="1" dirty="0">
                <a:cs typeface="Arial"/>
              </a:rPr>
              <a:t>that</a:t>
            </a:r>
            <a:r>
              <a:rPr lang="en-US" sz="2400" i="1" spc="-5" dirty="0">
                <a:cs typeface="Arial"/>
              </a:rPr>
              <a:t> </a:t>
            </a:r>
            <a:r>
              <a:rPr lang="en-US" sz="2400" i="1" dirty="0">
                <a:cs typeface="Arial"/>
              </a:rPr>
              <a:t>costs</a:t>
            </a:r>
            <a:r>
              <a:rPr lang="en-US" sz="2400" i="1" spc="-15" dirty="0">
                <a:cs typeface="Arial"/>
              </a:rPr>
              <a:t> </a:t>
            </a:r>
            <a:r>
              <a:rPr lang="en-US" sz="2400" i="1" dirty="0">
                <a:cs typeface="Arial"/>
              </a:rPr>
              <a:t>are reasonable,</a:t>
            </a:r>
            <a:r>
              <a:rPr lang="en-US" sz="2400" i="1" spc="5" dirty="0">
                <a:cs typeface="Arial"/>
              </a:rPr>
              <a:t> </a:t>
            </a:r>
            <a:r>
              <a:rPr lang="en-US" sz="2400" i="1" dirty="0">
                <a:cs typeface="Arial"/>
              </a:rPr>
              <a:t>necessar</a:t>
            </a:r>
            <a:r>
              <a:rPr lang="en-US" sz="2400" i="1" spc="-210" dirty="0">
                <a:cs typeface="Arial"/>
              </a:rPr>
              <a:t>y</a:t>
            </a:r>
            <a:r>
              <a:rPr lang="en-US" sz="2400" i="1" dirty="0">
                <a:cs typeface="Arial"/>
              </a:rPr>
              <a:t>,</a:t>
            </a:r>
            <a:r>
              <a:rPr lang="en-US" sz="2400" i="1" spc="-10" dirty="0">
                <a:cs typeface="Arial"/>
              </a:rPr>
              <a:t> </a:t>
            </a:r>
            <a:r>
              <a:rPr lang="en-US" sz="2400" i="1" dirty="0">
                <a:cs typeface="Arial"/>
              </a:rPr>
              <a:t>and</a:t>
            </a:r>
            <a:r>
              <a:rPr lang="en-US" sz="2400" i="1" spc="5" dirty="0">
                <a:cs typeface="Arial"/>
              </a:rPr>
              <a:t> </a:t>
            </a:r>
            <a:r>
              <a:rPr lang="en-US" sz="2400" i="1" dirty="0">
                <a:cs typeface="Arial"/>
              </a:rPr>
              <a:t>allocable.”</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84</a:t>
            </a:fld>
            <a:endParaRPr lang="en-US">
              <a:solidFill>
                <a:prstClr val="black">
                  <a:tint val="75000"/>
                </a:prstClr>
              </a:solidFill>
            </a:endParaRPr>
          </a:p>
        </p:txBody>
      </p:sp>
      <p:sp>
        <p:nvSpPr>
          <p:cNvPr id="4" name="Title 3"/>
          <p:cNvSpPr>
            <a:spLocks noGrp="1"/>
          </p:cNvSpPr>
          <p:nvPr>
            <p:ph type="title"/>
          </p:nvPr>
        </p:nvSpPr>
        <p:spPr>
          <a:xfrm>
            <a:off x="1524001" y="337229"/>
            <a:ext cx="5029199" cy="838427"/>
          </a:xfrm>
        </p:spPr>
        <p:txBody>
          <a:bodyPr>
            <a:normAutofit/>
          </a:bodyPr>
          <a:lstStyle/>
          <a:p>
            <a:r>
              <a:rPr lang="en-US" sz="4000" spc="-22" dirty="0"/>
              <a:t>Preamble Statement</a:t>
            </a:r>
          </a:p>
        </p:txBody>
      </p:sp>
    </p:spTree>
    <p:extLst>
      <p:ext uri="{BB962C8B-B14F-4D97-AF65-F5344CB8AC3E}">
        <p14:creationId xmlns:p14="http://schemas.microsoft.com/office/powerpoint/2010/main" val="496807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2951"/>
            <a:ext cx="8229600" cy="4525963"/>
          </a:xfrm>
        </p:spPr>
        <p:txBody>
          <a:bodyPr/>
          <a:lstStyle/>
          <a:p>
            <a:pPr>
              <a:lnSpc>
                <a:spcPct val="110000"/>
              </a:lnSpc>
              <a:tabLst>
                <a:tab pos="355600" algn="l"/>
              </a:tabLst>
            </a:pPr>
            <a:r>
              <a:rPr lang="en-US" sz="2400" b="1" dirty="0"/>
              <a:t>One-Stop Infrastructure Funding Webinar</a:t>
            </a:r>
          </a:p>
          <a:p>
            <a:pPr marL="857250" lvl="2" indent="-457200">
              <a:lnSpc>
                <a:spcPct val="110000"/>
              </a:lnSpc>
              <a:spcBef>
                <a:spcPts val="495"/>
              </a:spcBef>
              <a:buClr>
                <a:schemeClr val="tx1">
                  <a:lumMod val="85000"/>
                  <a:lumOff val="15000"/>
                </a:schemeClr>
              </a:buClr>
              <a:buFont typeface="Wingdings" panose="05000000000000000000" pitchFamily="2" charset="2"/>
              <a:buChar char="Ø"/>
              <a:tabLst>
                <a:tab pos="355600" algn="l"/>
              </a:tabLst>
            </a:pPr>
            <a:r>
              <a:rPr lang="en-US" dirty="0"/>
              <a:t>September 21- </a:t>
            </a:r>
            <a:r>
              <a:rPr lang="en-US" dirty="0" smtClean="0"/>
              <a:t>(recorded webinar)</a:t>
            </a:r>
            <a:endParaRPr lang="en-US" dirty="0"/>
          </a:p>
          <a:p>
            <a:pPr>
              <a:lnSpc>
                <a:spcPct val="110000"/>
              </a:lnSpc>
              <a:spcBef>
                <a:spcPts val="495"/>
              </a:spcBef>
              <a:tabLst>
                <a:tab pos="355600" algn="l"/>
              </a:tabLst>
            </a:pPr>
            <a:r>
              <a:rPr lang="en-US" sz="2400" b="1" dirty="0"/>
              <a:t>One-Stop Operations Guidance</a:t>
            </a:r>
          </a:p>
          <a:p>
            <a:pPr marL="857250" lvl="2" indent="-457200">
              <a:lnSpc>
                <a:spcPct val="110000"/>
              </a:lnSpc>
              <a:spcBef>
                <a:spcPts val="500"/>
              </a:spcBef>
              <a:buClr>
                <a:schemeClr val="tx1">
                  <a:lumMod val="85000"/>
                  <a:lumOff val="15000"/>
                </a:schemeClr>
              </a:buClr>
              <a:buFont typeface="Wingdings" panose="05000000000000000000" pitchFamily="2" charset="2"/>
              <a:buChar char="Ø"/>
              <a:tabLst>
                <a:tab pos="355600" algn="l"/>
              </a:tabLst>
            </a:pPr>
            <a:r>
              <a:rPr lang="en-US" dirty="0"/>
              <a:t>Anticipated release in Fall 2016</a:t>
            </a:r>
          </a:p>
          <a:p>
            <a:pPr marR="5080">
              <a:lnSpc>
                <a:spcPct val="110000"/>
              </a:lnSpc>
              <a:spcBef>
                <a:spcPts val="495"/>
              </a:spcBef>
              <a:tabLst>
                <a:tab pos="355600" algn="l"/>
              </a:tabLst>
            </a:pPr>
            <a:r>
              <a:rPr lang="en-US" sz="2400" b="1" dirty="0"/>
              <a:t>One-Stop State/Local Infrastructure Costs Guidance</a:t>
            </a:r>
          </a:p>
          <a:p>
            <a:pPr marL="857250" lvl="2" indent="-457200">
              <a:lnSpc>
                <a:spcPct val="110000"/>
              </a:lnSpc>
              <a:spcBef>
                <a:spcPts val="495"/>
              </a:spcBef>
              <a:buClr>
                <a:schemeClr val="tx1">
                  <a:lumMod val="85000"/>
                  <a:lumOff val="15000"/>
                </a:schemeClr>
              </a:buClr>
              <a:buFont typeface="Wingdings" panose="05000000000000000000" pitchFamily="2" charset="2"/>
              <a:buChar char="Ø"/>
              <a:tabLst>
                <a:tab pos="355600" algn="l"/>
              </a:tabLst>
            </a:pPr>
            <a:r>
              <a:rPr lang="en-US" dirty="0"/>
              <a:t>Anticipated release in Fall 2016</a:t>
            </a:r>
          </a:p>
          <a:p>
            <a:pPr>
              <a:lnSpc>
                <a:spcPct val="100000"/>
              </a:lnSpc>
              <a:spcBef>
                <a:spcPts val="2"/>
              </a:spcBef>
            </a:pPr>
            <a:endParaRPr lang="en-US" sz="2400" dirty="0">
              <a:cs typeface="Times New Roman"/>
            </a:endParaRPr>
          </a:p>
          <a:p>
            <a:pPr marL="12700">
              <a:lnSpc>
                <a:spcPct val="100000"/>
              </a:lnSpc>
            </a:pPr>
            <a:r>
              <a:rPr lang="en-US" sz="2400" dirty="0">
                <a:cs typeface="Arial"/>
              </a:rPr>
              <a:t>Stay</a:t>
            </a:r>
            <a:r>
              <a:rPr lang="en-US" sz="2400" spc="-65" dirty="0">
                <a:cs typeface="Arial"/>
              </a:rPr>
              <a:t> </a:t>
            </a:r>
            <a:r>
              <a:rPr lang="en-US" sz="2400" spc="-105" dirty="0">
                <a:cs typeface="Arial"/>
              </a:rPr>
              <a:t>T</a:t>
            </a:r>
            <a:r>
              <a:rPr lang="en-US" sz="2400" dirty="0">
                <a:cs typeface="Arial"/>
              </a:rPr>
              <a:t>uned</a:t>
            </a:r>
            <a:r>
              <a:rPr lang="en-US" sz="2400" spc="-5" dirty="0">
                <a:cs typeface="Arial"/>
              </a:rPr>
              <a:t>…</a:t>
            </a:r>
            <a:r>
              <a:rPr lang="en-US" sz="2400" b="1" u="heavy" dirty="0">
                <a:solidFill>
                  <a:srgbClr val="0070C0"/>
                </a:solidFill>
                <a:cs typeface="Arial"/>
              </a:rPr>
              <a:t>https://ion.workforcegps.org/</a:t>
            </a:r>
            <a:endParaRPr lang="en-US" sz="2400" dirty="0">
              <a:cs typeface="Arial"/>
            </a:endParaRP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85</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spc="-22" dirty="0"/>
              <a:t>Upcoming Guidance and TA from USDOL</a:t>
            </a:r>
          </a:p>
        </p:txBody>
      </p:sp>
    </p:spTree>
    <p:extLst>
      <p:ext uri="{BB962C8B-B14F-4D97-AF65-F5344CB8AC3E}">
        <p14:creationId xmlns:p14="http://schemas.microsoft.com/office/powerpoint/2010/main" val="145767377"/>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Resources and Technical assistance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val="3521210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360487"/>
            <a:ext cx="8138160" cy="4861559"/>
          </a:xfrm>
        </p:spPr>
        <p:txBody>
          <a:bodyPr>
            <a:normAutofit lnSpcReduction="10000"/>
          </a:bodyPr>
          <a:lstStyle/>
          <a:p>
            <a:r>
              <a:rPr lang="en-US" sz="2400" dirty="0" smtClean="0"/>
              <a:t>Final Regulations for </a:t>
            </a:r>
            <a:r>
              <a:rPr lang="en-US" sz="2400" dirty="0"/>
              <a:t>WIOA </a:t>
            </a:r>
            <a:r>
              <a:rPr lang="en-US" sz="2400" dirty="0">
                <a:hlinkClick r:id="rId2"/>
              </a:rPr>
              <a:t>https://</a:t>
            </a:r>
            <a:r>
              <a:rPr lang="en-US" sz="2400" dirty="0" smtClean="0">
                <a:hlinkClick r:id="rId2"/>
              </a:rPr>
              <a:t>www.federalregister.gov/documents/2016/08/19/2016-15977/workforce-innovation-and-opportunity-act-joint-rule-for-unified-and-combined-state-plans-performance</a:t>
            </a:r>
            <a:endParaRPr lang="en-US" sz="2400" dirty="0" smtClean="0"/>
          </a:p>
          <a:p>
            <a:pPr marL="0" indent="0">
              <a:buNone/>
            </a:pPr>
            <a:endParaRPr lang="en-US" sz="2400" dirty="0" smtClean="0"/>
          </a:p>
          <a:p>
            <a:r>
              <a:rPr lang="en-US" sz="2400" dirty="0"/>
              <a:t>USDOE-OCTAE/WIOA information </a:t>
            </a:r>
            <a:r>
              <a:rPr lang="en-US" sz="2400" dirty="0" smtClean="0">
                <a:hlinkClick r:id="rId3"/>
              </a:rPr>
              <a:t>http</a:t>
            </a:r>
            <a:r>
              <a:rPr lang="en-US" sz="2400" dirty="0">
                <a:hlinkClick r:id="rId3"/>
              </a:rPr>
              <a:t>://</a:t>
            </a:r>
            <a:r>
              <a:rPr lang="en-US" sz="2400" dirty="0" smtClean="0">
                <a:hlinkClick r:id="rId3"/>
              </a:rPr>
              <a:t>www2.ed.gov/about/offices/list/ovae/pi/AdultEd/wioa-reauthorization.html</a:t>
            </a:r>
            <a:endParaRPr lang="en-US" sz="2400" dirty="0" smtClean="0"/>
          </a:p>
          <a:p>
            <a:endParaRPr lang="en-US" sz="2400" dirty="0"/>
          </a:p>
          <a:p>
            <a:r>
              <a:rPr lang="en-US" sz="2400" dirty="0"/>
              <a:t>LINCS  </a:t>
            </a:r>
            <a:r>
              <a:rPr lang="en-US" sz="2400" dirty="0">
                <a:hlinkClick r:id="rId4"/>
              </a:rPr>
              <a:t>http://lincs.ed.gov</a:t>
            </a:r>
            <a:r>
              <a:rPr lang="en-US" sz="2400" dirty="0" smtClean="0">
                <a:hlinkClick r:id="rId4"/>
              </a:rPr>
              <a:t>/</a:t>
            </a:r>
            <a:endParaRPr lang="en-US" sz="2400" dirty="0" smtClean="0"/>
          </a:p>
          <a:p>
            <a:endParaRPr lang="en-US" sz="2400" dirty="0" smtClean="0"/>
          </a:p>
          <a:p>
            <a:r>
              <a:rPr lang="en-US" sz="2400" dirty="0" smtClean="0"/>
              <a:t>Workforce GPS  </a:t>
            </a:r>
            <a:r>
              <a:rPr lang="en-US" sz="2400" u="heavy" dirty="0" smtClean="0">
                <a:solidFill>
                  <a:srgbClr val="0070C0"/>
                </a:solidFill>
                <a:cs typeface="Arial"/>
                <a:hlinkClick r:id="rId5"/>
              </a:rPr>
              <a:t>https</a:t>
            </a:r>
            <a:r>
              <a:rPr lang="en-US" sz="2400" u="heavy" dirty="0">
                <a:solidFill>
                  <a:srgbClr val="0070C0"/>
                </a:solidFill>
                <a:cs typeface="Arial"/>
                <a:hlinkClick r:id="rId5"/>
              </a:rPr>
              <a:t>://ion.workforcegps.org</a:t>
            </a:r>
            <a:r>
              <a:rPr lang="en-US" sz="2400" u="heavy" dirty="0" smtClean="0">
                <a:solidFill>
                  <a:srgbClr val="0070C0"/>
                </a:solidFill>
                <a:cs typeface="Arial"/>
                <a:hlinkClick r:id="rId5"/>
              </a:rPr>
              <a:t>/</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87</a:t>
            </a:fld>
            <a:endParaRPr lang="en-US">
              <a:solidFill>
                <a:prstClr val="black">
                  <a:tint val="75000"/>
                </a:prstClr>
              </a:solidFill>
            </a:endParaRPr>
          </a:p>
        </p:txBody>
      </p:sp>
      <p:sp>
        <p:nvSpPr>
          <p:cNvPr id="5" name="Title 4"/>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1909908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90368" y="1500530"/>
            <a:ext cx="6635578" cy="4719037"/>
          </a:xfrm>
        </p:spPr>
        <p:txBody>
          <a:bodyPr>
            <a:noAutofit/>
          </a:bodyPr>
          <a:lstStyle/>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200" b="1" dirty="0">
                <a:solidFill>
                  <a:prstClr val="black">
                    <a:lumMod val="75000"/>
                    <a:lumOff val="25000"/>
                  </a:prstClr>
                </a:solidFill>
              </a:rPr>
              <a:t>Dr. Cliff Akujobi</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rPr>
              <a:t>Office of Adult Education, Manager</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hlinkClick r:id="rId2"/>
              </a:rPr>
              <a:t>AkujobiC@michigan.gov</a:t>
            </a:r>
            <a:endParaRPr lang="en-US" sz="20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endParaRPr lang="en-US" sz="16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200" b="1" dirty="0">
                <a:solidFill>
                  <a:prstClr val="black">
                    <a:lumMod val="75000"/>
                    <a:lumOff val="25000"/>
                  </a:prstClr>
                </a:solidFill>
              </a:rPr>
              <a:t>Patty Higgins</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rPr>
              <a:t>Office of Adult Education, WIOA Coordinator</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hlinkClick r:id="rId3"/>
              </a:rPr>
              <a:t>HigginsP@michigan.gov</a:t>
            </a:r>
            <a:r>
              <a:rPr lang="en-US" sz="2000" dirty="0">
                <a:solidFill>
                  <a:prstClr val="black">
                    <a:lumMod val="75000"/>
                    <a:lumOff val="25000"/>
                  </a:prstClr>
                </a:solidFill>
              </a:rPr>
              <a:t> </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endParaRPr lang="en-US" sz="16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200" b="1" dirty="0">
                <a:solidFill>
                  <a:prstClr val="black">
                    <a:lumMod val="75000"/>
                    <a:lumOff val="25000"/>
                  </a:prstClr>
                </a:solidFill>
              </a:rPr>
              <a:t>Erica Luce</a:t>
            </a:r>
            <a:endParaRPr lang="en-US" sz="22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rPr>
              <a:t>Office of Adult Education, AE/MWA Coordinator</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hlinkClick r:id="rId4"/>
              </a:rPr>
              <a:t>LuceE1@michigan.gov</a:t>
            </a:r>
            <a:endParaRPr lang="en-US" sz="2000" dirty="0">
              <a:solidFill>
                <a:prstClr val="black">
                  <a:lumMod val="75000"/>
                  <a:lumOff val="25000"/>
                </a:prstClr>
              </a:solidFill>
            </a:endParaRPr>
          </a:p>
        </p:txBody>
      </p:sp>
      <p:sp>
        <p:nvSpPr>
          <p:cNvPr id="2" name="Title 1"/>
          <p:cNvSpPr>
            <a:spLocks noGrp="1"/>
          </p:cNvSpPr>
          <p:nvPr>
            <p:ph type="title"/>
          </p:nvPr>
        </p:nvSpPr>
        <p:spPr>
          <a:xfrm>
            <a:off x="1515764" y="367828"/>
            <a:ext cx="5029199" cy="1066800"/>
          </a:xfrm>
        </p:spPr>
        <p:txBody>
          <a:bodyPr/>
          <a:lstStyle/>
          <a:p>
            <a:pPr algn="ctr"/>
            <a:r>
              <a:rPr lang="en-US" dirty="0"/>
              <a:t>Questions?</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2698071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US" sz="6000" dirty="0"/>
              <a:t>Thank you!</a:t>
            </a:r>
          </a:p>
        </p:txBody>
      </p:sp>
    </p:spTree>
    <p:extLst>
      <p:ext uri="{BB962C8B-B14F-4D97-AF65-F5344CB8AC3E}">
        <p14:creationId xmlns:p14="http://schemas.microsoft.com/office/powerpoint/2010/main" val="237278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770" y="457200"/>
            <a:ext cx="5771030" cy="1066800"/>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Part 463 Subpart A Contains </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lang="en-US" sz="3600" dirty="0" smtClean="0">
                <a:solidFill>
                  <a:prstClr val="black">
                    <a:lumMod val="85000"/>
                    <a:lumOff val="15000"/>
                  </a:prstClr>
                </a:solidFill>
                <a:cs typeface="Arial" pitchFamily="34" charset="0"/>
              </a:rPr>
              <a:t>Three</a:t>
            </a:r>
            <a:r>
              <a:rPr sz="3600" dirty="0" smtClean="0">
                <a:solidFill>
                  <a:prstClr val="black">
                    <a:lumMod val="85000"/>
                    <a:lumOff val="15000"/>
                  </a:prstClr>
                </a:solidFill>
                <a:cs typeface="Arial" pitchFamily="34" charset="0"/>
              </a:rPr>
              <a:t> </a:t>
            </a:r>
            <a:r>
              <a:rPr sz="3600" dirty="0">
                <a:solidFill>
                  <a:prstClr val="black">
                    <a:lumMod val="85000"/>
                    <a:lumOff val="15000"/>
                  </a:prstClr>
                </a:solidFill>
                <a:cs typeface="Arial" pitchFamily="34" charset="0"/>
              </a:rPr>
              <a:t>Rules</a:t>
            </a:r>
          </a:p>
        </p:txBody>
      </p:sp>
      <p:sp>
        <p:nvSpPr>
          <p:cNvPr id="3" name="object 3"/>
          <p:cNvSpPr txBox="1"/>
          <p:nvPr/>
        </p:nvSpPr>
        <p:spPr>
          <a:xfrm>
            <a:off x="1010772" y="2053144"/>
            <a:ext cx="7092763" cy="3444687"/>
          </a:xfrm>
          <a:prstGeom prst="rect">
            <a:avLst/>
          </a:prstGeom>
        </p:spPr>
        <p:txBody>
          <a:bodyPr vert="horz" wrap="square" lIns="0" tIns="0" rIns="0" bIns="0" rtlCol="0">
            <a:noAutofit/>
          </a:bodyPr>
          <a:lstStyle/>
          <a:p>
            <a:pPr marL="457200" marR="11206" indent="-457200">
              <a:spcAft>
                <a:spcPts val="600"/>
              </a:spcAft>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What is the purpose of the Adult Education and Family Literacy Act (AEFLA)? (463.1)</a:t>
            </a:r>
          </a:p>
          <a:p>
            <a:pPr marL="457200" indent="-457200">
              <a:spcAft>
                <a:spcPts val="600"/>
              </a:spcAft>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926776" indent="-457200">
              <a:spcAft>
                <a:spcPts val="600"/>
              </a:spcAft>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What regulations apply to the AEFLA programs? (463.2)</a:t>
            </a:r>
          </a:p>
          <a:p>
            <a:pPr marL="457200" indent="-457200">
              <a:spcAft>
                <a:spcPts val="600"/>
              </a:spcAft>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064616" indent="-457200">
              <a:spcAft>
                <a:spcPts val="600"/>
              </a:spcAft>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What definitions apply to the AEFLA programs? (463.3)</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5381815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777</TotalTime>
  <Words>4763</Words>
  <Application>Microsoft Office PowerPoint</Application>
  <PresentationFormat>On-screen Show (4:3)</PresentationFormat>
  <Paragraphs>597</Paragraphs>
  <Slides>89</Slides>
  <Notes>35</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1_Office Theme</vt:lpstr>
      <vt:lpstr>WIOA: Unpacking the Final Regulations</vt:lpstr>
      <vt:lpstr>Agenda</vt:lpstr>
      <vt:lpstr>Unified state plan update</vt:lpstr>
      <vt:lpstr>Unified State Plan</vt:lpstr>
      <vt:lpstr>Organization of the final regulations</vt:lpstr>
      <vt:lpstr>PowerPoint Presentation</vt:lpstr>
      <vt:lpstr>Organization of 34 CFR  Part 463</vt:lpstr>
      <vt:lpstr>PowerPoint Presentation</vt:lpstr>
      <vt:lpstr>PowerPoint Presentation</vt:lpstr>
      <vt:lpstr>PowerPoint Presentation</vt:lpstr>
      <vt:lpstr>Contains Nine Rules (Cont.)</vt:lpstr>
      <vt:lpstr>adult education and literacy programs, activities and services</vt:lpstr>
      <vt:lpstr>Adult Education and Literacy Programs, Activities and Services Include:</vt:lpstr>
      <vt:lpstr>PowerPoint Presentation</vt:lpstr>
      <vt:lpstr>PowerPoint Presentation</vt:lpstr>
      <vt:lpstr>Preamble Discussion</vt:lpstr>
      <vt:lpstr>Preamble Discussion</vt:lpstr>
      <vt:lpstr>PowerPoint Presentation</vt:lpstr>
      <vt:lpstr>Preamble Discussion</vt:lpstr>
      <vt:lpstr>How does a program that is intended to be an English language acquisition program meet the requirement that the program lead to attainment of a secondary school diploma or its recognized equivalent and transition to postsecondary education and training or leads to employment?</vt:lpstr>
      <vt:lpstr>Three Options</vt:lpstr>
      <vt:lpstr>PowerPoint Presentation</vt:lpstr>
      <vt:lpstr>Key Concepts</vt:lpstr>
      <vt:lpstr>Resources</vt:lpstr>
      <vt:lpstr>PowerPoint Presentation</vt:lpstr>
      <vt:lpstr>Preamble Discussion</vt:lpstr>
      <vt:lpstr>Preamble Discussion</vt:lpstr>
      <vt:lpstr>Resources</vt:lpstr>
      <vt:lpstr>Resources</vt:lpstr>
      <vt:lpstr>Resources</vt:lpstr>
      <vt:lpstr>PowerPoint Presentation</vt:lpstr>
      <vt:lpstr>Preamble Discussion</vt:lpstr>
      <vt:lpstr>Preamble Discussion</vt:lpstr>
      <vt:lpstr>Three Required Components of IET</vt:lpstr>
      <vt:lpstr>Preamble Discussion</vt:lpstr>
      <vt:lpstr>Meeting the Requirement for the Three Components to be Integrated</vt:lpstr>
      <vt:lpstr>Preamble Discussion</vt:lpstr>
      <vt:lpstr>Preamble Discussion</vt:lpstr>
      <vt:lpstr>Key Concepts</vt:lpstr>
      <vt:lpstr>Resources</vt:lpstr>
      <vt:lpstr>Integrated English literacy and civics education (IELCE) programs</vt:lpstr>
      <vt:lpstr>Contains Six Rules</vt:lpstr>
      <vt:lpstr>Contains Six Rules (cont.)</vt:lpstr>
      <vt:lpstr>What’s Changed in Integrated English Literacy and Civics Education</vt:lpstr>
      <vt:lpstr>IELCE Program</vt:lpstr>
      <vt:lpstr>Preamble Discussion</vt:lpstr>
      <vt:lpstr>Requirements for IELCE Program Eligible Providers</vt:lpstr>
      <vt:lpstr>Preamble Discussion</vt:lpstr>
      <vt:lpstr>How does an eligible provider that receives funds through the IELCE program meet the requirement to use funds for IELCE in combination with IET?</vt:lpstr>
      <vt:lpstr>Two Options for Meeting the Requirement</vt:lpstr>
      <vt:lpstr>Preamble Discussion</vt:lpstr>
      <vt:lpstr>Preamble Discussion</vt:lpstr>
      <vt:lpstr>IELCE Program Components</vt:lpstr>
      <vt:lpstr>Eligible Individuals for IELCE Program</vt:lpstr>
      <vt:lpstr>Key Concepts</vt:lpstr>
      <vt:lpstr>Resources</vt:lpstr>
      <vt:lpstr>Resources on LINCS</vt:lpstr>
      <vt:lpstr>Resources</vt:lpstr>
      <vt:lpstr>Programs for corrections education and the education of other institutionalized individuals</vt:lpstr>
      <vt:lpstr>Changes in Corrections Education</vt:lpstr>
      <vt:lpstr>Subpart F - Four Rules</vt:lpstr>
      <vt:lpstr>Allowable Programs in 463.60(b)</vt:lpstr>
      <vt:lpstr>HOW DOES THE ELIGIBLE AGENCY AWARD FUNDS TO ELIGIBLE PROVIDERS UNDER THE PROGRAM FOR CORRECTIONS EDUCATION AND EDUCATION OF OTHER INSTITUTIONALIZED ADULTS?</vt:lpstr>
      <vt:lpstr>Awarding Funds</vt:lpstr>
      <vt:lpstr>Preamble Discussion:  How State Departments of Corrections May Participate</vt:lpstr>
      <vt:lpstr>Re-Entry Services</vt:lpstr>
      <vt:lpstr>Preamble Discussion</vt:lpstr>
      <vt:lpstr>Key Concepts</vt:lpstr>
      <vt:lpstr>Performance Accountability</vt:lpstr>
      <vt:lpstr>Resources</vt:lpstr>
      <vt:lpstr>https://lincs.ed.gov/reentryed/</vt:lpstr>
      <vt:lpstr>local board representation required partners and their roles in the one-stop system</vt:lpstr>
      <vt:lpstr>Local Workforce Development Boards</vt:lpstr>
      <vt:lpstr>Purpose of Local Workforce Development Board (WDB)</vt:lpstr>
      <vt:lpstr>Local WDB – Membership</vt:lpstr>
      <vt:lpstr>Appointment Process</vt:lpstr>
      <vt:lpstr>What entity serves as the local one- stop partner in the local area?</vt:lpstr>
      <vt:lpstr>One-Stop Partner in the  Local Area</vt:lpstr>
      <vt:lpstr>Preamble Discussion: Delegation</vt:lpstr>
      <vt:lpstr>Who Are the Required One-Stop Partners?</vt:lpstr>
      <vt:lpstr>Who Are the Required One-Stop Partners? (cont.)</vt:lpstr>
      <vt:lpstr>Each Required Partner Must…</vt:lpstr>
      <vt:lpstr>Each Required Partner Must… (cont.)</vt:lpstr>
      <vt:lpstr>Preamble Statement</vt:lpstr>
      <vt:lpstr>Upcoming Guidance and TA from USDOL</vt:lpstr>
      <vt:lpstr>Resources and Technical assistance</vt:lpstr>
      <vt:lpstr>Resources</vt:lpstr>
      <vt:lpstr>Questions?</vt:lpstr>
      <vt:lpstr>Thank you!</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Luce, Erica (WDA)</dc:creator>
  <cp:lastModifiedBy>MACAE Office</cp:lastModifiedBy>
  <cp:revision>138</cp:revision>
  <cp:lastPrinted>2016-09-29T20:37:24Z</cp:lastPrinted>
  <dcterms:created xsi:type="dcterms:W3CDTF">2016-09-27T16:17:05Z</dcterms:created>
  <dcterms:modified xsi:type="dcterms:W3CDTF">2016-10-13T19:19:01Z</dcterms:modified>
</cp:coreProperties>
</file>