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19"/>
  </p:handoutMasterIdLst>
  <p:sldIdLst>
    <p:sldId id="256" r:id="rId6"/>
    <p:sldId id="257" r:id="rId7"/>
    <p:sldId id="259" r:id="rId8"/>
    <p:sldId id="260" r:id="rId9"/>
    <p:sldId id="261" r:id="rId10"/>
    <p:sldId id="262" r:id="rId11"/>
    <p:sldId id="268" r:id="rId12"/>
    <p:sldId id="267" r:id="rId13"/>
    <p:sldId id="263" r:id="rId14"/>
    <p:sldId id="264" r:id="rId15"/>
    <p:sldId id="265" r:id="rId16"/>
    <p:sldId id="266" r:id="rId17"/>
    <p:sldId id="258"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244"/>
    <a:srgbClr val="7DA74B"/>
    <a:srgbClr val="73B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59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CD037AA-577E-4978-BD62-4734005A0ACA}" type="datetimeFigureOut">
              <a:rPr lang="en-US" smtClean="0"/>
              <a:t>10/19/2016</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CF271A1-0336-4897-9D01-BB22CD62CC18}" type="slidenum">
              <a:rPr lang="en-US" smtClean="0"/>
              <a:t>‹#›</a:t>
            </a:fld>
            <a:endParaRPr lang="en-US"/>
          </a:p>
        </p:txBody>
      </p:sp>
    </p:spTree>
    <p:extLst>
      <p:ext uri="{BB962C8B-B14F-4D97-AF65-F5344CB8AC3E}">
        <p14:creationId xmlns:p14="http://schemas.microsoft.com/office/powerpoint/2010/main" val="5517365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cxnSp>
        <p:nvCxnSpPr>
          <p:cNvPr id="9" name="Straight Connector 8"/>
          <p:cNvCxnSpPr/>
          <p:nvPr userDrawn="1"/>
        </p:nvCxnSpPr>
        <p:spPr>
          <a:xfrm>
            <a:off x="1524000" y="6324600"/>
            <a:ext cx="6096000" cy="0"/>
          </a:xfrm>
          <a:prstGeom prst="line">
            <a:avLst/>
          </a:prstGeom>
          <a:ln w="22225">
            <a:gradFill flip="none" rotWithShape="1">
              <a:gsLst>
                <a:gs pos="0">
                  <a:schemeClr val="tx1">
                    <a:lumMod val="85000"/>
                    <a:lumOff val="15000"/>
                  </a:schemeClr>
                </a:gs>
                <a:gs pos="79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0" name="Picture 9" descr="Pure Michigan Logo" title="Pure Michiga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spTree>
    <p:extLst>
      <p:ext uri="{BB962C8B-B14F-4D97-AF65-F5344CB8AC3E}">
        <p14:creationId xmlns:p14="http://schemas.microsoft.com/office/powerpoint/2010/main" val="2610289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273512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5423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
        <p:nvSpPr>
          <p:cNvPr id="7" name="Title Placeholder 1"/>
          <p:cNvSpPr>
            <a:spLocks noGrp="1"/>
          </p:cNvSpPr>
          <p:nvPr>
            <p:ph type="title"/>
          </p:nvPr>
        </p:nvSpPr>
        <p:spPr>
          <a:xfrm>
            <a:off x="1524000" y="293687"/>
            <a:ext cx="5029199" cy="1066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137129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9710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491D2-0A4F-4482-8D6C-2810C3C7F923}"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320465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491D2-0A4F-4482-8D6C-2810C3C7F923}"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28535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491D2-0A4F-4482-8D6C-2810C3C7F923}"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323998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491D2-0A4F-4482-8D6C-2810C3C7F923}"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205937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98142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16200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93687"/>
            <a:ext cx="5029199" cy="1066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491D2-0A4F-4482-8D6C-2810C3C7F923}" type="datetimeFigureOut">
              <a:rPr lang="en-US" smtClean="0"/>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B9FB-0D37-4CF7-88B3-151F0F17E332}" type="slidenum">
              <a:rPr lang="en-US" smtClean="0"/>
              <a:t>‹#›</a:t>
            </a:fld>
            <a:endParaRPr lang="en-US"/>
          </a:p>
        </p:txBody>
      </p:sp>
      <p:pic>
        <p:nvPicPr>
          <p:cNvPr id="7" name="Picture 6" title="Workforce Development Agency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29400" y="228600"/>
            <a:ext cx="1981200" cy="598487"/>
          </a:xfrm>
          <a:prstGeom prst="rect">
            <a:avLst/>
          </a:prstGeom>
        </p:spPr>
      </p:pic>
      <p:cxnSp>
        <p:nvCxnSpPr>
          <p:cNvPr id="10" name="Straight Connector 9"/>
          <p:cNvCxnSpPr/>
          <p:nvPr userDrawn="1"/>
        </p:nvCxnSpPr>
        <p:spPr>
          <a:xfrm>
            <a:off x="152400" y="228600"/>
            <a:ext cx="0" cy="6629400"/>
          </a:xfrm>
          <a:prstGeom prst="line">
            <a:avLst/>
          </a:prstGeom>
          <a:ln w="31750">
            <a:gradFill flip="none" rotWithShape="1">
              <a:gsLst>
                <a:gs pos="0">
                  <a:srgbClr val="66A244"/>
                </a:gs>
                <a:gs pos="82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28600" y="152400"/>
            <a:ext cx="8686800" cy="0"/>
          </a:xfrm>
          <a:prstGeom prst="line">
            <a:avLst/>
          </a:prstGeom>
          <a:ln w="31750">
            <a:gradFill flip="none" rotWithShape="1">
              <a:gsLst>
                <a:gs pos="0">
                  <a:srgbClr val="66A244"/>
                </a:gs>
                <a:gs pos="81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1" name="Picture 10" title="Pure Michiga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pic>
        <p:nvPicPr>
          <p:cNvPr id="2050" name="Picture 2" title="Talent Investment Agency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165893"/>
            <a:ext cx="102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68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lumMod val="85000"/>
              <a:lumOff val="15000"/>
            </a:schemeClr>
          </a:solidFill>
          <a:latin typeface="+mj-lt"/>
          <a:ea typeface="+mj-ea"/>
          <a:cs typeface="Arial" pitchFamily="34" charset="0"/>
        </a:defRPr>
      </a:lvl1pPr>
    </p:titleStyle>
    <p:bodyStyle>
      <a:lvl1pPr marL="457200" indent="-457200" algn="l" defTabSz="914400" rtl="0" eaLnBrk="1" latinLnBrk="0" hangingPunct="1">
        <a:spcBef>
          <a:spcPct val="20000"/>
        </a:spcBef>
        <a:buClr>
          <a:schemeClr val="tx1">
            <a:lumMod val="85000"/>
            <a:lumOff val="15000"/>
          </a:schemeClr>
        </a:buClr>
        <a:buFont typeface="Wingdings" pitchFamily="2" charset="2"/>
        <a:buChar char="§"/>
        <a:defRPr sz="2800" kern="1200">
          <a:solidFill>
            <a:schemeClr val="tx1">
              <a:lumMod val="85000"/>
              <a:lumOff val="15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jTgsBtIhCqsTea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ordle.net/crea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State Adult Education Address</a:t>
            </a:r>
            <a:endParaRPr lang="en-US" sz="4000" dirty="0"/>
          </a:p>
        </p:txBody>
      </p:sp>
      <p:sp>
        <p:nvSpPr>
          <p:cNvPr id="3" name="Subtitle 2"/>
          <p:cNvSpPr>
            <a:spLocks noGrp="1"/>
          </p:cNvSpPr>
          <p:nvPr>
            <p:ph type="subTitle" idx="1"/>
          </p:nvPr>
        </p:nvSpPr>
        <p:spPr/>
        <p:txBody>
          <a:bodyPr/>
          <a:lstStyle/>
          <a:p>
            <a:r>
              <a:rPr lang="en-US" dirty="0" smtClean="0"/>
              <a:t>Sean Lively</a:t>
            </a:r>
          </a:p>
          <a:p>
            <a:r>
              <a:rPr lang="en-US" dirty="0" smtClean="0"/>
              <a:t>Director of Education and Career Success</a:t>
            </a:r>
          </a:p>
          <a:p>
            <a:r>
              <a:rPr lang="en-US" dirty="0" smtClean="0"/>
              <a:t>10-16-16</a:t>
            </a:r>
          </a:p>
        </p:txBody>
      </p:sp>
    </p:spTree>
    <p:extLst>
      <p:ext uri="{BB962C8B-B14F-4D97-AF65-F5344CB8AC3E}">
        <p14:creationId xmlns:p14="http://schemas.microsoft.com/office/powerpoint/2010/main" val="2719673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 needs to improve and or continue building strong relationships with other state stakeholders and partners</a:t>
            </a:r>
          </a:p>
          <a:p>
            <a:pPr lvl="1"/>
            <a:r>
              <a:rPr lang="en-US" dirty="0" smtClean="0"/>
              <a:t>This includes:</a:t>
            </a:r>
          </a:p>
          <a:p>
            <a:pPr lvl="2"/>
            <a:r>
              <a:rPr lang="en-US" dirty="0" err="1" smtClean="0"/>
              <a:t>MiWorks</a:t>
            </a:r>
            <a:r>
              <a:rPr lang="en-US" dirty="0" smtClean="0"/>
              <a:t>! Agencies</a:t>
            </a:r>
          </a:p>
          <a:p>
            <a:pPr lvl="2"/>
            <a:r>
              <a:rPr lang="en-US" dirty="0" smtClean="0"/>
              <a:t>MRS-Voc. Rehab</a:t>
            </a:r>
          </a:p>
          <a:p>
            <a:pPr lvl="2"/>
            <a:r>
              <a:rPr lang="en-US" dirty="0" smtClean="0"/>
              <a:t>Literacy Councils</a:t>
            </a:r>
          </a:p>
          <a:p>
            <a:pPr lvl="2"/>
            <a:r>
              <a:rPr lang="en-US" dirty="0" smtClean="0"/>
              <a:t>Employers</a:t>
            </a:r>
          </a:p>
          <a:p>
            <a:pPr lvl="2"/>
            <a:r>
              <a:rPr lang="en-US" dirty="0" smtClean="0"/>
              <a:t>Community Colleges</a:t>
            </a:r>
          </a:p>
          <a:p>
            <a:pPr lvl="2"/>
            <a:r>
              <a:rPr lang="en-US" dirty="0" smtClean="0"/>
              <a:t>Community based-organizations</a:t>
            </a:r>
          </a:p>
          <a:p>
            <a:pPr lvl="2"/>
            <a:r>
              <a:rPr lang="en-US" dirty="0" smtClean="0"/>
              <a:t>Post-Secondary training and education</a:t>
            </a:r>
          </a:p>
          <a:p>
            <a:pPr lvl="2"/>
            <a:endParaRPr lang="en-US" dirty="0"/>
          </a:p>
        </p:txBody>
      </p:sp>
      <p:sp>
        <p:nvSpPr>
          <p:cNvPr id="3" name="Title 2"/>
          <p:cNvSpPr>
            <a:spLocks noGrp="1"/>
          </p:cNvSpPr>
          <p:nvPr>
            <p:ph type="title"/>
          </p:nvPr>
        </p:nvSpPr>
        <p:spPr/>
        <p:txBody>
          <a:bodyPr/>
          <a:lstStyle/>
          <a:p>
            <a:r>
              <a:rPr lang="en-US" dirty="0" smtClean="0"/>
              <a:t>Relationship Building</a:t>
            </a:r>
            <a:endParaRPr lang="en-US" dirty="0"/>
          </a:p>
        </p:txBody>
      </p:sp>
    </p:spTree>
    <p:extLst>
      <p:ext uri="{BB962C8B-B14F-4D97-AF65-F5344CB8AC3E}">
        <p14:creationId xmlns:p14="http://schemas.microsoft.com/office/powerpoint/2010/main" val="280911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Curriculum and Instruction</a:t>
            </a:r>
          </a:p>
          <a:p>
            <a:pPr marL="914400" lvl="1" indent="-457200">
              <a:buFont typeface="+mj-lt"/>
              <a:buAutoNum type="arabicPeriod"/>
            </a:pPr>
            <a:r>
              <a:rPr lang="en-US" dirty="0" smtClean="0"/>
              <a:t>ABE Improvements</a:t>
            </a:r>
          </a:p>
          <a:p>
            <a:pPr marL="1314450" lvl="2" indent="-457200"/>
            <a:r>
              <a:rPr lang="en-US" dirty="0" smtClean="0"/>
              <a:t>Asking for Curriculum Building Volunteers to join our transition workgroup</a:t>
            </a:r>
          </a:p>
          <a:p>
            <a:pPr marL="914400" lvl="1" indent="-457200">
              <a:buFont typeface="+mj-lt"/>
              <a:buAutoNum type="arabicPeriod"/>
            </a:pPr>
            <a:r>
              <a:rPr lang="en-US" dirty="0" smtClean="0"/>
              <a:t>MWA relationships</a:t>
            </a:r>
          </a:p>
          <a:p>
            <a:pPr marL="1314450" lvl="2" indent="-457200"/>
            <a:r>
              <a:rPr lang="en-US" dirty="0" smtClean="0"/>
              <a:t>Asking for best practices and collaborative efforts between partners</a:t>
            </a:r>
          </a:p>
          <a:p>
            <a:pPr marL="914400" lvl="1" indent="-457200">
              <a:buFont typeface="+mj-lt"/>
              <a:buAutoNum type="arabicPeriod"/>
            </a:pPr>
            <a:r>
              <a:rPr lang="en-US" dirty="0" smtClean="0"/>
              <a:t>MAERS </a:t>
            </a:r>
          </a:p>
          <a:p>
            <a:pPr marL="1314450" lvl="2" indent="-457200"/>
            <a:r>
              <a:rPr lang="en-US" dirty="0" smtClean="0"/>
              <a:t>Asking for data reporting in a timely and accurate fashion</a:t>
            </a:r>
          </a:p>
          <a:p>
            <a:pPr marL="1314450" lvl="2" indent="-457200"/>
            <a:r>
              <a:rPr lang="en-US" dirty="0" smtClean="0"/>
              <a:t>Use data to steer decision making for school improvement</a:t>
            </a:r>
          </a:p>
        </p:txBody>
      </p:sp>
      <p:sp>
        <p:nvSpPr>
          <p:cNvPr id="3" name="Title 2"/>
          <p:cNvSpPr>
            <a:spLocks noGrp="1"/>
          </p:cNvSpPr>
          <p:nvPr>
            <p:ph type="title"/>
          </p:nvPr>
        </p:nvSpPr>
        <p:spPr/>
        <p:txBody>
          <a:bodyPr>
            <a:normAutofit fontScale="90000"/>
          </a:bodyPr>
          <a:lstStyle/>
          <a:p>
            <a:r>
              <a:rPr lang="en-US" dirty="0" smtClean="0"/>
              <a:t>Educational Improvements</a:t>
            </a:r>
            <a:endParaRPr lang="en-US" dirty="0"/>
          </a:p>
        </p:txBody>
      </p:sp>
    </p:spTree>
    <p:extLst>
      <p:ext uri="{BB962C8B-B14F-4D97-AF65-F5344CB8AC3E}">
        <p14:creationId xmlns:p14="http://schemas.microsoft.com/office/powerpoint/2010/main" val="338317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office of AE is creating a Marketing/Outreach plan to improve participation</a:t>
            </a:r>
          </a:p>
          <a:p>
            <a:r>
              <a:rPr lang="en-US" dirty="0" smtClean="0"/>
              <a:t>Check out our new State AE Logo!</a:t>
            </a:r>
          </a:p>
          <a:p>
            <a:pPr lvl="1"/>
            <a:endParaRPr lang="en-US" dirty="0"/>
          </a:p>
          <a:p>
            <a:pPr marL="457200" lvl="1" indent="0">
              <a:buNone/>
            </a:pPr>
            <a:endParaRPr lang="en-US" dirty="0" smtClean="0"/>
          </a:p>
          <a:p>
            <a:pPr lvl="1"/>
            <a:endParaRPr lang="en-US" dirty="0"/>
          </a:p>
          <a:p>
            <a:pPr marL="457200" lvl="1" indent="0">
              <a:buNone/>
            </a:pPr>
            <a:endParaRPr lang="en-US" dirty="0" smtClean="0"/>
          </a:p>
          <a:p>
            <a:pPr lvl="1"/>
            <a:endParaRPr lang="en-US" dirty="0" smtClean="0"/>
          </a:p>
          <a:p>
            <a:pPr lvl="1"/>
            <a:r>
              <a:rPr lang="en-US" dirty="0" smtClean="0"/>
              <a:t>Website Update, Social Media, Brochures, Posters, Videos, and PSA’s</a:t>
            </a:r>
            <a:endParaRPr lang="en-US" dirty="0"/>
          </a:p>
        </p:txBody>
      </p:sp>
      <p:sp>
        <p:nvSpPr>
          <p:cNvPr id="3" name="Title 2"/>
          <p:cNvSpPr>
            <a:spLocks noGrp="1"/>
          </p:cNvSpPr>
          <p:nvPr>
            <p:ph type="title"/>
          </p:nvPr>
        </p:nvSpPr>
        <p:spPr/>
        <p:txBody>
          <a:bodyPr/>
          <a:lstStyle/>
          <a:p>
            <a:r>
              <a:rPr lang="en-US" dirty="0" smtClean="0"/>
              <a:t>Outreach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3124200"/>
            <a:ext cx="2133600" cy="2212990"/>
          </a:xfrm>
          <a:prstGeom prst="rect">
            <a:avLst/>
          </a:prstGeom>
        </p:spPr>
      </p:pic>
    </p:spTree>
    <p:extLst>
      <p:ext uri="{BB962C8B-B14F-4D97-AF65-F5344CB8AC3E}">
        <p14:creationId xmlns:p14="http://schemas.microsoft.com/office/powerpoint/2010/main" val="4062052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We are a TEAM!</a:t>
            </a:r>
            <a:br>
              <a:rPr lang="en-US" dirty="0" smtClean="0"/>
            </a:br>
            <a:r>
              <a:rPr lang="en-US" dirty="0"/>
              <a:t/>
            </a:r>
            <a:br>
              <a:rPr lang="en-US" dirty="0"/>
            </a:br>
            <a:r>
              <a:rPr lang="en-US" dirty="0" smtClean="0">
                <a:solidFill>
                  <a:srgbClr val="FF0000"/>
                </a:solidFill>
              </a:rPr>
              <a:t>GOOD teams become GREAT teams when the members trust each other enough to surrender the ME for the WE!</a:t>
            </a:r>
            <a:r>
              <a:rPr lang="en-US" dirty="0" smtClean="0"/>
              <a:t/>
            </a:r>
            <a:br>
              <a:rPr lang="en-US" dirty="0" smtClean="0"/>
            </a:br>
            <a:r>
              <a:rPr lang="en-US" dirty="0" smtClean="0"/>
              <a:t>~Phil Jackson</a:t>
            </a:r>
            <a:br>
              <a:rPr lang="en-US" dirty="0" smtClean="0"/>
            </a:br>
            <a:endParaRPr lang="en-US" dirty="0"/>
          </a:p>
        </p:txBody>
      </p:sp>
      <p:sp>
        <p:nvSpPr>
          <p:cNvPr id="3" name="Subtitle 2"/>
          <p:cNvSpPr>
            <a:spLocks noGrp="1"/>
          </p:cNvSpPr>
          <p:nvPr>
            <p:ph type="subTitle" idx="1"/>
          </p:nvPr>
        </p:nvSpPr>
        <p:spPr/>
        <p:txBody>
          <a:bodyPr>
            <a:normAutofit fontScale="92500" lnSpcReduction="10000"/>
          </a:bodyPr>
          <a:lstStyle/>
          <a:p>
            <a:endParaRPr lang="en-US" dirty="0"/>
          </a:p>
          <a:p>
            <a:r>
              <a:rPr lang="en-US" dirty="0" smtClean="0"/>
              <a:t>Video</a:t>
            </a:r>
          </a:p>
          <a:p>
            <a:r>
              <a:rPr lang="en-US" dirty="0">
                <a:hlinkClick r:id="rId2"/>
              </a:rPr>
              <a:t>https://www.youtube.com/watch?v=jTgsBtIhCqsTeam</a:t>
            </a:r>
            <a:endParaRPr lang="en-US" dirty="0" smtClean="0"/>
          </a:p>
        </p:txBody>
      </p:sp>
    </p:spTree>
    <p:extLst>
      <p:ext uri="{BB962C8B-B14F-4D97-AF65-F5344CB8AC3E}">
        <p14:creationId xmlns:p14="http://schemas.microsoft.com/office/powerpoint/2010/main" val="148043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5105399" cy="1066800"/>
          </a:xfrm>
        </p:spPr>
        <p:txBody>
          <a:bodyPr/>
          <a:lstStyle/>
          <a:p>
            <a:r>
              <a:rPr lang="en-US" dirty="0" smtClean="0"/>
              <a:t>Discussion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Connector – Word Cloud</a:t>
            </a:r>
          </a:p>
          <a:p>
            <a:r>
              <a:rPr lang="en-US" dirty="0" smtClean="0"/>
              <a:t>State Vision</a:t>
            </a:r>
          </a:p>
          <a:p>
            <a:r>
              <a:rPr lang="en-US" dirty="0" smtClean="0"/>
              <a:t>Goals</a:t>
            </a:r>
          </a:p>
          <a:p>
            <a:r>
              <a:rPr lang="en-US" dirty="0" smtClean="0"/>
              <a:t>Transformative Leadership</a:t>
            </a:r>
          </a:p>
          <a:p>
            <a:r>
              <a:rPr lang="en-US" dirty="0" smtClean="0"/>
              <a:t>The Hammer Experiment</a:t>
            </a:r>
          </a:p>
          <a:p>
            <a:r>
              <a:rPr lang="en-US" dirty="0" smtClean="0"/>
              <a:t>Change</a:t>
            </a:r>
          </a:p>
          <a:p>
            <a:r>
              <a:rPr lang="en-US" dirty="0" smtClean="0"/>
              <a:t>Relationship Building</a:t>
            </a:r>
          </a:p>
          <a:p>
            <a:r>
              <a:rPr lang="en-US" dirty="0" smtClean="0"/>
              <a:t>Educational Improvements</a:t>
            </a:r>
          </a:p>
          <a:p>
            <a:r>
              <a:rPr lang="en-US" dirty="0" smtClean="0"/>
              <a:t>Outreach</a:t>
            </a:r>
          </a:p>
          <a:p>
            <a:r>
              <a:rPr lang="en-US" dirty="0" smtClean="0"/>
              <a:t>We are a TEAM</a:t>
            </a:r>
          </a:p>
          <a:p>
            <a:endParaRPr lang="en-US" dirty="0"/>
          </a:p>
        </p:txBody>
      </p:sp>
    </p:spTree>
    <p:extLst>
      <p:ext uri="{BB962C8B-B14F-4D97-AF65-F5344CB8AC3E}">
        <p14:creationId xmlns:p14="http://schemas.microsoft.com/office/powerpoint/2010/main" val="1546212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Word Cloud Activity</a:t>
            </a:r>
          </a:p>
          <a:p>
            <a:pPr lvl="1"/>
            <a:r>
              <a:rPr lang="en-US" dirty="0" smtClean="0"/>
              <a:t>Come up with one word that describes your Adult Education (AE) program</a:t>
            </a:r>
          </a:p>
          <a:p>
            <a:pPr lvl="2"/>
            <a:r>
              <a:rPr lang="en-US" dirty="0" smtClean="0"/>
              <a:t>To the person next to you, discuss the word you chose and discuss why</a:t>
            </a:r>
          </a:p>
          <a:p>
            <a:pPr lvl="2"/>
            <a:r>
              <a:rPr lang="en-US" dirty="0" smtClean="0"/>
              <a:t>You may be asked to share your word</a:t>
            </a:r>
          </a:p>
          <a:p>
            <a:pPr lvl="2"/>
            <a:endParaRPr lang="en-US" dirty="0"/>
          </a:p>
          <a:p>
            <a:pPr lvl="2"/>
            <a:r>
              <a:rPr lang="en-US" dirty="0" smtClean="0"/>
              <a:t>Create an AE Word Cloud</a:t>
            </a:r>
          </a:p>
          <a:p>
            <a:pPr lvl="3"/>
            <a:r>
              <a:rPr lang="en-US" dirty="0">
                <a:hlinkClick r:id="rId2"/>
              </a:rPr>
              <a:t>http://</a:t>
            </a:r>
            <a:r>
              <a:rPr lang="en-US" dirty="0" smtClean="0">
                <a:hlinkClick r:id="rId2"/>
              </a:rPr>
              <a:t>www.wordle.net/create</a:t>
            </a:r>
            <a:endParaRPr lang="en-US" dirty="0"/>
          </a:p>
          <a:p>
            <a:pPr marL="1371600" lvl="3" indent="0">
              <a:buNone/>
            </a:pPr>
            <a:endParaRPr lang="en-US" dirty="0">
              <a:solidFill>
                <a:schemeClr val="tx1"/>
              </a:solidFill>
            </a:endParaRPr>
          </a:p>
        </p:txBody>
      </p:sp>
      <p:sp>
        <p:nvSpPr>
          <p:cNvPr id="3" name="Title 2"/>
          <p:cNvSpPr>
            <a:spLocks noGrp="1"/>
          </p:cNvSpPr>
          <p:nvPr>
            <p:ph type="title"/>
          </p:nvPr>
        </p:nvSpPr>
        <p:spPr/>
        <p:txBody>
          <a:bodyPr/>
          <a:lstStyle/>
          <a:p>
            <a:r>
              <a:rPr lang="en-US" dirty="0" smtClean="0"/>
              <a:t>Connector</a:t>
            </a:r>
            <a:endParaRPr lang="en-US" dirty="0"/>
          </a:p>
        </p:txBody>
      </p:sp>
    </p:spTree>
    <p:extLst>
      <p:ext uri="{BB962C8B-B14F-4D97-AF65-F5344CB8AC3E}">
        <p14:creationId xmlns:p14="http://schemas.microsoft.com/office/powerpoint/2010/main" val="3882865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State Office of Adult Education will:</a:t>
            </a:r>
          </a:p>
          <a:p>
            <a:endParaRPr lang="en-US" dirty="0"/>
          </a:p>
          <a:p>
            <a:r>
              <a:rPr lang="en-US" dirty="0" smtClean="0"/>
              <a:t>Take a transformative leadership approach to deliver providers with high quality technical assistance and professional development, participants with an opportunity to become college and career ready, and stakeholders with the knowledge that educational decisions will be made based on accurate data to steer instructional improvements that will increase learning.</a:t>
            </a:r>
          </a:p>
        </p:txBody>
      </p:sp>
      <p:sp>
        <p:nvSpPr>
          <p:cNvPr id="3" name="Title 2"/>
          <p:cNvSpPr>
            <a:spLocks noGrp="1"/>
          </p:cNvSpPr>
          <p:nvPr>
            <p:ph type="title"/>
          </p:nvPr>
        </p:nvSpPr>
        <p:spPr/>
        <p:txBody>
          <a:bodyPr/>
          <a:lstStyle/>
          <a:p>
            <a:r>
              <a:rPr lang="en-US" dirty="0" smtClean="0"/>
              <a:t>State Vision</a:t>
            </a:r>
            <a:endParaRPr lang="en-US" dirty="0"/>
          </a:p>
        </p:txBody>
      </p:sp>
    </p:spTree>
    <p:extLst>
      <p:ext uri="{BB962C8B-B14F-4D97-AF65-F5344CB8AC3E}">
        <p14:creationId xmlns:p14="http://schemas.microsoft.com/office/powerpoint/2010/main" val="38639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State Goals include but are not limited to:</a:t>
            </a:r>
          </a:p>
          <a:p>
            <a:endParaRPr lang="en-US" dirty="0" smtClean="0"/>
          </a:p>
          <a:p>
            <a:pPr marL="457200" lvl="1" indent="0">
              <a:buNone/>
            </a:pPr>
            <a:r>
              <a:rPr lang="en-US" dirty="0" smtClean="0"/>
              <a:t>1) Become #1 in the nation in ESL Measurable Skill Gains (MSG’s)</a:t>
            </a:r>
          </a:p>
          <a:p>
            <a:pPr lvl="2"/>
            <a:r>
              <a:rPr lang="en-US" dirty="0" smtClean="0"/>
              <a:t>Current rank #15</a:t>
            </a:r>
          </a:p>
          <a:p>
            <a:pPr marL="457200" lvl="1" indent="0">
              <a:buNone/>
            </a:pPr>
            <a:r>
              <a:rPr lang="en-US" dirty="0" smtClean="0"/>
              <a:t>2) Enter the top #25 rankings in </a:t>
            </a:r>
            <a:r>
              <a:rPr lang="en-US" dirty="0"/>
              <a:t>the </a:t>
            </a:r>
            <a:r>
              <a:rPr lang="en-US" dirty="0" smtClean="0"/>
              <a:t>nation </a:t>
            </a:r>
            <a:r>
              <a:rPr lang="en-US" dirty="0"/>
              <a:t>in </a:t>
            </a:r>
            <a:r>
              <a:rPr lang="en-US" dirty="0" smtClean="0"/>
              <a:t>ABE MSG’s</a:t>
            </a:r>
            <a:endParaRPr lang="en-US" dirty="0"/>
          </a:p>
          <a:p>
            <a:pPr lvl="2"/>
            <a:r>
              <a:rPr lang="en-US" dirty="0"/>
              <a:t>Current rank </a:t>
            </a:r>
            <a:r>
              <a:rPr lang="en-US" dirty="0" smtClean="0"/>
              <a:t>#44</a:t>
            </a:r>
          </a:p>
          <a:p>
            <a:pPr lvl="2"/>
            <a:r>
              <a:rPr lang="en-US" dirty="0" smtClean="0"/>
              <a:t>“Top 25 in 5”</a:t>
            </a:r>
          </a:p>
          <a:p>
            <a:pPr marL="457200" lvl="1" indent="0">
              <a:buNone/>
            </a:pPr>
            <a:r>
              <a:rPr lang="en-US" dirty="0" smtClean="0"/>
              <a:t>3) Increase participant employment obtainment/</a:t>
            </a:r>
            <a:r>
              <a:rPr lang="en-US" dirty="0" err="1" smtClean="0"/>
              <a:t>retainment</a:t>
            </a:r>
            <a:endParaRPr lang="en-US" dirty="0"/>
          </a:p>
          <a:p>
            <a:pPr lvl="2"/>
            <a:r>
              <a:rPr lang="en-US" dirty="0" smtClean="0"/>
              <a:t>Work with Core Partners (Ranks: Obtainment #40/</a:t>
            </a:r>
            <a:r>
              <a:rPr lang="en-US" dirty="0" err="1" smtClean="0"/>
              <a:t>Retainment</a:t>
            </a:r>
            <a:r>
              <a:rPr lang="en-US" dirty="0" smtClean="0"/>
              <a:t> #16)</a:t>
            </a:r>
            <a:endParaRPr lang="en-US" dirty="0"/>
          </a:p>
          <a:p>
            <a:pPr marL="457200" lvl="1" indent="0">
              <a:buNone/>
            </a:pPr>
            <a:r>
              <a:rPr lang="en-US" dirty="0" smtClean="0"/>
              <a:t>4) Increase the number of HSD/HSE Credentials</a:t>
            </a:r>
            <a:endParaRPr lang="en-US" dirty="0"/>
          </a:p>
          <a:p>
            <a:pPr lvl="2"/>
            <a:r>
              <a:rPr lang="en-US" dirty="0"/>
              <a:t>Current rank </a:t>
            </a:r>
            <a:r>
              <a:rPr lang="en-US" dirty="0" smtClean="0"/>
              <a:t>#30</a:t>
            </a:r>
          </a:p>
          <a:p>
            <a:pPr marL="457200" lvl="1" indent="0">
              <a:buNone/>
            </a:pPr>
            <a:r>
              <a:rPr lang="en-US" dirty="0" smtClean="0"/>
              <a:t>5) Increase the number of participants that transition into Post-Secondary – current rank #29</a:t>
            </a:r>
            <a:endParaRPr lang="en-US" dirty="0"/>
          </a:p>
          <a:p>
            <a:pPr lvl="2"/>
            <a:endParaRPr lang="en-US" dirty="0"/>
          </a:p>
          <a:p>
            <a:pPr lvl="2"/>
            <a:endParaRPr lang="en-US" dirty="0"/>
          </a:p>
          <a:p>
            <a:pPr lvl="2"/>
            <a:endParaRPr lang="en-US" dirty="0"/>
          </a:p>
          <a:p>
            <a:pPr lvl="2"/>
            <a:endParaRPr lang="en-US" dirty="0" smtClean="0"/>
          </a:p>
          <a:p>
            <a:pPr lvl="1"/>
            <a:endParaRPr lang="en-US" dirty="0"/>
          </a:p>
        </p:txBody>
      </p:sp>
      <p:sp>
        <p:nvSpPr>
          <p:cNvPr id="3" name="Title 2"/>
          <p:cNvSpPr>
            <a:spLocks noGrp="1"/>
          </p:cNvSpPr>
          <p:nvPr>
            <p:ph type="title"/>
          </p:nvPr>
        </p:nvSpPr>
        <p:spPr/>
        <p:txBody>
          <a:bodyPr/>
          <a:lstStyle/>
          <a:p>
            <a:r>
              <a:rPr lang="en-US" dirty="0" smtClean="0"/>
              <a:t>State Goals</a:t>
            </a:r>
            <a:endParaRPr lang="en-US" dirty="0"/>
          </a:p>
        </p:txBody>
      </p:sp>
    </p:spTree>
    <p:extLst>
      <p:ext uri="{BB962C8B-B14F-4D97-AF65-F5344CB8AC3E}">
        <p14:creationId xmlns:p14="http://schemas.microsoft.com/office/powerpoint/2010/main" val="221620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There are three dominant types of Educational Leadership</a:t>
            </a:r>
          </a:p>
          <a:p>
            <a:endParaRPr lang="en-US" sz="2400" dirty="0"/>
          </a:p>
          <a:p>
            <a:pPr>
              <a:buFont typeface="+mj-lt"/>
              <a:buAutoNum type="arabicPeriod"/>
            </a:pPr>
            <a:r>
              <a:rPr lang="en-US" sz="2400" dirty="0" smtClean="0"/>
              <a:t>Transactional (Boss gives you a task then you complete it)</a:t>
            </a:r>
          </a:p>
          <a:p>
            <a:pPr>
              <a:buFont typeface="+mj-lt"/>
              <a:buAutoNum type="arabicPeriod"/>
            </a:pPr>
            <a:endParaRPr lang="en-US" sz="2400" dirty="0" smtClean="0"/>
          </a:p>
          <a:p>
            <a:pPr>
              <a:buFont typeface="+mj-lt"/>
              <a:buAutoNum type="arabicPeriod"/>
            </a:pPr>
            <a:r>
              <a:rPr lang="en-US" sz="2400" dirty="0" smtClean="0"/>
              <a:t>Transformational (Focuses on what is going on internally)</a:t>
            </a:r>
          </a:p>
          <a:p>
            <a:pPr>
              <a:buFont typeface="+mj-lt"/>
              <a:buAutoNum type="arabicPeriod"/>
            </a:pPr>
            <a:endParaRPr lang="en-US" sz="2400" dirty="0" smtClean="0"/>
          </a:p>
          <a:p>
            <a:pPr>
              <a:buFont typeface="+mj-lt"/>
              <a:buAutoNum type="arabicPeriod"/>
            </a:pPr>
            <a:r>
              <a:rPr lang="en-US" sz="2400" dirty="0" smtClean="0"/>
              <a:t>Transformative* (Focuses on the internal and the external)</a:t>
            </a:r>
          </a:p>
        </p:txBody>
      </p:sp>
      <p:sp>
        <p:nvSpPr>
          <p:cNvPr id="3" name="Title 2"/>
          <p:cNvSpPr>
            <a:spLocks noGrp="1"/>
          </p:cNvSpPr>
          <p:nvPr>
            <p:ph type="title"/>
          </p:nvPr>
        </p:nvSpPr>
        <p:spPr/>
        <p:txBody>
          <a:bodyPr>
            <a:normAutofit fontScale="90000"/>
          </a:bodyPr>
          <a:lstStyle/>
          <a:p>
            <a:r>
              <a:rPr lang="en-US" dirty="0" smtClean="0"/>
              <a:t>Transformative Leadership</a:t>
            </a:r>
            <a:endParaRPr lang="en-US" dirty="0"/>
          </a:p>
        </p:txBody>
      </p:sp>
    </p:spTree>
    <p:extLst>
      <p:ext uri="{BB962C8B-B14F-4D97-AF65-F5344CB8AC3E}">
        <p14:creationId xmlns:p14="http://schemas.microsoft.com/office/powerpoint/2010/main" val="254262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Transformative leadership</a:t>
            </a:r>
            <a:r>
              <a:rPr lang="en-US" dirty="0" smtClean="0"/>
              <a:t>:</a:t>
            </a:r>
          </a:p>
          <a:p>
            <a:pPr marL="457200" lvl="1" indent="0">
              <a:buNone/>
            </a:pPr>
            <a:endParaRPr lang="en-US" dirty="0"/>
          </a:p>
          <a:p>
            <a:pPr marL="457200" lvl="1" indent="0">
              <a:buNone/>
            </a:pPr>
            <a:r>
              <a:rPr lang="en-US" dirty="0"/>
              <a:t>Requires a revolutionary transformation. It comprises the need to risk taking, courageous action, and moral purpose; it acknowledges the interrelationships between what occurs in a school community and in the wider social, economic, cultural, and political contexts in which schooling itself and those who participate in the school community are situated. (Shields, p. 183</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Transformative Leadership</a:t>
            </a:r>
            <a:endParaRPr lang="en-US" dirty="0"/>
          </a:p>
        </p:txBody>
      </p:sp>
    </p:spTree>
    <p:extLst>
      <p:ext uri="{BB962C8B-B14F-4D97-AF65-F5344CB8AC3E}">
        <p14:creationId xmlns:p14="http://schemas.microsoft.com/office/powerpoint/2010/main" val="41073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8128" y="1600200"/>
            <a:ext cx="8388337" cy="4648200"/>
          </a:xfrm>
        </p:spPr>
      </p:pic>
      <p:sp>
        <p:nvSpPr>
          <p:cNvPr id="3" name="Title 2"/>
          <p:cNvSpPr>
            <a:spLocks noGrp="1"/>
          </p:cNvSpPr>
          <p:nvPr>
            <p:ph type="title"/>
          </p:nvPr>
        </p:nvSpPr>
        <p:spPr/>
        <p:txBody>
          <a:bodyPr/>
          <a:lstStyle/>
          <a:p>
            <a:r>
              <a:rPr lang="en-US" dirty="0" smtClean="0"/>
              <a:t>The Hammer Experiment</a:t>
            </a:r>
            <a:endParaRPr lang="en-US" dirty="0"/>
          </a:p>
        </p:txBody>
      </p:sp>
    </p:spTree>
    <p:extLst>
      <p:ext uri="{BB962C8B-B14F-4D97-AF65-F5344CB8AC3E}">
        <p14:creationId xmlns:p14="http://schemas.microsoft.com/office/powerpoint/2010/main" val="129697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AE Staff New Coordinators</a:t>
            </a:r>
          </a:p>
          <a:p>
            <a:pPr lvl="1"/>
            <a:r>
              <a:rPr lang="en-US" dirty="0" smtClean="0"/>
              <a:t>ABE Coordinator, Brian Frazier</a:t>
            </a:r>
          </a:p>
          <a:p>
            <a:pPr lvl="1"/>
            <a:r>
              <a:rPr lang="en-US" dirty="0" smtClean="0"/>
              <a:t>AE/MWA Coordinator, Erica Luce</a:t>
            </a:r>
          </a:p>
          <a:p>
            <a:pPr lvl="1"/>
            <a:r>
              <a:rPr lang="en-US" dirty="0" smtClean="0"/>
              <a:t>WIOA Implementation Coordinator, Patty Higgins</a:t>
            </a:r>
          </a:p>
          <a:p>
            <a:pPr lvl="1"/>
            <a:endParaRPr lang="en-US" dirty="0"/>
          </a:p>
          <a:p>
            <a:pPr lvl="1"/>
            <a:r>
              <a:rPr lang="en-US" dirty="0" smtClean="0"/>
              <a:t>Staff Coordinators will ensure the delivery of top high quality Technical Assistance, Professional Development, and Relationship Building throughout the State to improve AE instruction and learning.</a:t>
            </a:r>
          </a:p>
          <a:p>
            <a:pPr lvl="1"/>
            <a:endParaRPr lang="en-US" dirty="0"/>
          </a:p>
          <a:p>
            <a:pPr lvl="1"/>
            <a:r>
              <a:rPr lang="en-US" dirty="0" smtClean="0"/>
              <a:t>Transitions (will be discussed in OAE breakout sessions)</a:t>
            </a:r>
          </a:p>
          <a:p>
            <a:pPr lvl="2"/>
            <a:r>
              <a:rPr lang="en-US" dirty="0" smtClean="0"/>
              <a:t>WIOA</a:t>
            </a:r>
          </a:p>
          <a:p>
            <a:pPr lvl="2"/>
            <a:r>
              <a:rPr lang="en-US" dirty="0" smtClean="0"/>
              <a:t>107</a:t>
            </a:r>
          </a:p>
          <a:p>
            <a:pPr lvl="2"/>
            <a:r>
              <a:rPr lang="en-US" dirty="0" smtClean="0"/>
              <a:t>Accountability</a:t>
            </a:r>
          </a:p>
          <a:p>
            <a:pPr lvl="2"/>
            <a:r>
              <a:rPr lang="en-US" dirty="0" smtClean="0"/>
              <a:t>Performance</a:t>
            </a:r>
            <a:endParaRPr lang="en-US" dirty="0"/>
          </a:p>
        </p:txBody>
      </p:sp>
      <p:sp>
        <p:nvSpPr>
          <p:cNvPr id="3" name="Title 2"/>
          <p:cNvSpPr>
            <a:spLocks noGrp="1"/>
          </p:cNvSpPr>
          <p:nvPr>
            <p:ph type="title"/>
          </p:nvPr>
        </p:nvSpPr>
        <p:spPr/>
        <p:txBody>
          <a:bodyPr/>
          <a:lstStyle/>
          <a:p>
            <a:r>
              <a:rPr lang="en-US" dirty="0" smtClean="0"/>
              <a:t>Change</a:t>
            </a:r>
            <a:endParaRPr lang="en-US" dirty="0"/>
          </a:p>
        </p:txBody>
      </p:sp>
    </p:spTree>
    <p:extLst>
      <p:ext uri="{BB962C8B-B14F-4D97-AF65-F5344CB8AC3E}">
        <p14:creationId xmlns:p14="http://schemas.microsoft.com/office/powerpoint/2010/main" val="510476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DC32FAAEA73F040AE5B79E615FEB1B2" ma:contentTypeVersion="9" ma:contentTypeDescription="Create a new document." ma:contentTypeScope="" ma:versionID="d7995a40efd64ce82711c674df161054">
  <xsd:schema xmlns:xsd="http://www.w3.org/2001/XMLSchema" xmlns:xs="http://www.w3.org/2001/XMLSchema" xmlns:p="http://schemas.microsoft.com/office/2006/metadata/properties" xmlns:ns2="9e87874a-7de5-42cc-b7c4-9ea254995a6a" targetNamespace="http://schemas.microsoft.com/office/2006/metadata/properties" ma:root="true" ma:fieldsID="229082c08d2d65cec84673bd0e3b0f45" ns2:_="">
    <xsd:import namespace="9e87874a-7de5-42cc-b7c4-9ea254995a6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7874a-7de5-42cc-b7c4-9ea254995a6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PersistId xmlns="9e87874a-7de5-42cc-b7c4-9ea254995a6a" xsi:nil="true"/>
    <_dlc_DocId xmlns="9e87874a-7de5-42cc-b7c4-9ea254995a6a" xsi:nil="true"/>
    <_dlc_DocIdUrl xmlns="9e87874a-7de5-42cc-b7c4-9ea254995a6a">
      <Url xsi:nil="true"/>
      <Description xsi:nil="true"/>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F6BB9D-03F4-47FC-8D89-EBDBFC16B53D}">
  <ds:schemaRefs>
    <ds:schemaRef ds:uri="http://schemas.microsoft.com/sharepoint/events"/>
    <ds:schemaRef ds:uri=""/>
  </ds:schemaRefs>
</ds:datastoreItem>
</file>

<file path=customXml/itemProps2.xml><?xml version="1.0" encoding="utf-8"?>
<ds:datastoreItem xmlns:ds="http://schemas.openxmlformats.org/officeDocument/2006/customXml" ds:itemID="{EA780C15-6984-4FB2-9BDE-918344DC7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7874a-7de5-42cc-b7c4-9ea254995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86DEC1-A450-4B31-A8BD-7495D63B2504}">
  <ds:schemaRefs>
    <ds:schemaRef ds:uri="9e87874a-7de5-42cc-b7c4-9ea254995a6a"/>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dcmitype/"/>
    <ds:schemaRef ds:uri="http://www.w3.org/XML/1998/namespace"/>
  </ds:schemaRefs>
</ds:datastoreItem>
</file>

<file path=customXml/itemProps4.xml><?xml version="1.0" encoding="utf-8"?>
<ds:datastoreItem xmlns:ds="http://schemas.openxmlformats.org/officeDocument/2006/customXml" ds:itemID="{CF46C294-0042-4F57-B052-AA77ED47C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525</TotalTime>
  <Words>561</Words>
  <Application>Microsoft Office PowerPoint</Application>
  <PresentationFormat>On-screen Show (4:3)</PresentationFormat>
  <Paragraphs>101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State Adult Education Address</vt:lpstr>
      <vt:lpstr>Discussion Points</vt:lpstr>
      <vt:lpstr>Connector</vt:lpstr>
      <vt:lpstr>State Vision</vt:lpstr>
      <vt:lpstr>State Goals</vt:lpstr>
      <vt:lpstr>Transformative Leadership</vt:lpstr>
      <vt:lpstr>Transformative Leadership</vt:lpstr>
      <vt:lpstr>The Hammer Experiment</vt:lpstr>
      <vt:lpstr>Change</vt:lpstr>
      <vt:lpstr>Relationship Building</vt:lpstr>
      <vt:lpstr>Educational Improvements</vt:lpstr>
      <vt:lpstr>Outreach</vt:lpstr>
      <vt:lpstr>We are a TEAM!  GOOD teams become GREAT teams when the members trust each other enough to surrender the ME for the WE! ~Phil Jackson </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Blanche, Cindy (WDA)</dc:creator>
  <cp:lastModifiedBy>MACAE Office</cp:lastModifiedBy>
  <cp:revision>68</cp:revision>
  <cp:lastPrinted>2016-09-22T20:13:15Z</cp:lastPrinted>
  <dcterms:created xsi:type="dcterms:W3CDTF">2013-04-17T17:41:18Z</dcterms:created>
  <dcterms:modified xsi:type="dcterms:W3CDTF">2016-10-19T19:25:54Z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0x010100BDC32FAAEA73F040AE5B79E615FEB1B2</vt:lpwstr>
  </property>
</Properties>
</file>