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04" r:id="rId3"/>
    <p:sldId id="285" r:id="rId4"/>
    <p:sldId id="267" r:id="rId5"/>
    <p:sldId id="264" r:id="rId6"/>
    <p:sldId id="322" r:id="rId7"/>
    <p:sldId id="319" r:id="rId8"/>
    <p:sldId id="314" r:id="rId9"/>
    <p:sldId id="318" r:id="rId10"/>
    <p:sldId id="317" r:id="rId11"/>
    <p:sldId id="316" r:id="rId12"/>
    <p:sldId id="321" r:id="rId13"/>
    <p:sldId id="320" r:id="rId14"/>
    <p:sldId id="265" r:id="rId15"/>
    <p:sldId id="330" r:id="rId16"/>
    <p:sldId id="293" r:id="rId17"/>
    <p:sldId id="271" r:id="rId18"/>
    <p:sldId id="294" r:id="rId19"/>
    <p:sldId id="270" r:id="rId20"/>
    <p:sldId id="273" r:id="rId21"/>
    <p:sldId id="296" r:id="rId22"/>
    <p:sldId id="297" r:id="rId23"/>
    <p:sldId id="298" r:id="rId24"/>
    <p:sldId id="302" r:id="rId25"/>
    <p:sldId id="272" r:id="rId26"/>
    <p:sldId id="299" r:id="rId27"/>
    <p:sldId id="268" r:id="rId28"/>
    <p:sldId id="269" r:id="rId29"/>
    <p:sldId id="278" r:id="rId30"/>
    <p:sldId id="280" r:id="rId31"/>
    <p:sldId id="284" r:id="rId32"/>
    <p:sldId id="331" r:id="rId33"/>
    <p:sldId id="258"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244"/>
    <a:srgbClr val="7DA74B"/>
    <a:srgbClr val="73B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49" autoAdjust="0"/>
  </p:normalViewPr>
  <p:slideViewPr>
    <p:cSldViewPr>
      <p:cViewPr>
        <p:scale>
          <a:sx n="83" d="100"/>
          <a:sy n="83" d="100"/>
        </p:scale>
        <p:origin x="-53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08C68-70D0-4B72-9600-544B7FFB57D4}" type="doc">
      <dgm:prSet loTypeId="urn:microsoft.com/office/officeart/2009/layout/CircleArrowProcess" loCatId="cycle" qsTypeId="urn:microsoft.com/office/officeart/2005/8/quickstyle/3d1" qsCatId="3D" csTypeId="urn:microsoft.com/office/officeart/2005/8/colors/accent5_2" csCatId="accent5" phldr="1"/>
      <dgm:spPr/>
      <dgm:t>
        <a:bodyPr/>
        <a:lstStyle/>
        <a:p>
          <a:endParaRPr lang="en-US"/>
        </a:p>
      </dgm:t>
    </dgm:pt>
    <dgm:pt modelId="{E729EBA9-EE16-417C-951A-20C1CB786106}">
      <dgm:prSet phldrT="[Text]"/>
      <dgm:spPr/>
      <dgm:t>
        <a:bodyPr/>
        <a:lstStyle/>
        <a:p>
          <a:r>
            <a:rPr lang="en-US" dirty="0" smtClean="0">
              <a:solidFill>
                <a:schemeClr val="tx1"/>
              </a:solidFill>
            </a:rPr>
            <a:t>Under the Workforce Innovation and Opportunity Act (WIOA), the term “Recognized Postsecondary Credential” means a credential consisting of:</a:t>
          </a:r>
          <a:endParaRPr lang="en-US" dirty="0">
            <a:solidFill>
              <a:schemeClr val="tx1"/>
            </a:solidFill>
          </a:endParaRPr>
        </a:p>
      </dgm:t>
    </dgm:pt>
    <dgm:pt modelId="{EECE867C-42B7-4EF7-A7A2-8C17ACAF1BB4}" type="parTrans" cxnId="{6F5D6F3D-C907-46D0-B86F-7FC0C5C1FA5C}">
      <dgm:prSet/>
      <dgm:spPr/>
      <dgm:t>
        <a:bodyPr/>
        <a:lstStyle/>
        <a:p>
          <a:endParaRPr lang="en-US"/>
        </a:p>
      </dgm:t>
    </dgm:pt>
    <dgm:pt modelId="{99BC37BD-E09B-4660-9D46-C165509BFA9F}" type="sibTrans" cxnId="{6F5D6F3D-C907-46D0-B86F-7FC0C5C1FA5C}">
      <dgm:prSet/>
      <dgm:spPr/>
      <dgm:t>
        <a:bodyPr/>
        <a:lstStyle/>
        <a:p>
          <a:endParaRPr lang="en-US"/>
        </a:p>
      </dgm:t>
    </dgm:pt>
    <dgm:pt modelId="{86700E64-1B6C-49DB-A375-D045D4E32326}">
      <dgm:prSet custT="1"/>
      <dgm:spPr/>
      <dgm:t>
        <a:bodyPr/>
        <a:lstStyle/>
        <a:p>
          <a:r>
            <a:rPr lang="en-US" sz="1800" dirty="0" smtClean="0">
              <a:solidFill>
                <a:schemeClr val="tx1"/>
              </a:solidFill>
            </a:rPr>
            <a:t>A certificate of completion of an apprenticeship;</a:t>
          </a:r>
        </a:p>
      </dgm:t>
    </dgm:pt>
    <dgm:pt modelId="{245F308D-B391-4FD7-9149-F3D5C83809B1}" type="parTrans" cxnId="{F25491F2-677F-4B57-9B26-DFDAC4C92B67}">
      <dgm:prSet/>
      <dgm:spPr/>
      <dgm:t>
        <a:bodyPr/>
        <a:lstStyle/>
        <a:p>
          <a:endParaRPr lang="en-US"/>
        </a:p>
      </dgm:t>
    </dgm:pt>
    <dgm:pt modelId="{8A9212B1-2131-4D13-948C-4FCBF07D0018}" type="sibTrans" cxnId="{F25491F2-677F-4B57-9B26-DFDAC4C92B67}">
      <dgm:prSet/>
      <dgm:spPr/>
      <dgm:t>
        <a:bodyPr/>
        <a:lstStyle/>
        <a:p>
          <a:endParaRPr lang="en-US"/>
        </a:p>
      </dgm:t>
    </dgm:pt>
    <dgm:pt modelId="{362435CE-4F95-458C-8C25-9D7A89DFB8D3}">
      <dgm:prSet custT="1"/>
      <dgm:spPr/>
      <dgm:t>
        <a:bodyPr/>
        <a:lstStyle/>
        <a:p>
          <a:r>
            <a:rPr lang="en-US" sz="1800" dirty="0" smtClean="0">
              <a:solidFill>
                <a:schemeClr val="tx1"/>
              </a:solidFill>
            </a:rPr>
            <a:t>A license recognized by the state involved or federal government; or</a:t>
          </a:r>
        </a:p>
      </dgm:t>
    </dgm:pt>
    <dgm:pt modelId="{F12B4B3D-3093-4591-AE03-460FD1B35459}" type="parTrans" cxnId="{21253511-724A-4507-A267-EF386BE27427}">
      <dgm:prSet/>
      <dgm:spPr/>
      <dgm:t>
        <a:bodyPr/>
        <a:lstStyle/>
        <a:p>
          <a:endParaRPr lang="en-US"/>
        </a:p>
      </dgm:t>
    </dgm:pt>
    <dgm:pt modelId="{31252307-1D57-4BD3-95AB-04A3E0DA6829}" type="sibTrans" cxnId="{21253511-724A-4507-A267-EF386BE27427}">
      <dgm:prSet/>
      <dgm:spPr/>
      <dgm:t>
        <a:bodyPr/>
        <a:lstStyle/>
        <a:p>
          <a:endParaRPr lang="en-US"/>
        </a:p>
      </dgm:t>
    </dgm:pt>
    <dgm:pt modelId="{7177445A-DFF7-4373-BBBC-C274969A3265}">
      <dgm:prSet custT="1"/>
      <dgm:spPr/>
      <dgm:t>
        <a:bodyPr/>
        <a:lstStyle/>
        <a:p>
          <a:r>
            <a:rPr lang="en-US" sz="1800" dirty="0" smtClean="0">
              <a:solidFill>
                <a:schemeClr val="tx1"/>
              </a:solidFill>
            </a:rPr>
            <a:t>An associate or baccalaureate degree.</a:t>
          </a:r>
          <a:endParaRPr lang="en-US" sz="1800" dirty="0">
            <a:solidFill>
              <a:schemeClr val="tx1"/>
            </a:solidFill>
          </a:endParaRPr>
        </a:p>
      </dgm:t>
    </dgm:pt>
    <dgm:pt modelId="{1B3EEBB6-F8ED-407F-AAA1-A703DF130834}" type="parTrans" cxnId="{74004351-EE47-4EF5-918B-A3A8FDD44E8A}">
      <dgm:prSet/>
      <dgm:spPr/>
      <dgm:t>
        <a:bodyPr/>
        <a:lstStyle/>
        <a:p>
          <a:endParaRPr lang="en-US"/>
        </a:p>
      </dgm:t>
    </dgm:pt>
    <dgm:pt modelId="{EC346713-5B9B-4BE6-B811-0876EFD0D351}" type="sibTrans" cxnId="{74004351-EE47-4EF5-918B-A3A8FDD44E8A}">
      <dgm:prSet/>
      <dgm:spPr/>
      <dgm:t>
        <a:bodyPr/>
        <a:lstStyle/>
        <a:p>
          <a:endParaRPr lang="en-US"/>
        </a:p>
      </dgm:t>
    </dgm:pt>
    <dgm:pt modelId="{1C97C403-3E2A-448B-901D-9D7007C563CB}">
      <dgm:prSet phldrT="[Text]" custT="1"/>
      <dgm:spPr/>
      <dgm:t>
        <a:bodyPr/>
        <a:lstStyle/>
        <a:p>
          <a:r>
            <a:rPr lang="en-US" sz="1800" dirty="0" smtClean="0">
              <a:solidFill>
                <a:schemeClr val="tx1"/>
              </a:solidFill>
            </a:rPr>
            <a:t>An industry recognized certificate or certification;</a:t>
          </a:r>
          <a:endParaRPr lang="en-US" sz="1800" dirty="0">
            <a:solidFill>
              <a:schemeClr val="tx1"/>
            </a:solidFill>
          </a:endParaRPr>
        </a:p>
      </dgm:t>
    </dgm:pt>
    <dgm:pt modelId="{ABD76A6F-27FE-403E-932F-608A064096A2}" type="parTrans" cxnId="{4CEB2C1C-AB10-4763-92E5-90438E8EEF60}">
      <dgm:prSet/>
      <dgm:spPr/>
      <dgm:t>
        <a:bodyPr/>
        <a:lstStyle/>
        <a:p>
          <a:endParaRPr lang="en-US"/>
        </a:p>
      </dgm:t>
    </dgm:pt>
    <dgm:pt modelId="{CA19796A-B0D5-46D6-9709-4D8562165E47}" type="sibTrans" cxnId="{4CEB2C1C-AB10-4763-92E5-90438E8EEF60}">
      <dgm:prSet/>
      <dgm:spPr/>
      <dgm:t>
        <a:bodyPr/>
        <a:lstStyle/>
        <a:p>
          <a:endParaRPr lang="en-US"/>
        </a:p>
      </dgm:t>
    </dgm:pt>
    <dgm:pt modelId="{1E071107-8FF6-4C12-8791-AE68068FEB4B}" type="pres">
      <dgm:prSet presAssocID="{62B08C68-70D0-4B72-9600-544B7FFB57D4}" presName="Name0" presStyleCnt="0">
        <dgm:presLayoutVars>
          <dgm:chMax val="7"/>
          <dgm:chPref val="7"/>
          <dgm:dir/>
          <dgm:animLvl val="lvl"/>
        </dgm:presLayoutVars>
      </dgm:prSet>
      <dgm:spPr/>
      <dgm:t>
        <a:bodyPr/>
        <a:lstStyle/>
        <a:p>
          <a:endParaRPr lang="en-US"/>
        </a:p>
      </dgm:t>
    </dgm:pt>
    <dgm:pt modelId="{18B7D52A-44E5-4D56-A06C-DB9460EEBC32}" type="pres">
      <dgm:prSet presAssocID="{E729EBA9-EE16-417C-951A-20C1CB786106}" presName="Accent1" presStyleCnt="0"/>
      <dgm:spPr/>
      <dgm:t>
        <a:bodyPr/>
        <a:lstStyle/>
        <a:p>
          <a:endParaRPr lang="en-US"/>
        </a:p>
      </dgm:t>
    </dgm:pt>
    <dgm:pt modelId="{44D94ABE-2070-422D-9FFB-259482D97206}" type="pres">
      <dgm:prSet presAssocID="{E729EBA9-EE16-417C-951A-20C1CB786106}" presName="Accent" presStyleLbl="node1" presStyleIdx="0" presStyleCnt="1"/>
      <dgm:spPr/>
      <dgm:t>
        <a:bodyPr/>
        <a:lstStyle/>
        <a:p>
          <a:endParaRPr lang="en-US"/>
        </a:p>
      </dgm:t>
    </dgm:pt>
    <dgm:pt modelId="{96DC8535-2B6A-42E4-82C7-3317E77C0BCA}" type="pres">
      <dgm:prSet presAssocID="{E729EBA9-EE16-417C-951A-20C1CB786106}" presName="Child1" presStyleLbl="revTx" presStyleIdx="0" presStyleCnt="2" custScaleY="150379">
        <dgm:presLayoutVars>
          <dgm:chMax val="0"/>
          <dgm:chPref val="0"/>
          <dgm:bulletEnabled val="1"/>
        </dgm:presLayoutVars>
      </dgm:prSet>
      <dgm:spPr/>
      <dgm:t>
        <a:bodyPr/>
        <a:lstStyle/>
        <a:p>
          <a:endParaRPr lang="en-US"/>
        </a:p>
      </dgm:t>
    </dgm:pt>
    <dgm:pt modelId="{1139DE5E-7619-449E-AB12-E28C20ADCB5A}" type="pres">
      <dgm:prSet presAssocID="{E729EBA9-EE16-417C-951A-20C1CB786106}" presName="Parent1" presStyleLbl="revTx" presStyleIdx="1" presStyleCnt="2">
        <dgm:presLayoutVars>
          <dgm:chMax val="1"/>
          <dgm:chPref val="1"/>
          <dgm:bulletEnabled val="1"/>
        </dgm:presLayoutVars>
      </dgm:prSet>
      <dgm:spPr/>
      <dgm:t>
        <a:bodyPr/>
        <a:lstStyle/>
        <a:p>
          <a:endParaRPr lang="en-US"/>
        </a:p>
      </dgm:t>
    </dgm:pt>
  </dgm:ptLst>
  <dgm:cxnLst>
    <dgm:cxn modelId="{21253511-724A-4507-A267-EF386BE27427}" srcId="{E729EBA9-EE16-417C-951A-20C1CB786106}" destId="{362435CE-4F95-458C-8C25-9D7A89DFB8D3}" srcOrd="2" destOrd="0" parTransId="{F12B4B3D-3093-4591-AE03-460FD1B35459}" sibTransId="{31252307-1D57-4BD3-95AB-04A3E0DA6829}"/>
    <dgm:cxn modelId="{74004351-EE47-4EF5-918B-A3A8FDD44E8A}" srcId="{E729EBA9-EE16-417C-951A-20C1CB786106}" destId="{7177445A-DFF7-4373-BBBC-C274969A3265}" srcOrd="3" destOrd="0" parTransId="{1B3EEBB6-F8ED-407F-AAA1-A703DF130834}" sibTransId="{EC346713-5B9B-4BE6-B811-0876EFD0D351}"/>
    <dgm:cxn modelId="{37DE6A99-5DF5-484A-8F66-DE21703524F3}" type="presOf" srcId="{62B08C68-70D0-4B72-9600-544B7FFB57D4}" destId="{1E071107-8FF6-4C12-8791-AE68068FEB4B}" srcOrd="0" destOrd="0" presId="urn:microsoft.com/office/officeart/2009/layout/CircleArrowProcess"/>
    <dgm:cxn modelId="{31FFDC6A-4967-49D9-8FDD-4634F302BC96}" type="presOf" srcId="{E729EBA9-EE16-417C-951A-20C1CB786106}" destId="{1139DE5E-7619-449E-AB12-E28C20ADCB5A}" srcOrd="0" destOrd="0" presId="urn:microsoft.com/office/officeart/2009/layout/CircleArrowProcess"/>
    <dgm:cxn modelId="{4CEB2C1C-AB10-4763-92E5-90438E8EEF60}" srcId="{E729EBA9-EE16-417C-951A-20C1CB786106}" destId="{1C97C403-3E2A-448B-901D-9D7007C563CB}" srcOrd="0" destOrd="0" parTransId="{ABD76A6F-27FE-403E-932F-608A064096A2}" sibTransId="{CA19796A-B0D5-46D6-9709-4D8562165E47}"/>
    <dgm:cxn modelId="{852C87CC-36AD-41EF-9C02-5F5004E3D6BF}" type="presOf" srcId="{7177445A-DFF7-4373-BBBC-C274969A3265}" destId="{96DC8535-2B6A-42E4-82C7-3317E77C0BCA}" srcOrd="0" destOrd="3" presId="urn:microsoft.com/office/officeart/2009/layout/CircleArrowProcess"/>
    <dgm:cxn modelId="{F25491F2-677F-4B57-9B26-DFDAC4C92B67}" srcId="{E729EBA9-EE16-417C-951A-20C1CB786106}" destId="{86700E64-1B6C-49DB-A375-D045D4E32326}" srcOrd="1" destOrd="0" parTransId="{245F308D-B391-4FD7-9149-F3D5C83809B1}" sibTransId="{8A9212B1-2131-4D13-948C-4FCBF07D0018}"/>
    <dgm:cxn modelId="{0C00ACCC-523D-4C2B-8C53-353A7D86C108}" type="presOf" srcId="{86700E64-1B6C-49DB-A375-D045D4E32326}" destId="{96DC8535-2B6A-42E4-82C7-3317E77C0BCA}" srcOrd="0" destOrd="1" presId="urn:microsoft.com/office/officeart/2009/layout/CircleArrowProcess"/>
    <dgm:cxn modelId="{6F5D6F3D-C907-46D0-B86F-7FC0C5C1FA5C}" srcId="{62B08C68-70D0-4B72-9600-544B7FFB57D4}" destId="{E729EBA9-EE16-417C-951A-20C1CB786106}" srcOrd="0" destOrd="0" parTransId="{EECE867C-42B7-4EF7-A7A2-8C17ACAF1BB4}" sibTransId="{99BC37BD-E09B-4660-9D46-C165509BFA9F}"/>
    <dgm:cxn modelId="{E649C8FC-6685-40E3-8AD9-29218E1DF51F}" type="presOf" srcId="{362435CE-4F95-458C-8C25-9D7A89DFB8D3}" destId="{96DC8535-2B6A-42E4-82C7-3317E77C0BCA}" srcOrd="0" destOrd="2" presId="urn:microsoft.com/office/officeart/2009/layout/CircleArrowProcess"/>
    <dgm:cxn modelId="{EFD0D066-BE9D-400D-B428-34AB2F6DACE5}" type="presOf" srcId="{1C97C403-3E2A-448B-901D-9D7007C563CB}" destId="{96DC8535-2B6A-42E4-82C7-3317E77C0BCA}" srcOrd="0" destOrd="0" presId="urn:microsoft.com/office/officeart/2009/layout/CircleArrowProcess"/>
    <dgm:cxn modelId="{8E34BA0B-79FE-4213-8BAB-B1D1B5CFA39E}" type="presParOf" srcId="{1E071107-8FF6-4C12-8791-AE68068FEB4B}" destId="{18B7D52A-44E5-4D56-A06C-DB9460EEBC32}" srcOrd="0" destOrd="0" presId="urn:microsoft.com/office/officeart/2009/layout/CircleArrowProcess"/>
    <dgm:cxn modelId="{DF0D373E-4501-44EB-B383-25973EA69738}" type="presParOf" srcId="{18B7D52A-44E5-4D56-A06C-DB9460EEBC32}" destId="{44D94ABE-2070-422D-9FFB-259482D97206}" srcOrd="0" destOrd="0" presId="urn:microsoft.com/office/officeart/2009/layout/CircleArrowProcess"/>
    <dgm:cxn modelId="{E9A95E84-7D5A-415E-ABE3-1E7EB3939837}" type="presParOf" srcId="{1E071107-8FF6-4C12-8791-AE68068FEB4B}" destId="{96DC8535-2B6A-42E4-82C7-3317E77C0BCA}" srcOrd="1" destOrd="0" presId="urn:microsoft.com/office/officeart/2009/layout/CircleArrowProcess"/>
    <dgm:cxn modelId="{FD7F2C32-F798-4E00-9B72-F30455575B24}" type="presParOf" srcId="{1E071107-8FF6-4C12-8791-AE68068FEB4B}" destId="{1139DE5E-7619-449E-AB12-E28C20ADCB5A}"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05EB9-B7E8-4B0F-BF75-75A5C68A9F57}"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500901CE-2C04-4836-85FD-DA01F7416EF8}">
      <dgm:prSet custT="1"/>
      <dgm:spPr/>
      <dgm:t>
        <a:bodyPr/>
        <a:lstStyle/>
        <a:p>
          <a:r>
            <a:rPr lang="en-US" sz="1600" dirty="0" smtClean="0"/>
            <a:t>A </a:t>
          </a:r>
          <a:r>
            <a:rPr lang="en-US" sz="1600" b="1" dirty="0" smtClean="0">
              <a:solidFill>
                <a:schemeClr val="tx1"/>
              </a:solidFill>
            </a:rPr>
            <a:t>state educational agency </a:t>
          </a:r>
          <a:r>
            <a:rPr lang="en-US" sz="1600" dirty="0" smtClean="0"/>
            <a:t>or a </a:t>
          </a:r>
          <a:r>
            <a:rPr lang="en-US" sz="1600" b="1" dirty="0" smtClean="0">
              <a:solidFill>
                <a:schemeClr val="tx1"/>
              </a:solidFill>
            </a:rPr>
            <a:t>state agency </a:t>
          </a:r>
          <a:r>
            <a:rPr lang="en-US" sz="1600" dirty="0" smtClean="0"/>
            <a:t>responsible for administering vocational and technical education within a state </a:t>
          </a:r>
          <a:endParaRPr lang="en-US" sz="1600" dirty="0"/>
        </a:p>
      </dgm:t>
    </dgm:pt>
    <dgm:pt modelId="{C7B30B54-9216-424B-9D27-A53AB21764F2}" type="parTrans" cxnId="{6B02247E-3DF6-4C4D-A8BE-43FF878CF95D}">
      <dgm:prSet/>
      <dgm:spPr/>
      <dgm:t>
        <a:bodyPr/>
        <a:lstStyle/>
        <a:p>
          <a:endParaRPr lang="en-US"/>
        </a:p>
      </dgm:t>
    </dgm:pt>
    <dgm:pt modelId="{7F14F5BC-174F-416E-AEAB-8376E11701DB}" type="sibTrans" cxnId="{6B02247E-3DF6-4C4D-A8BE-43FF878CF95D}">
      <dgm:prSet/>
      <dgm:spPr/>
      <dgm:t>
        <a:bodyPr/>
        <a:lstStyle/>
        <a:p>
          <a:endParaRPr lang="en-US"/>
        </a:p>
      </dgm:t>
    </dgm:pt>
    <dgm:pt modelId="{D8D0D9E3-9EF7-4DA9-97D8-DCB227063AAD}">
      <dgm:prSet custT="1"/>
      <dgm:spPr/>
      <dgm:t>
        <a:bodyPr/>
        <a:lstStyle/>
        <a:p>
          <a:r>
            <a:rPr lang="en-US" sz="1600" dirty="0" smtClean="0"/>
            <a:t>A </a:t>
          </a:r>
          <a:r>
            <a:rPr lang="en-US" sz="1600" b="1" dirty="0" smtClean="0">
              <a:solidFill>
                <a:schemeClr val="tx1"/>
              </a:solidFill>
            </a:rPr>
            <a:t>professional, industry, or employer organization </a:t>
          </a:r>
          <a:r>
            <a:rPr lang="en-US" sz="1600" dirty="0" smtClean="0"/>
            <a:t>(e.g., National Institute for Automotive Service Excellence certification or a National Institute for Metalworking Skills, Inc. Machining Level I credential) or a </a:t>
          </a:r>
          <a:r>
            <a:rPr lang="en-US" sz="1600" b="1" dirty="0" smtClean="0">
              <a:solidFill>
                <a:schemeClr val="tx1"/>
              </a:solidFill>
            </a:rPr>
            <a:t>product manufacturer or developer </a:t>
          </a:r>
          <a:r>
            <a:rPr lang="en-US" sz="1600" dirty="0" smtClean="0"/>
            <a:t>(e.g., Microsoft Certified Database Administrator, Certified Novell Engineer, or a Sun Certified Java Programmer) using a valid and reliable assessment of an individual’s knowledge, skills and abilities </a:t>
          </a:r>
          <a:endParaRPr lang="en-US" sz="1600" dirty="0"/>
        </a:p>
      </dgm:t>
    </dgm:pt>
    <dgm:pt modelId="{BC525CD1-6AB2-437C-8E0C-8658ABF6DF8D}" type="parTrans" cxnId="{A1674250-6E37-457A-B6B7-C4A2E50DBC72}">
      <dgm:prSet/>
      <dgm:spPr/>
      <dgm:t>
        <a:bodyPr/>
        <a:lstStyle/>
        <a:p>
          <a:endParaRPr lang="en-US"/>
        </a:p>
      </dgm:t>
    </dgm:pt>
    <dgm:pt modelId="{053AF2EE-E448-47E0-864C-0C632A210E7F}" type="sibTrans" cxnId="{A1674250-6E37-457A-B6B7-C4A2E50DBC72}">
      <dgm:prSet/>
      <dgm:spPr/>
      <dgm:t>
        <a:bodyPr/>
        <a:lstStyle/>
        <a:p>
          <a:endParaRPr lang="en-US"/>
        </a:p>
      </dgm:t>
    </dgm:pt>
    <dgm:pt modelId="{CBE219BC-194C-460C-8376-B3D259EA6C06}">
      <dgm:prSet custT="1"/>
      <dgm:spPr/>
      <dgm:t>
        <a:bodyPr/>
        <a:lstStyle/>
        <a:p>
          <a:r>
            <a:rPr lang="en-US" sz="1600" dirty="0" smtClean="0"/>
            <a:t>Employment and Training Administration’s </a:t>
          </a:r>
          <a:r>
            <a:rPr lang="en-US" sz="1600" b="1" dirty="0" smtClean="0">
              <a:solidFill>
                <a:schemeClr val="tx1"/>
              </a:solidFill>
            </a:rPr>
            <a:t>Office of Apprenticeship </a:t>
          </a:r>
          <a:r>
            <a:rPr lang="en-US" sz="1600" dirty="0" smtClean="0"/>
            <a:t>or a </a:t>
          </a:r>
          <a:r>
            <a:rPr lang="en-US" sz="1600" b="1" dirty="0" smtClean="0">
              <a:solidFill>
                <a:schemeClr val="tx1"/>
              </a:solidFill>
            </a:rPr>
            <a:t>State Apprenticeship Agency</a:t>
          </a:r>
          <a:endParaRPr lang="en-US" sz="1600" b="1" dirty="0">
            <a:solidFill>
              <a:schemeClr val="tx1"/>
            </a:solidFill>
          </a:endParaRPr>
        </a:p>
      </dgm:t>
    </dgm:pt>
    <dgm:pt modelId="{0E27C7EB-5105-4AD6-AD85-94853C0DCE85}" type="parTrans" cxnId="{E691C768-7063-474F-B153-E37B8CE8FE86}">
      <dgm:prSet/>
      <dgm:spPr/>
      <dgm:t>
        <a:bodyPr/>
        <a:lstStyle/>
        <a:p>
          <a:endParaRPr lang="en-US"/>
        </a:p>
      </dgm:t>
    </dgm:pt>
    <dgm:pt modelId="{C4D6C6F4-AD2F-47F0-91B3-2792CC0E7123}" type="sibTrans" cxnId="{E691C768-7063-474F-B153-E37B8CE8FE86}">
      <dgm:prSet/>
      <dgm:spPr/>
      <dgm:t>
        <a:bodyPr/>
        <a:lstStyle/>
        <a:p>
          <a:endParaRPr lang="en-US"/>
        </a:p>
      </dgm:t>
    </dgm:pt>
    <dgm:pt modelId="{5B0D2BD8-19A3-4749-B7C2-187CD0D7A853}">
      <dgm:prSet custT="1"/>
      <dgm:spPr/>
      <dgm:t>
        <a:bodyPr/>
        <a:lstStyle/>
        <a:p>
          <a:r>
            <a:rPr lang="en-US" sz="1800" dirty="0" smtClean="0">
              <a:solidFill>
                <a:schemeClr val="tx1"/>
              </a:solidFill>
            </a:rPr>
            <a:t>Organizations and institutions that award industry recognized credentials include:</a:t>
          </a:r>
          <a:endParaRPr lang="en-US" sz="1800" dirty="0">
            <a:solidFill>
              <a:schemeClr val="tx1"/>
            </a:solidFill>
          </a:endParaRPr>
        </a:p>
      </dgm:t>
    </dgm:pt>
    <dgm:pt modelId="{C9AF6184-8D66-4FB9-A347-5055E9D65AF9}" type="parTrans" cxnId="{7ACFDD58-0F21-4D89-B419-3D8588B67032}">
      <dgm:prSet/>
      <dgm:spPr/>
      <dgm:t>
        <a:bodyPr/>
        <a:lstStyle/>
        <a:p>
          <a:endParaRPr lang="en-US"/>
        </a:p>
      </dgm:t>
    </dgm:pt>
    <dgm:pt modelId="{B5633721-8018-412B-9F0C-0996E11D0161}" type="sibTrans" cxnId="{7ACFDD58-0F21-4D89-B419-3D8588B67032}">
      <dgm:prSet/>
      <dgm:spPr/>
      <dgm:t>
        <a:bodyPr/>
        <a:lstStyle/>
        <a:p>
          <a:endParaRPr lang="en-US"/>
        </a:p>
      </dgm:t>
    </dgm:pt>
    <dgm:pt modelId="{C5761A36-6ABA-489E-ABBE-3F4C4B65B15F}">
      <dgm:prSet custT="1"/>
      <dgm:spPr/>
      <dgm:t>
        <a:bodyPr/>
        <a:lstStyle/>
        <a:p>
          <a:r>
            <a:rPr lang="en-US" sz="1600" dirty="0" smtClean="0"/>
            <a:t>An </a:t>
          </a:r>
          <a:r>
            <a:rPr lang="en-US" sz="1600" b="1" dirty="0" smtClean="0">
              <a:solidFill>
                <a:schemeClr val="tx1"/>
              </a:solidFill>
            </a:rPr>
            <a:t>institution of higher education </a:t>
          </a:r>
          <a:r>
            <a:rPr lang="en-US" sz="1600" dirty="0" smtClean="0"/>
            <a:t>described in Section 102 of the Higher Education Act that is qualified to participate in the student financial assistance programs authorized by Title IV of that Act (e.g., community colleges, proprietary schools, etc.)</a:t>
          </a:r>
          <a:endParaRPr lang="en-US" sz="1600" dirty="0"/>
        </a:p>
      </dgm:t>
    </dgm:pt>
    <dgm:pt modelId="{C97BFC1E-86E8-4397-845E-DC4BBD9F5438}" type="parTrans" cxnId="{AFA39FEF-88C3-4786-9103-8A59685700A3}">
      <dgm:prSet/>
      <dgm:spPr/>
    </dgm:pt>
    <dgm:pt modelId="{B81DC0E8-135D-4A29-BF6C-19DC86FE063B}" type="sibTrans" cxnId="{AFA39FEF-88C3-4786-9103-8A59685700A3}">
      <dgm:prSet/>
      <dgm:spPr/>
    </dgm:pt>
    <dgm:pt modelId="{62CA9E9D-359C-439B-A966-A5B162E6379C}" type="pres">
      <dgm:prSet presAssocID="{0A105EB9-B7E8-4B0F-BF75-75A5C68A9F57}" presName="Name0" presStyleCnt="0">
        <dgm:presLayoutVars>
          <dgm:dir/>
          <dgm:animLvl val="lvl"/>
          <dgm:resizeHandles val="exact"/>
        </dgm:presLayoutVars>
      </dgm:prSet>
      <dgm:spPr/>
      <dgm:t>
        <a:bodyPr/>
        <a:lstStyle/>
        <a:p>
          <a:endParaRPr lang="en-US"/>
        </a:p>
      </dgm:t>
    </dgm:pt>
    <dgm:pt modelId="{C02B1DFB-BED5-444C-A001-DBF3CAA11896}" type="pres">
      <dgm:prSet presAssocID="{5B0D2BD8-19A3-4749-B7C2-187CD0D7A853}" presName="linNode" presStyleCnt="0"/>
      <dgm:spPr/>
    </dgm:pt>
    <dgm:pt modelId="{AA7418D4-8551-442F-ABFC-2A12E1FDE751}" type="pres">
      <dgm:prSet presAssocID="{5B0D2BD8-19A3-4749-B7C2-187CD0D7A853}" presName="parTx" presStyleLbl="revTx" presStyleIdx="0" presStyleCnt="1" custScaleX="89489" custScaleY="95605" custLinFactNeighborX="-45455" custLinFactNeighborY="-4274">
        <dgm:presLayoutVars>
          <dgm:chMax val="1"/>
          <dgm:bulletEnabled val="1"/>
        </dgm:presLayoutVars>
      </dgm:prSet>
      <dgm:spPr/>
      <dgm:t>
        <a:bodyPr/>
        <a:lstStyle/>
        <a:p>
          <a:endParaRPr lang="en-US"/>
        </a:p>
      </dgm:t>
    </dgm:pt>
    <dgm:pt modelId="{41DDA1B0-EAA2-43C2-88A5-78F8388FA68A}" type="pres">
      <dgm:prSet presAssocID="{5B0D2BD8-19A3-4749-B7C2-187CD0D7A853}" presName="bracket" presStyleLbl="parChTrans1D1" presStyleIdx="0" presStyleCnt="1"/>
      <dgm:spPr/>
    </dgm:pt>
    <dgm:pt modelId="{D7CC84EC-65B7-40BA-96EC-C90EF8332CDF}" type="pres">
      <dgm:prSet presAssocID="{5B0D2BD8-19A3-4749-B7C2-187CD0D7A853}" presName="spH" presStyleCnt="0"/>
      <dgm:spPr/>
    </dgm:pt>
    <dgm:pt modelId="{D43DF5DE-9EDF-4B60-80D8-92940ECC0001}" type="pres">
      <dgm:prSet presAssocID="{5B0D2BD8-19A3-4749-B7C2-187CD0D7A853}" presName="desTx" presStyleLbl="node1" presStyleIdx="0" presStyleCnt="1" custScaleY="140436">
        <dgm:presLayoutVars>
          <dgm:bulletEnabled val="1"/>
        </dgm:presLayoutVars>
      </dgm:prSet>
      <dgm:spPr/>
      <dgm:t>
        <a:bodyPr/>
        <a:lstStyle/>
        <a:p>
          <a:endParaRPr lang="en-US"/>
        </a:p>
      </dgm:t>
    </dgm:pt>
  </dgm:ptLst>
  <dgm:cxnLst>
    <dgm:cxn modelId="{6BF86AD1-9D20-45B4-8A96-BF0EEDAB7180}" type="presOf" srcId="{0A105EB9-B7E8-4B0F-BF75-75A5C68A9F57}" destId="{62CA9E9D-359C-439B-A966-A5B162E6379C}" srcOrd="0" destOrd="0" presId="urn:diagrams.loki3.com/BracketList+Icon"/>
    <dgm:cxn modelId="{7ACFDD58-0F21-4D89-B419-3D8588B67032}" srcId="{0A105EB9-B7E8-4B0F-BF75-75A5C68A9F57}" destId="{5B0D2BD8-19A3-4749-B7C2-187CD0D7A853}" srcOrd="0" destOrd="0" parTransId="{C9AF6184-8D66-4FB9-A347-5055E9D65AF9}" sibTransId="{B5633721-8018-412B-9F0C-0996E11D0161}"/>
    <dgm:cxn modelId="{DD974B52-F3DD-47C7-BFD4-87CE4736D1D7}" type="presOf" srcId="{C5761A36-6ABA-489E-ABBE-3F4C4B65B15F}" destId="{D43DF5DE-9EDF-4B60-80D8-92940ECC0001}" srcOrd="0" destOrd="1" presId="urn:diagrams.loki3.com/BracketList+Icon"/>
    <dgm:cxn modelId="{A1674250-6E37-457A-B6B7-C4A2E50DBC72}" srcId="{5B0D2BD8-19A3-4749-B7C2-187CD0D7A853}" destId="{D8D0D9E3-9EF7-4DA9-97D8-DCB227063AAD}" srcOrd="2" destOrd="0" parTransId="{BC525CD1-6AB2-437C-8E0C-8658ABF6DF8D}" sibTransId="{053AF2EE-E448-47E0-864C-0C632A210E7F}"/>
    <dgm:cxn modelId="{F5325DF8-B415-499E-B346-2780F2950B3F}" type="presOf" srcId="{5B0D2BD8-19A3-4749-B7C2-187CD0D7A853}" destId="{AA7418D4-8551-442F-ABFC-2A12E1FDE751}" srcOrd="0" destOrd="0" presId="urn:diagrams.loki3.com/BracketList+Icon"/>
    <dgm:cxn modelId="{6B02247E-3DF6-4C4D-A8BE-43FF878CF95D}" srcId="{5B0D2BD8-19A3-4749-B7C2-187CD0D7A853}" destId="{500901CE-2C04-4836-85FD-DA01F7416EF8}" srcOrd="0" destOrd="0" parTransId="{C7B30B54-9216-424B-9D27-A53AB21764F2}" sibTransId="{7F14F5BC-174F-416E-AEAB-8376E11701DB}"/>
    <dgm:cxn modelId="{8CD5D1C2-A2F1-4D8F-BEC8-04DCACF88368}" type="presOf" srcId="{500901CE-2C04-4836-85FD-DA01F7416EF8}" destId="{D43DF5DE-9EDF-4B60-80D8-92940ECC0001}" srcOrd="0" destOrd="0" presId="urn:diagrams.loki3.com/BracketList+Icon"/>
    <dgm:cxn modelId="{2A4F7AA4-D380-48CD-AF46-6A613B62D311}" type="presOf" srcId="{D8D0D9E3-9EF7-4DA9-97D8-DCB227063AAD}" destId="{D43DF5DE-9EDF-4B60-80D8-92940ECC0001}" srcOrd="0" destOrd="2" presId="urn:diagrams.loki3.com/BracketList+Icon"/>
    <dgm:cxn modelId="{AFA39FEF-88C3-4786-9103-8A59685700A3}" srcId="{5B0D2BD8-19A3-4749-B7C2-187CD0D7A853}" destId="{C5761A36-6ABA-489E-ABBE-3F4C4B65B15F}" srcOrd="1" destOrd="0" parTransId="{C97BFC1E-86E8-4397-845E-DC4BBD9F5438}" sibTransId="{B81DC0E8-135D-4A29-BF6C-19DC86FE063B}"/>
    <dgm:cxn modelId="{69657740-342E-429E-8ECB-3C8DFA501922}" type="presOf" srcId="{CBE219BC-194C-460C-8376-B3D259EA6C06}" destId="{D43DF5DE-9EDF-4B60-80D8-92940ECC0001}" srcOrd="0" destOrd="3" presId="urn:diagrams.loki3.com/BracketList+Icon"/>
    <dgm:cxn modelId="{E691C768-7063-474F-B153-E37B8CE8FE86}" srcId="{5B0D2BD8-19A3-4749-B7C2-187CD0D7A853}" destId="{CBE219BC-194C-460C-8376-B3D259EA6C06}" srcOrd="3" destOrd="0" parTransId="{0E27C7EB-5105-4AD6-AD85-94853C0DCE85}" sibTransId="{C4D6C6F4-AD2F-47F0-91B3-2792CC0E7123}"/>
    <dgm:cxn modelId="{6E1CFB6C-3343-4DFB-988B-079B9C26EED1}" type="presParOf" srcId="{62CA9E9D-359C-439B-A966-A5B162E6379C}" destId="{C02B1DFB-BED5-444C-A001-DBF3CAA11896}" srcOrd="0" destOrd="0" presId="urn:diagrams.loki3.com/BracketList+Icon"/>
    <dgm:cxn modelId="{2B58E54D-6AEB-4EF4-A6EC-1E16862A560D}" type="presParOf" srcId="{C02B1DFB-BED5-444C-A001-DBF3CAA11896}" destId="{AA7418D4-8551-442F-ABFC-2A12E1FDE751}" srcOrd="0" destOrd="0" presId="urn:diagrams.loki3.com/BracketList+Icon"/>
    <dgm:cxn modelId="{36466CFC-967C-4A1F-9BAF-151F91FF0A90}" type="presParOf" srcId="{C02B1DFB-BED5-444C-A001-DBF3CAA11896}" destId="{41DDA1B0-EAA2-43C2-88A5-78F8388FA68A}" srcOrd="1" destOrd="0" presId="urn:diagrams.loki3.com/BracketList+Icon"/>
    <dgm:cxn modelId="{E22A9A3F-3505-4F3A-BBDB-EA1F5889562C}" type="presParOf" srcId="{C02B1DFB-BED5-444C-A001-DBF3CAA11896}" destId="{D7CC84EC-65B7-40BA-96EC-C90EF8332CDF}" srcOrd="2" destOrd="0" presId="urn:diagrams.loki3.com/BracketList+Icon"/>
    <dgm:cxn modelId="{B85964FA-C894-442A-9913-C078BAAFE03A}" type="presParOf" srcId="{C02B1DFB-BED5-444C-A001-DBF3CAA11896}" destId="{D43DF5DE-9EDF-4B60-80D8-92940ECC000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105EB9-B7E8-4B0F-BF75-75A5C68A9F57}"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500901CE-2C04-4836-85FD-DA01F7416EF8}">
      <dgm:prSet custT="1"/>
      <dgm:spPr/>
      <dgm:t>
        <a:bodyPr/>
        <a:lstStyle/>
        <a:p>
          <a:r>
            <a:rPr lang="en-US" sz="1600" dirty="0" smtClean="0"/>
            <a:t>A </a:t>
          </a:r>
          <a:r>
            <a:rPr lang="en-US" sz="1600" b="1" dirty="0" smtClean="0">
              <a:solidFill>
                <a:schemeClr val="tx1"/>
              </a:solidFill>
            </a:rPr>
            <a:t>public regulatory agency</a:t>
          </a:r>
          <a:r>
            <a:rPr lang="en-US" sz="1600" dirty="0" smtClean="0"/>
            <a:t>, upon an individual’s fulfillment of educational, work experience or skill requirements that are legally necessary for an individual to use an occupational or professional title or to practice an occupation or profession (e.g., Federal Aviation Administration aviation mechanic license or a state licensed asbestos inspector) </a:t>
          </a:r>
          <a:endParaRPr lang="en-US" sz="1600" dirty="0"/>
        </a:p>
      </dgm:t>
    </dgm:pt>
    <dgm:pt modelId="{C7B30B54-9216-424B-9D27-A53AB21764F2}" type="parTrans" cxnId="{6B02247E-3DF6-4C4D-A8BE-43FF878CF95D}">
      <dgm:prSet/>
      <dgm:spPr/>
      <dgm:t>
        <a:bodyPr/>
        <a:lstStyle/>
        <a:p>
          <a:endParaRPr lang="en-US"/>
        </a:p>
      </dgm:t>
    </dgm:pt>
    <dgm:pt modelId="{7F14F5BC-174F-416E-AEAB-8376E11701DB}" type="sibTrans" cxnId="{6B02247E-3DF6-4C4D-A8BE-43FF878CF95D}">
      <dgm:prSet/>
      <dgm:spPr/>
      <dgm:t>
        <a:bodyPr/>
        <a:lstStyle/>
        <a:p>
          <a:endParaRPr lang="en-US"/>
        </a:p>
      </dgm:t>
    </dgm:pt>
    <dgm:pt modelId="{F4D2BFC9-0AFF-4A3A-8D76-24849CED2572}">
      <dgm:prSet custT="1"/>
      <dgm:spPr/>
      <dgm:t>
        <a:bodyPr/>
        <a:lstStyle/>
        <a:p>
          <a:r>
            <a:rPr lang="en-US" sz="1600" dirty="0" smtClean="0"/>
            <a:t>A </a:t>
          </a:r>
          <a:r>
            <a:rPr lang="en-US" sz="1600" b="1" dirty="0" smtClean="0">
              <a:solidFill>
                <a:schemeClr val="tx1"/>
              </a:solidFill>
            </a:rPr>
            <a:t>program</a:t>
          </a:r>
          <a:r>
            <a:rPr lang="en-US" sz="1600" dirty="0" smtClean="0"/>
            <a:t> that has been </a:t>
          </a:r>
          <a:r>
            <a:rPr lang="en-US" sz="1600" b="1" dirty="0" smtClean="0">
              <a:solidFill>
                <a:schemeClr val="tx1"/>
              </a:solidFill>
            </a:rPr>
            <a:t>approved</a:t>
          </a:r>
          <a:r>
            <a:rPr lang="en-US" sz="1600" dirty="0" smtClean="0"/>
            <a:t> </a:t>
          </a:r>
          <a:r>
            <a:rPr lang="en-US" sz="1600" b="1" dirty="0" smtClean="0">
              <a:solidFill>
                <a:schemeClr val="tx1"/>
              </a:solidFill>
            </a:rPr>
            <a:t>by the Department of Veterans Affairs</a:t>
          </a:r>
          <a:r>
            <a:rPr lang="en-US" sz="1600" dirty="0" smtClean="0"/>
            <a:t> to offer education benefits to veterans and other eligible persons </a:t>
          </a:r>
          <a:endParaRPr lang="en-US" sz="1600" dirty="0"/>
        </a:p>
      </dgm:t>
    </dgm:pt>
    <dgm:pt modelId="{9D345B39-50F6-4CF7-A6CF-409989495CC3}" type="parTrans" cxnId="{B66070C6-4055-4E17-843F-A598A928F4B4}">
      <dgm:prSet/>
      <dgm:spPr/>
      <dgm:t>
        <a:bodyPr/>
        <a:lstStyle/>
        <a:p>
          <a:endParaRPr lang="en-US"/>
        </a:p>
      </dgm:t>
    </dgm:pt>
    <dgm:pt modelId="{C2B59859-684F-4C3D-9B98-0B1E1D68091C}" type="sibTrans" cxnId="{B66070C6-4055-4E17-843F-A598A928F4B4}">
      <dgm:prSet/>
      <dgm:spPr/>
      <dgm:t>
        <a:bodyPr/>
        <a:lstStyle/>
        <a:p>
          <a:endParaRPr lang="en-US"/>
        </a:p>
      </dgm:t>
    </dgm:pt>
    <dgm:pt modelId="{47A52410-CE46-4F02-BF38-B8ECFED37E86}">
      <dgm:prSet custT="1"/>
      <dgm:spPr/>
      <dgm:t>
        <a:bodyPr/>
        <a:lstStyle/>
        <a:p>
          <a:r>
            <a:rPr lang="en-US" sz="1600" b="1" dirty="0" smtClean="0">
              <a:solidFill>
                <a:schemeClr val="tx1"/>
              </a:solidFill>
            </a:rPr>
            <a:t>Job Corps Centers</a:t>
          </a:r>
          <a:r>
            <a:rPr lang="en-US" sz="1600" dirty="0" smtClean="0"/>
            <a:t> that issue certificates </a:t>
          </a:r>
          <a:endParaRPr lang="en-US" sz="1600" dirty="0"/>
        </a:p>
      </dgm:t>
    </dgm:pt>
    <dgm:pt modelId="{CFF0106C-FF97-477D-BD62-49BB0A74F4C8}" type="parTrans" cxnId="{58D36567-4A0A-476D-987C-D235BDDAF59C}">
      <dgm:prSet/>
      <dgm:spPr/>
      <dgm:t>
        <a:bodyPr/>
        <a:lstStyle/>
        <a:p>
          <a:endParaRPr lang="en-US"/>
        </a:p>
      </dgm:t>
    </dgm:pt>
    <dgm:pt modelId="{19BA889D-9446-459E-8526-C78DB1DD219E}" type="sibTrans" cxnId="{58D36567-4A0A-476D-987C-D235BDDAF59C}">
      <dgm:prSet/>
      <dgm:spPr/>
      <dgm:t>
        <a:bodyPr/>
        <a:lstStyle/>
        <a:p>
          <a:endParaRPr lang="en-US"/>
        </a:p>
      </dgm:t>
    </dgm:pt>
    <dgm:pt modelId="{317AF6A7-2E78-41E7-8590-A6E1D5918DEB}">
      <dgm:prSet custT="1"/>
      <dgm:spPr/>
      <dgm:t>
        <a:bodyPr/>
        <a:lstStyle/>
        <a:p>
          <a:r>
            <a:rPr lang="en-US" sz="1600" dirty="0" smtClean="0"/>
            <a:t>An </a:t>
          </a:r>
          <a:r>
            <a:rPr lang="en-US" sz="1600" b="1" dirty="0" smtClean="0">
              <a:solidFill>
                <a:schemeClr val="tx1"/>
              </a:solidFill>
            </a:rPr>
            <a:t>institution of higher education </a:t>
          </a:r>
          <a:r>
            <a:rPr lang="en-US" sz="1600" dirty="0" smtClean="0"/>
            <a:t>which is </a:t>
          </a:r>
          <a:r>
            <a:rPr lang="en-US" sz="1600" b="1" dirty="0" smtClean="0">
              <a:solidFill>
                <a:schemeClr val="tx1"/>
              </a:solidFill>
            </a:rPr>
            <a:t>formally controlled</a:t>
          </a:r>
          <a:r>
            <a:rPr lang="en-US" sz="1600" dirty="0" smtClean="0"/>
            <a:t>, </a:t>
          </a:r>
          <a:r>
            <a:rPr lang="en-US" sz="1600" b="1" dirty="0" smtClean="0">
              <a:solidFill>
                <a:schemeClr val="tx1"/>
              </a:solidFill>
            </a:rPr>
            <a:t>or</a:t>
          </a:r>
          <a:r>
            <a:rPr lang="en-US" sz="1600" dirty="0" smtClean="0"/>
            <a:t> has been </a:t>
          </a:r>
          <a:r>
            <a:rPr lang="en-US" sz="1600" b="1" dirty="0" smtClean="0">
              <a:solidFill>
                <a:schemeClr val="tx1"/>
              </a:solidFill>
            </a:rPr>
            <a:t>formally sanctioned or chartered</a:t>
          </a:r>
          <a:r>
            <a:rPr lang="en-US" sz="1600" dirty="0" smtClean="0"/>
            <a:t>, </a:t>
          </a:r>
          <a:r>
            <a:rPr lang="en-US" sz="1600" b="1" dirty="0" smtClean="0">
              <a:solidFill>
                <a:schemeClr val="tx1"/>
              </a:solidFill>
            </a:rPr>
            <a:t>by</a:t>
          </a:r>
          <a:r>
            <a:rPr lang="en-US" sz="1600" dirty="0" smtClean="0"/>
            <a:t> the </a:t>
          </a:r>
          <a:r>
            <a:rPr lang="en-US" sz="1600" b="1" dirty="0" smtClean="0">
              <a:solidFill>
                <a:schemeClr val="bg1"/>
              </a:solidFill>
            </a:rPr>
            <a:t>governing body of an </a:t>
          </a:r>
          <a:r>
            <a:rPr lang="en-US" sz="1600" b="1" dirty="0" smtClean="0">
              <a:solidFill>
                <a:schemeClr val="tx1"/>
              </a:solidFill>
            </a:rPr>
            <a:t>Indian tribe or tribes </a:t>
          </a:r>
          <a:endParaRPr lang="en-US" sz="1600" b="1" dirty="0">
            <a:solidFill>
              <a:schemeClr val="tx1"/>
            </a:solidFill>
          </a:endParaRPr>
        </a:p>
      </dgm:t>
    </dgm:pt>
    <dgm:pt modelId="{35BA9129-F90B-46BE-AE8F-8ACDF3FBA8F5}" type="parTrans" cxnId="{75B268A2-4EE7-4F0E-9731-0BB75B79B0B8}">
      <dgm:prSet/>
      <dgm:spPr/>
      <dgm:t>
        <a:bodyPr/>
        <a:lstStyle/>
        <a:p>
          <a:endParaRPr lang="en-US"/>
        </a:p>
      </dgm:t>
    </dgm:pt>
    <dgm:pt modelId="{CD09ED5A-9D8A-4E01-B727-51215E810E79}" type="sibTrans" cxnId="{75B268A2-4EE7-4F0E-9731-0BB75B79B0B8}">
      <dgm:prSet/>
      <dgm:spPr/>
      <dgm:t>
        <a:bodyPr/>
        <a:lstStyle/>
        <a:p>
          <a:endParaRPr lang="en-US"/>
        </a:p>
      </dgm:t>
    </dgm:pt>
    <dgm:pt modelId="{5B0D2BD8-19A3-4749-B7C2-187CD0D7A853}">
      <dgm:prSet custT="1"/>
      <dgm:spPr/>
      <dgm:t>
        <a:bodyPr/>
        <a:lstStyle/>
        <a:p>
          <a:r>
            <a:rPr lang="en-US" sz="1800" dirty="0" smtClean="0">
              <a:solidFill>
                <a:schemeClr val="tx1"/>
              </a:solidFill>
            </a:rPr>
            <a:t>Organizations and institutions that award industry recognized credentials include:</a:t>
          </a:r>
          <a:endParaRPr lang="en-US" sz="1800" dirty="0">
            <a:solidFill>
              <a:schemeClr val="tx1"/>
            </a:solidFill>
          </a:endParaRPr>
        </a:p>
      </dgm:t>
    </dgm:pt>
    <dgm:pt modelId="{C9AF6184-8D66-4FB9-A347-5055E9D65AF9}" type="parTrans" cxnId="{7ACFDD58-0F21-4D89-B419-3D8588B67032}">
      <dgm:prSet/>
      <dgm:spPr/>
      <dgm:t>
        <a:bodyPr/>
        <a:lstStyle/>
        <a:p>
          <a:endParaRPr lang="en-US"/>
        </a:p>
      </dgm:t>
    </dgm:pt>
    <dgm:pt modelId="{B5633721-8018-412B-9F0C-0996E11D0161}" type="sibTrans" cxnId="{7ACFDD58-0F21-4D89-B419-3D8588B67032}">
      <dgm:prSet/>
      <dgm:spPr/>
      <dgm:t>
        <a:bodyPr/>
        <a:lstStyle/>
        <a:p>
          <a:endParaRPr lang="en-US"/>
        </a:p>
      </dgm:t>
    </dgm:pt>
    <dgm:pt modelId="{62CA9E9D-359C-439B-A966-A5B162E6379C}" type="pres">
      <dgm:prSet presAssocID="{0A105EB9-B7E8-4B0F-BF75-75A5C68A9F57}" presName="Name0" presStyleCnt="0">
        <dgm:presLayoutVars>
          <dgm:dir/>
          <dgm:animLvl val="lvl"/>
          <dgm:resizeHandles val="exact"/>
        </dgm:presLayoutVars>
      </dgm:prSet>
      <dgm:spPr/>
      <dgm:t>
        <a:bodyPr/>
        <a:lstStyle/>
        <a:p>
          <a:endParaRPr lang="en-US"/>
        </a:p>
      </dgm:t>
    </dgm:pt>
    <dgm:pt modelId="{C02B1DFB-BED5-444C-A001-DBF3CAA11896}" type="pres">
      <dgm:prSet presAssocID="{5B0D2BD8-19A3-4749-B7C2-187CD0D7A853}" presName="linNode" presStyleCnt="0"/>
      <dgm:spPr/>
    </dgm:pt>
    <dgm:pt modelId="{AA7418D4-8551-442F-ABFC-2A12E1FDE751}" type="pres">
      <dgm:prSet presAssocID="{5B0D2BD8-19A3-4749-B7C2-187CD0D7A853}" presName="parTx" presStyleLbl="revTx" presStyleIdx="0" presStyleCnt="1" custScaleX="89489" custScaleY="95605" custLinFactNeighborX="-45455" custLinFactNeighborY="-4274">
        <dgm:presLayoutVars>
          <dgm:chMax val="1"/>
          <dgm:bulletEnabled val="1"/>
        </dgm:presLayoutVars>
      </dgm:prSet>
      <dgm:spPr/>
      <dgm:t>
        <a:bodyPr/>
        <a:lstStyle/>
        <a:p>
          <a:endParaRPr lang="en-US"/>
        </a:p>
      </dgm:t>
    </dgm:pt>
    <dgm:pt modelId="{41DDA1B0-EAA2-43C2-88A5-78F8388FA68A}" type="pres">
      <dgm:prSet presAssocID="{5B0D2BD8-19A3-4749-B7C2-187CD0D7A853}" presName="bracket" presStyleLbl="parChTrans1D1" presStyleIdx="0" presStyleCnt="1"/>
      <dgm:spPr/>
    </dgm:pt>
    <dgm:pt modelId="{D7CC84EC-65B7-40BA-96EC-C90EF8332CDF}" type="pres">
      <dgm:prSet presAssocID="{5B0D2BD8-19A3-4749-B7C2-187CD0D7A853}" presName="spH" presStyleCnt="0"/>
      <dgm:spPr/>
    </dgm:pt>
    <dgm:pt modelId="{D43DF5DE-9EDF-4B60-80D8-92940ECC0001}" type="pres">
      <dgm:prSet presAssocID="{5B0D2BD8-19A3-4749-B7C2-187CD0D7A853}" presName="desTx" presStyleLbl="node1" presStyleIdx="0" presStyleCnt="1" custScaleY="140436">
        <dgm:presLayoutVars>
          <dgm:bulletEnabled val="1"/>
        </dgm:presLayoutVars>
      </dgm:prSet>
      <dgm:spPr/>
      <dgm:t>
        <a:bodyPr/>
        <a:lstStyle/>
        <a:p>
          <a:endParaRPr lang="en-US"/>
        </a:p>
      </dgm:t>
    </dgm:pt>
  </dgm:ptLst>
  <dgm:cxnLst>
    <dgm:cxn modelId="{FCB528D5-43D9-4F01-9297-6C32FC0A00E2}" type="presOf" srcId="{F4D2BFC9-0AFF-4A3A-8D76-24849CED2572}" destId="{D43DF5DE-9EDF-4B60-80D8-92940ECC0001}" srcOrd="0" destOrd="1" presId="urn:diagrams.loki3.com/BracketList+Icon"/>
    <dgm:cxn modelId="{851DE576-B490-4BBA-9377-2ACADDA7144A}" type="presOf" srcId="{5B0D2BD8-19A3-4749-B7C2-187CD0D7A853}" destId="{AA7418D4-8551-442F-ABFC-2A12E1FDE751}" srcOrd="0" destOrd="0" presId="urn:diagrams.loki3.com/BracketList+Icon"/>
    <dgm:cxn modelId="{7ACFDD58-0F21-4D89-B419-3D8588B67032}" srcId="{0A105EB9-B7E8-4B0F-BF75-75A5C68A9F57}" destId="{5B0D2BD8-19A3-4749-B7C2-187CD0D7A853}" srcOrd="0" destOrd="0" parTransId="{C9AF6184-8D66-4FB9-A347-5055E9D65AF9}" sibTransId="{B5633721-8018-412B-9F0C-0996E11D0161}"/>
    <dgm:cxn modelId="{3EF843AD-9C2D-4C35-BC33-C93ED0F8D997}" type="presOf" srcId="{317AF6A7-2E78-41E7-8590-A6E1D5918DEB}" destId="{D43DF5DE-9EDF-4B60-80D8-92940ECC0001}" srcOrd="0" destOrd="3" presId="urn:diagrams.loki3.com/BracketList+Icon"/>
    <dgm:cxn modelId="{B66070C6-4055-4E17-843F-A598A928F4B4}" srcId="{5B0D2BD8-19A3-4749-B7C2-187CD0D7A853}" destId="{F4D2BFC9-0AFF-4A3A-8D76-24849CED2572}" srcOrd="1" destOrd="0" parTransId="{9D345B39-50F6-4CF7-A6CF-409989495CC3}" sibTransId="{C2B59859-684F-4C3D-9B98-0B1E1D68091C}"/>
    <dgm:cxn modelId="{6B02247E-3DF6-4C4D-A8BE-43FF878CF95D}" srcId="{5B0D2BD8-19A3-4749-B7C2-187CD0D7A853}" destId="{500901CE-2C04-4836-85FD-DA01F7416EF8}" srcOrd="0" destOrd="0" parTransId="{C7B30B54-9216-424B-9D27-A53AB21764F2}" sibTransId="{7F14F5BC-174F-416E-AEAB-8376E11701DB}"/>
    <dgm:cxn modelId="{BF60CDA0-B18A-474A-8B9E-EB4418AFDA6D}" type="presOf" srcId="{47A52410-CE46-4F02-BF38-B8ECFED37E86}" destId="{D43DF5DE-9EDF-4B60-80D8-92940ECC0001}" srcOrd="0" destOrd="2" presId="urn:diagrams.loki3.com/BracketList+Icon"/>
    <dgm:cxn modelId="{75B268A2-4EE7-4F0E-9731-0BB75B79B0B8}" srcId="{5B0D2BD8-19A3-4749-B7C2-187CD0D7A853}" destId="{317AF6A7-2E78-41E7-8590-A6E1D5918DEB}" srcOrd="3" destOrd="0" parTransId="{35BA9129-F90B-46BE-AE8F-8ACDF3FBA8F5}" sibTransId="{CD09ED5A-9D8A-4E01-B727-51215E810E79}"/>
    <dgm:cxn modelId="{A88BEA00-0B68-44D6-B7DF-7B493C57FECA}" type="presOf" srcId="{500901CE-2C04-4836-85FD-DA01F7416EF8}" destId="{D43DF5DE-9EDF-4B60-80D8-92940ECC0001}" srcOrd="0" destOrd="0" presId="urn:diagrams.loki3.com/BracketList+Icon"/>
    <dgm:cxn modelId="{4F79E885-A709-4A28-8121-42C5271E85F3}" type="presOf" srcId="{0A105EB9-B7E8-4B0F-BF75-75A5C68A9F57}" destId="{62CA9E9D-359C-439B-A966-A5B162E6379C}" srcOrd="0" destOrd="0" presId="urn:diagrams.loki3.com/BracketList+Icon"/>
    <dgm:cxn modelId="{58D36567-4A0A-476D-987C-D235BDDAF59C}" srcId="{5B0D2BD8-19A3-4749-B7C2-187CD0D7A853}" destId="{47A52410-CE46-4F02-BF38-B8ECFED37E86}" srcOrd="2" destOrd="0" parTransId="{CFF0106C-FF97-477D-BD62-49BB0A74F4C8}" sibTransId="{19BA889D-9446-459E-8526-C78DB1DD219E}"/>
    <dgm:cxn modelId="{1B99F617-5DD1-4838-AFB1-32850FC21E0E}" type="presParOf" srcId="{62CA9E9D-359C-439B-A966-A5B162E6379C}" destId="{C02B1DFB-BED5-444C-A001-DBF3CAA11896}" srcOrd="0" destOrd="0" presId="urn:diagrams.loki3.com/BracketList+Icon"/>
    <dgm:cxn modelId="{8B847284-B32D-42C6-A0F1-D9D3F032B337}" type="presParOf" srcId="{C02B1DFB-BED5-444C-A001-DBF3CAA11896}" destId="{AA7418D4-8551-442F-ABFC-2A12E1FDE751}" srcOrd="0" destOrd="0" presId="urn:diagrams.loki3.com/BracketList+Icon"/>
    <dgm:cxn modelId="{5642E6F7-C99A-40AC-86F4-3D7044B8006E}" type="presParOf" srcId="{C02B1DFB-BED5-444C-A001-DBF3CAA11896}" destId="{41DDA1B0-EAA2-43C2-88A5-78F8388FA68A}" srcOrd="1" destOrd="0" presId="urn:diagrams.loki3.com/BracketList+Icon"/>
    <dgm:cxn modelId="{8B3A7B4E-E5AD-4AA9-8D2E-AA15346A52EE}" type="presParOf" srcId="{C02B1DFB-BED5-444C-A001-DBF3CAA11896}" destId="{D7CC84EC-65B7-40BA-96EC-C90EF8332CDF}" srcOrd="2" destOrd="0" presId="urn:diagrams.loki3.com/BracketList+Icon"/>
    <dgm:cxn modelId="{DC29DD26-31BA-420C-A594-4DE927DEF9D3}" type="presParOf" srcId="{C02B1DFB-BED5-444C-A001-DBF3CAA11896}" destId="{D43DF5DE-9EDF-4B60-80D8-92940ECC000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4ABE-2070-422D-9FFB-259482D97206}">
      <dsp:nvSpPr>
        <dsp:cNvPr id="0" name=""/>
        <dsp:cNvSpPr/>
      </dsp:nvSpPr>
      <dsp:spPr>
        <a:xfrm>
          <a:off x="0" y="23647"/>
          <a:ext cx="5285529" cy="5286705"/>
        </a:xfrm>
        <a:prstGeom prst="circularArrow">
          <a:avLst>
            <a:gd name="adj1" fmla="val 10980"/>
            <a:gd name="adj2" fmla="val 1142322"/>
            <a:gd name="adj3" fmla="val 9000000"/>
            <a:gd name="adj4" fmla="val 10800000"/>
            <a:gd name="adj5" fmla="val 125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DC8535-2B6A-42E4-82C7-3317E77C0BCA}">
      <dsp:nvSpPr>
        <dsp:cNvPr id="0" name=""/>
        <dsp:cNvSpPr/>
      </dsp:nvSpPr>
      <dsp:spPr>
        <a:xfrm>
          <a:off x="5286375" y="1066803"/>
          <a:ext cx="3171825" cy="318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An industry recognized certificate or certification;</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A certificate of completion of an apprenticeship;</a:t>
          </a:r>
        </a:p>
        <a:p>
          <a:pPr marL="171450" lvl="1" indent="-171450" algn="l" defTabSz="800100">
            <a:lnSpc>
              <a:spcPct val="90000"/>
            </a:lnSpc>
            <a:spcBef>
              <a:spcPct val="0"/>
            </a:spcBef>
            <a:spcAft>
              <a:spcPct val="15000"/>
            </a:spcAft>
            <a:buChar char="••"/>
          </a:pPr>
          <a:r>
            <a:rPr lang="en-US" sz="1800" kern="1200" dirty="0" smtClean="0">
              <a:solidFill>
                <a:schemeClr val="tx1"/>
              </a:solidFill>
            </a:rPr>
            <a:t>A license recognized by the state involved or federal government; or</a:t>
          </a:r>
        </a:p>
        <a:p>
          <a:pPr marL="171450" lvl="1" indent="-171450" algn="l" defTabSz="800100">
            <a:lnSpc>
              <a:spcPct val="90000"/>
            </a:lnSpc>
            <a:spcBef>
              <a:spcPct val="0"/>
            </a:spcBef>
            <a:spcAft>
              <a:spcPct val="15000"/>
            </a:spcAft>
            <a:buChar char="••"/>
          </a:pPr>
          <a:r>
            <a:rPr lang="en-US" sz="1800" kern="1200" dirty="0" smtClean="0">
              <a:solidFill>
                <a:schemeClr val="tx1"/>
              </a:solidFill>
            </a:rPr>
            <a:t>An associate or baccalaureate degree.</a:t>
          </a:r>
          <a:endParaRPr lang="en-US" sz="1800" kern="1200" dirty="0">
            <a:solidFill>
              <a:schemeClr val="tx1"/>
            </a:solidFill>
          </a:endParaRPr>
        </a:p>
      </dsp:txBody>
      <dsp:txXfrm>
        <a:off x="5286375" y="1066803"/>
        <a:ext cx="3171825" cy="3180832"/>
      </dsp:txXfrm>
    </dsp:sp>
    <dsp:sp modelId="{1139DE5E-7619-449E-AB12-E28C20ADCB5A}">
      <dsp:nvSpPr>
        <dsp:cNvPr id="0" name=""/>
        <dsp:cNvSpPr/>
      </dsp:nvSpPr>
      <dsp:spPr>
        <a:xfrm>
          <a:off x="1167231" y="1937434"/>
          <a:ext cx="2949374" cy="147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Under the Workforce Innovation and Opportunity Act (WIOA), the term “Recognized Postsecondary Credential” means a credential consisting of:</a:t>
          </a:r>
          <a:endParaRPr lang="en-US" sz="1800" kern="1200" dirty="0">
            <a:solidFill>
              <a:schemeClr val="tx1"/>
            </a:solidFill>
          </a:endParaRPr>
        </a:p>
      </dsp:txBody>
      <dsp:txXfrm>
        <a:off x="1167231" y="1937434"/>
        <a:ext cx="2949374" cy="147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FC84B1D6-1DAC-49DE-A8EA-4C0F5AE31B44}" type="datetimeFigureOut">
              <a:rPr lang="en-US" smtClean="0"/>
              <a:t>5/22/2017</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7AC4C9B4-49DD-4823-9F1E-36E43C09AD4B}" type="slidenum">
              <a:rPr lang="en-US" smtClean="0"/>
              <a:t>‹#›</a:t>
            </a:fld>
            <a:endParaRPr lang="en-US" dirty="0"/>
          </a:p>
        </p:txBody>
      </p:sp>
    </p:spTree>
    <p:extLst>
      <p:ext uri="{BB962C8B-B14F-4D97-AF65-F5344CB8AC3E}">
        <p14:creationId xmlns:p14="http://schemas.microsoft.com/office/powerpoint/2010/main" val="120007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665D35B-8FF7-4508-A814-6EE0C59E2DF5}" type="datetimeFigureOut">
              <a:rPr lang="en-US" smtClean="0"/>
              <a:t>5/22/2017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27366F-06F1-47F5-BB88-104016C70064}" type="slidenum">
              <a:rPr lang="en-US" smtClean="0"/>
              <a:t>‹#›</a:t>
            </a:fld>
            <a:endParaRPr lang="en-US" dirty="0"/>
          </a:p>
        </p:txBody>
      </p:sp>
    </p:spTree>
    <p:extLst>
      <p:ext uri="{BB962C8B-B14F-4D97-AF65-F5344CB8AC3E}">
        <p14:creationId xmlns:p14="http://schemas.microsoft.com/office/powerpoint/2010/main" val="25996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a:t>
            </a:fld>
            <a:endParaRPr lang="en-US" dirty="0"/>
          </a:p>
        </p:txBody>
      </p:sp>
    </p:spTree>
    <p:extLst>
      <p:ext uri="{BB962C8B-B14F-4D97-AF65-F5344CB8AC3E}">
        <p14:creationId xmlns:p14="http://schemas.microsoft.com/office/powerpoint/2010/main" val="173834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527366F-06F1-47F5-BB88-104016C70064}" type="slidenum">
              <a:rPr lang="en-US" smtClean="0"/>
              <a:t>3</a:t>
            </a:fld>
            <a:endParaRPr lang="en-US" dirty="0"/>
          </a:p>
        </p:txBody>
      </p:sp>
    </p:spTree>
    <p:extLst>
      <p:ext uri="{BB962C8B-B14F-4D97-AF65-F5344CB8AC3E}">
        <p14:creationId xmlns:p14="http://schemas.microsoft.com/office/powerpoint/2010/main" val="86172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4</a:t>
            </a:fld>
            <a:endParaRPr lang="en-US" dirty="0"/>
          </a:p>
        </p:txBody>
      </p:sp>
    </p:spTree>
    <p:extLst>
      <p:ext uri="{BB962C8B-B14F-4D97-AF65-F5344CB8AC3E}">
        <p14:creationId xmlns:p14="http://schemas.microsoft.com/office/powerpoint/2010/main" val="219385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5</a:t>
            </a:fld>
            <a:endParaRPr lang="en-US" dirty="0"/>
          </a:p>
        </p:txBody>
      </p:sp>
    </p:spTree>
    <p:extLst>
      <p:ext uri="{BB962C8B-B14F-4D97-AF65-F5344CB8AC3E}">
        <p14:creationId xmlns:p14="http://schemas.microsoft.com/office/powerpoint/2010/main" val="74247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14</a:t>
            </a:fld>
            <a:endParaRPr lang="en-US" dirty="0"/>
          </a:p>
        </p:txBody>
      </p:sp>
    </p:spTree>
    <p:extLst>
      <p:ext uri="{BB962C8B-B14F-4D97-AF65-F5344CB8AC3E}">
        <p14:creationId xmlns:p14="http://schemas.microsoft.com/office/powerpoint/2010/main" val="148639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15</a:t>
            </a:fld>
            <a:endParaRPr lang="en-US" dirty="0"/>
          </a:p>
        </p:txBody>
      </p:sp>
    </p:spTree>
    <p:extLst>
      <p:ext uri="{BB962C8B-B14F-4D97-AF65-F5344CB8AC3E}">
        <p14:creationId xmlns:p14="http://schemas.microsoft.com/office/powerpoint/2010/main" val="409512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18</a:t>
            </a:fld>
            <a:endParaRPr lang="en-US" dirty="0"/>
          </a:p>
        </p:txBody>
      </p:sp>
    </p:spTree>
    <p:extLst>
      <p:ext uri="{BB962C8B-B14F-4D97-AF65-F5344CB8AC3E}">
        <p14:creationId xmlns:p14="http://schemas.microsoft.com/office/powerpoint/2010/main" val="399422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
        <p:nvSpPr>
          <p:cNvPr id="26" name="TextBox 25"/>
          <p:cNvSpPr txBox="1"/>
          <p:nvPr userDrawn="1"/>
        </p:nvSpPr>
        <p:spPr>
          <a:xfrm>
            <a:off x="152400" y="6397823"/>
            <a:ext cx="8763000" cy="307777"/>
          </a:xfrm>
          <a:prstGeom prst="rect">
            <a:avLst/>
          </a:prstGeom>
          <a:noFill/>
        </p:spPr>
        <p:txBody>
          <a:bodyPr wrap="square" rtlCol="0">
            <a:spAutoFit/>
          </a:bodyPr>
          <a:lstStyle/>
          <a:p>
            <a:pPr algn="ctr"/>
            <a:r>
              <a:rPr lang="en-US" sz="1400" i="1" dirty="0" smtClean="0">
                <a:solidFill>
                  <a:schemeClr val="tx1">
                    <a:lumMod val="50000"/>
                    <a:lumOff val="50000"/>
                  </a:schemeClr>
                </a:solidFill>
                <a:latin typeface="+mn-lt"/>
                <a:cs typeface="Arial" pitchFamily="34" charset="0"/>
              </a:rPr>
              <a:t>Promoting</a:t>
            </a:r>
            <a:r>
              <a:rPr lang="en-US" sz="1400" i="1" baseline="0" dirty="0" smtClean="0">
                <a:solidFill>
                  <a:schemeClr val="tx1">
                    <a:lumMod val="50000"/>
                    <a:lumOff val="50000"/>
                  </a:schemeClr>
                </a:solidFill>
                <a:latin typeface="+mn-lt"/>
                <a:cs typeface="Arial" pitchFamily="34" charset="0"/>
              </a:rPr>
              <a:t> a flexible, innovative, and effective workforce system within the State of Michigan.</a:t>
            </a:r>
            <a:endParaRPr lang="en-US" sz="1400" i="1" dirty="0">
              <a:solidFill>
                <a:schemeClr val="tx1">
                  <a:lumMod val="50000"/>
                  <a:lumOff val="50000"/>
                </a:schemeClr>
              </a:solidFill>
              <a:latin typeface="+mn-lt"/>
              <a:cs typeface="Arial" pitchFamily="34" charset="0"/>
            </a:endParaRPr>
          </a:p>
        </p:txBody>
      </p:sp>
      <p:cxnSp>
        <p:nvCxnSpPr>
          <p:cNvPr id="27" name="Straight Connector 26"/>
          <p:cNvCxnSpPr/>
          <p:nvPr userDrawn="1"/>
        </p:nvCxnSpPr>
        <p:spPr>
          <a:xfrm>
            <a:off x="1524000" y="6324600"/>
            <a:ext cx="6096000" cy="0"/>
          </a:xfrm>
          <a:prstGeom prst="line">
            <a:avLst/>
          </a:prstGeom>
          <a:ln w="22225">
            <a:gradFill flip="none" rotWithShape="1">
              <a:gsLst>
                <a:gs pos="0">
                  <a:schemeClr val="tx1">
                    <a:lumMod val="85000"/>
                    <a:lumOff val="15000"/>
                  </a:schemeClr>
                </a:gs>
                <a:gs pos="79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255570"/>
            <a:ext cx="1524000" cy="363594"/>
          </a:xfrm>
          <a:prstGeom prst="rect">
            <a:avLst/>
          </a:prstGeom>
        </p:spPr>
      </p:pic>
    </p:spTree>
    <p:extLst>
      <p:ext uri="{BB962C8B-B14F-4D97-AF65-F5344CB8AC3E}">
        <p14:creationId xmlns:p14="http://schemas.microsoft.com/office/powerpoint/2010/main" val="164058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413685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807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160832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35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390957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37903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197484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354591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44209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267216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261349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162126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92498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370972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214163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6491D2-0A4F-4482-8D6C-2810C3C7F923}" type="datetimeFigureOut">
              <a:rPr lang="en-US" smtClean="0"/>
              <a:t>5/22/2017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E2B9FB-0D37-4CF7-88B3-151F0F17E332}" type="slidenum">
              <a:rPr lang="en-US" smtClean="0"/>
              <a:t>‹#›</a:t>
            </a:fld>
            <a:endParaRPr lang="en-US" dirty="0"/>
          </a:p>
        </p:txBody>
      </p:sp>
    </p:spTree>
    <p:extLst>
      <p:ext uri="{BB962C8B-B14F-4D97-AF65-F5344CB8AC3E}">
        <p14:creationId xmlns:p14="http://schemas.microsoft.com/office/powerpoint/2010/main" val="3261856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mbinternet.state.mi.us/DMB/DTMB_blmisi/home.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1981200"/>
            <a:ext cx="7696202" cy="1826581"/>
          </a:xfrm>
        </p:spPr>
        <p:txBody>
          <a:bodyPr>
            <a:normAutofit fontScale="90000"/>
          </a:bodyPr>
          <a:lstStyle/>
          <a:p>
            <a:pPr algn="ctr"/>
            <a:r>
              <a:rPr lang="en-US" sz="4400" dirty="0" smtClean="0">
                <a:solidFill>
                  <a:schemeClr val="tx1"/>
                </a:solidFill>
              </a:rPr>
              <a:t>High-Quality Credentialing Under the Workforce Innovation and Opportunity Act (WIOA)</a:t>
            </a:r>
            <a:endParaRPr lang="en-US" sz="4400" dirty="0">
              <a:solidFill>
                <a:schemeClr val="tx1"/>
              </a:solidFill>
            </a:endParaRPr>
          </a:p>
        </p:txBody>
      </p:sp>
      <p:sp>
        <p:nvSpPr>
          <p:cNvPr id="3" name="Subtitle 2"/>
          <p:cNvSpPr>
            <a:spLocks noGrp="1"/>
          </p:cNvSpPr>
          <p:nvPr>
            <p:ph type="body" idx="1"/>
          </p:nvPr>
        </p:nvSpPr>
        <p:spPr>
          <a:xfrm>
            <a:off x="609598" y="4527448"/>
            <a:ext cx="6347715" cy="1263752"/>
          </a:xfrm>
        </p:spPr>
        <p:txBody>
          <a:bodyPr>
            <a:noAutofit/>
          </a:bodyPr>
          <a:lstStyle/>
          <a:p>
            <a:r>
              <a:rPr lang="en-US" dirty="0" smtClean="0"/>
              <a:t>MACAE Spring Institute</a:t>
            </a:r>
          </a:p>
          <a:p>
            <a:r>
              <a:rPr lang="en-US" dirty="0" smtClean="0"/>
              <a:t>May 19, 2017</a:t>
            </a:r>
            <a:endParaRPr lang="en-US" dirty="0"/>
          </a:p>
        </p:txBody>
      </p:sp>
    </p:spTree>
    <p:extLst>
      <p:ext uri="{BB962C8B-B14F-4D97-AF65-F5344CB8AC3E}">
        <p14:creationId xmlns:p14="http://schemas.microsoft.com/office/powerpoint/2010/main" val="2719673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90600"/>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362200"/>
            <a:ext cx="4038600" cy="3763963"/>
          </a:xfrm>
        </p:spPr>
        <p:txBody>
          <a:bodyPr>
            <a:normAutofit/>
          </a:bodyPr>
          <a:lstStyle/>
          <a:p>
            <a:pPr marL="0" indent="0">
              <a:buNone/>
            </a:pPr>
            <a:r>
              <a:rPr lang="en-US" sz="4800" dirty="0">
                <a:solidFill>
                  <a:schemeClr val="accent5">
                    <a:lumMod val="50000"/>
                  </a:schemeClr>
                </a:solidFill>
              </a:rPr>
              <a:t>Are the skills </a:t>
            </a:r>
            <a:r>
              <a:rPr lang="en-US" sz="4800" dirty="0" smtClean="0">
                <a:solidFill>
                  <a:schemeClr val="accent5">
                    <a:lumMod val="50000"/>
                  </a:schemeClr>
                </a:solidFill>
              </a:rPr>
              <a:t>transferrable</a:t>
            </a:r>
            <a:r>
              <a:rPr lang="en-US" sz="4800" dirty="0">
                <a:solidFill>
                  <a:schemeClr val="accent5">
                    <a:lumMod val="50000"/>
                  </a:schemeClr>
                </a:solidFill>
              </a:rPr>
              <a:t>?</a:t>
            </a:r>
          </a:p>
          <a:p>
            <a:endParaRPr lang="en-US" dirty="0"/>
          </a:p>
        </p:txBody>
      </p:sp>
      <p:sp>
        <p:nvSpPr>
          <p:cNvPr id="5" name="Content Placeholder 4"/>
          <p:cNvSpPr>
            <a:spLocks noGrp="1"/>
          </p:cNvSpPr>
          <p:nvPr>
            <p:ph sz="half" idx="2"/>
          </p:nvPr>
        </p:nvSpPr>
        <p:spPr>
          <a:xfrm>
            <a:off x="4648200" y="1752600"/>
            <a:ext cx="4038600" cy="4373563"/>
          </a:xfrm>
        </p:spPr>
        <p:txBody>
          <a:bodyPr>
            <a:normAutofit/>
          </a:bodyPr>
          <a:lstStyle/>
          <a:p>
            <a:endParaRPr lang="en-US" dirty="0"/>
          </a:p>
          <a:p>
            <a:pPr>
              <a:buFont typeface="Wingdings" panose="05000000000000000000" pitchFamily="2" charset="2"/>
              <a:buChar char="ü"/>
            </a:pPr>
            <a:r>
              <a:rPr lang="en-US" dirty="0" smtClean="0">
                <a:solidFill>
                  <a:schemeClr val="tx1"/>
                </a:solidFill>
              </a:rPr>
              <a:t>Employer hiring standards within the industry </a:t>
            </a:r>
          </a:p>
          <a:p>
            <a:pPr>
              <a:buFont typeface="Wingdings" panose="05000000000000000000" pitchFamily="2" charset="2"/>
              <a:buChar char="ü"/>
            </a:pPr>
            <a:r>
              <a:rPr lang="en-US" dirty="0" smtClean="0">
                <a:solidFill>
                  <a:schemeClr val="tx1"/>
                </a:solidFill>
              </a:rPr>
              <a:t>Evidence of reciprocity across state or regional borders (i.e., no further training is required to secure the same job in another location, or minimal training requirements to account for regulatory differences associated with state licensing and certification laws/regulations)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762000"/>
            <a:ext cx="1638300" cy="1053973"/>
          </a:xfrm>
          <a:prstGeom prst="rect">
            <a:avLst/>
          </a:prstGeom>
        </p:spPr>
      </p:pic>
    </p:spTree>
    <p:extLst>
      <p:ext uri="{BB962C8B-B14F-4D97-AF65-F5344CB8AC3E}">
        <p14:creationId xmlns:p14="http://schemas.microsoft.com/office/powerpoint/2010/main" val="4047031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599" cy="381000"/>
          </a:xfrm>
        </p:spPr>
        <p:txBody>
          <a:bodyPr>
            <a:normAutofit fontScale="90000"/>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057400"/>
            <a:ext cx="4038600" cy="4068763"/>
          </a:xfrm>
        </p:spPr>
        <p:txBody>
          <a:bodyPr>
            <a:normAutofit fontScale="62500" lnSpcReduction="20000"/>
          </a:bodyPr>
          <a:lstStyle/>
          <a:p>
            <a:pPr marL="0" indent="0">
              <a:buNone/>
            </a:pPr>
            <a:r>
              <a:rPr lang="en-US" sz="5800" dirty="0">
                <a:solidFill>
                  <a:schemeClr val="accent5">
                    <a:lumMod val="50000"/>
                  </a:schemeClr>
                </a:solidFill>
              </a:rPr>
              <a:t>Is there evidence that the program provider will not award the credential should the participant fail to meet required standards?</a:t>
            </a:r>
          </a:p>
          <a:p>
            <a:endParaRPr lang="en-US" dirty="0"/>
          </a:p>
        </p:txBody>
      </p:sp>
      <p:sp>
        <p:nvSpPr>
          <p:cNvPr id="5" name="Content Placeholder 4"/>
          <p:cNvSpPr>
            <a:spLocks noGrp="1"/>
          </p:cNvSpPr>
          <p:nvPr>
            <p:ph sz="half" idx="2"/>
          </p:nvPr>
        </p:nvSpPr>
        <p:spPr>
          <a:xfrm>
            <a:off x="4648200" y="1600200"/>
            <a:ext cx="4038600" cy="4876800"/>
          </a:xfrm>
        </p:spPr>
        <p:txBody>
          <a:bodyPr>
            <a:normAutofit fontScale="62500" lnSpcReduction="20000"/>
          </a:bodyPr>
          <a:lstStyle/>
          <a:p>
            <a:endParaRPr lang="en-US" dirty="0"/>
          </a:p>
          <a:p>
            <a:pPr>
              <a:buFont typeface="Wingdings" panose="05000000000000000000" pitchFamily="2" charset="2"/>
              <a:buChar char="ü"/>
            </a:pPr>
            <a:r>
              <a:rPr lang="en-US" sz="2600" dirty="0" smtClean="0">
                <a:solidFill>
                  <a:schemeClr val="tx1"/>
                </a:solidFill>
              </a:rPr>
              <a:t>Eligibility </a:t>
            </a:r>
            <a:r>
              <a:rPr lang="en-US" sz="2600" dirty="0">
                <a:solidFill>
                  <a:schemeClr val="tx1"/>
                </a:solidFill>
              </a:rPr>
              <a:t>requirements for certificates, licenses or </a:t>
            </a:r>
            <a:r>
              <a:rPr lang="en-US" sz="2600" dirty="0" smtClean="0">
                <a:solidFill>
                  <a:schemeClr val="tx1"/>
                </a:solidFill>
              </a:rPr>
              <a:t>credentials </a:t>
            </a:r>
            <a:endParaRPr lang="en-US" sz="2600" dirty="0">
              <a:solidFill>
                <a:schemeClr val="tx1"/>
              </a:solidFill>
            </a:endParaRPr>
          </a:p>
          <a:p>
            <a:pPr>
              <a:buFont typeface="Wingdings" panose="05000000000000000000" pitchFamily="2" charset="2"/>
              <a:buChar char="ü"/>
            </a:pPr>
            <a:r>
              <a:rPr lang="en-US" sz="2600" dirty="0" smtClean="0">
                <a:solidFill>
                  <a:schemeClr val="tx1"/>
                </a:solidFill>
              </a:rPr>
              <a:t>Continuing </a:t>
            </a:r>
            <a:r>
              <a:rPr lang="en-US" sz="2600" dirty="0">
                <a:solidFill>
                  <a:schemeClr val="tx1"/>
                </a:solidFill>
              </a:rPr>
              <a:t>education requirements to renew certificates, licenses or </a:t>
            </a:r>
            <a:r>
              <a:rPr lang="en-US" sz="2600" dirty="0" smtClean="0">
                <a:solidFill>
                  <a:schemeClr val="tx1"/>
                </a:solidFill>
              </a:rPr>
              <a:t>credentials </a:t>
            </a:r>
            <a:endParaRPr lang="en-US" sz="2600" dirty="0">
              <a:solidFill>
                <a:schemeClr val="tx1"/>
              </a:solidFill>
            </a:endParaRPr>
          </a:p>
          <a:p>
            <a:pPr>
              <a:buFont typeface="Wingdings" panose="05000000000000000000" pitchFamily="2" charset="2"/>
              <a:buChar char="ü"/>
            </a:pPr>
            <a:r>
              <a:rPr lang="en-US" sz="2600" dirty="0" smtClean="0">
                <a:solidFill>
                  <a:schemeClr val="tx1"/>
                </a:solidFill>
              </a:rPr>
              <a:t>Length </a:t>
            </a:r>
            <a:r>
              <a:rPr lang="en-US" sz="2600" dirty="0">
                <a:solidFill>
                  <a:schemeClr val="tx1"/>
                </a:solidFill>
              </a:rPr>
              <a:t>of time a certificate, license or credential is </a:t>
            </a:r>
            <a:r>
              <a:rPr lang="en-US" sz="2600" dirty="0" smtClean="0">
                <a:solidFill>
                  <a:schemeClr val="tx1"/>
                </a:solidFill>
              </a:rPr>
              <a:t>valid </a:t>
            </a:r>
            <a:endParaRPr lang="en-US" sz="2600" dirty="0">
              <a:solidFill>
                <a:schemeClr val="tx1"/>
              </a:solidFill>
            </a:endParaRPr>
          </a:p>
          <a:p>
            <a:pPr>
              <a:buFont typeface="Wingdings" panose="05000000000000000000" pitchFamily="2" charset="2"/>
              <a:buChar char="ü"/>
            </a:pPr>
            <a:r>
              <a:rPr lang="en-US" sz="2600" dirty="0" smtClean="0">
                <a:solidFill>
                  <a:schemeClr val="tx1"/>
                </a:solidFill>
              </a:rPr>
              <a:t>Recertification </a:t>
            </a:r>
            <a:r>
              <a:rPr lang="en-US" sz="2600" dirty="0">
                <a:solidFill>
                  <a:schemeClr val="tx1"/>
                </a:solidFill>
              </a:rPr>
              <a:t>requirements after a certificate, license or credential has </a:t>
            </a:r>
            <a:r>
              <a:rPr lang="en-US" sz="2600" dirty="0" smtClean="0">
                <a:solidFill>
                  <a:schemeClr val="tx1"/>
                </a:solidFill>
              </a:rPr>
              <a:t>expired </a:t>
            </a:r>
            <a:endParaRPr lang="en-US" sz="2600" dirty="0">
              <a:solidFill>
                <a:schemeClr val="tx1"/>
              </a:solidFill>
            </a:endParaRPr>
          </a:p>
          <a:p>
            <a:pPr>
              <a:buFont typeface="Wingdings" panose="05000000000000000000" pitchFamily="2" charset="2"/>
              <a:buChar char="ü"/>
            </a:pPr>
            <a:r>
              <a:rPr lang="en-US" sz="2600" dirty="0" smtClean="0">
                <a:solidFill>
                  <a:schemeClr val="tx1"/>
                </a:solidFill>
              </a:rPr>
              <a:t>Employer </a:t>
            </a:r>
            <a:r>
              <a:rPr lang="en-US" sz="2600" dirty="0">
                <a:solidFill>
                  <a:schemeClr val="tx1"/>
                </a:solidFill>
              </a:rPr>
              <a:t>requirements for maintaining current certification, licensure or </a:t>
            </a:r>
            <a:r>
              <a:rPr lang="en-US" sz="2600" dirty="0" smtClean="0">
                <a:solidFill>
                  <a:schemeClr val="tx1"/>
                </a:solidFill>
              </a:rPr>
              <a:t>credentials </a:t>
            </a:r>
            <a:endParaRPr lang="en-US" sz="2600" dirty="0">
              <a:solidFill>
                <a:schemeClr val="tx1"/>
              </a:solidFill>
            </a:endParaRPr>
          </a:p>
          <a:p>
            <a:pPr>
              <a:buFont typeface="Wingdings" panose="05000000000000000000" pitchFamily="2" charset="2"/>
              <a:buChar char="ü"/>
            </a:pPr>
            <a:r>
              <a:rPr lang="en-US" sz="2600" dirty="0" smtClean="0">
                <a:solidFill>
                  <a:schemeClr val="tx1"/>
                </a:solidFill>
              </a:rPr>
              <a:t>Employer pre-requisites </a:t>
            </a:r>
            <a:r>
              <a:rPr lang="en-US" sz="2600" dirty="0">
                <a:solidFill>
                  <a:schemeClr val="tx1"/>
                </a:solidFill>
              </a:rPr>
              <a:t>to employment that state a preference for applicants with the </a:t>
            </a:r>
            <a:r>
              <a:rPr lang="en-US" sz="2600" dirty="0" smtClean="0">
                <a:solidFill>
                  <a:schemeClr val="tx1"/>
                </a:solidFill>
              </a:rPr>
              <a:t>certificate/credential </a:t>
            </a:r>
            <a:endParaRPr lang="en-US" sz="2600" dirty="0">
              <a:solidFill>
                <a:schemeClr val="tx1"/>
              </a:solidFill>
            </a:endParaRPr>
          </a:p>
          <a:p>
            <a:pPr>
              <a:buFont typeface="Wingdings" panose="05000000000000000000" pitchFamily="2" charset="2"/>
              <a:buChar char="ü"/>
            </a:pP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756666"/>
            <a:ext cx="1714500" cy="1102995"/>
          </a:xfrm>
          <a:prstGeom prst="rect">
            <a:avLst/>
          </a:prstGeom>
        </p:spPr>
      </p:pic>
    </p:spTree>
    <p:extLst>
      <p:ext uri="{BB962C8B-B14F-4D97-AF65-F5344CB8AC3E}">
        <p14:creationId xmlns:p14="http://schemas.microsoft.com/office/powerpoint/2010/main" val="1823552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286000"/>
            <a:ext cx="4038600" cy="3840163"/>
          </a:xfrm>
        </p:spPr>
        <p:txBody>
          <a:bodyPr>
            <a:normAutofit fontScale="92500" lnSpcReduction="10000"/>
          </a:bodyPr>
          <a:lstStyle/>
          <a:p>
            <a:pPr marL="0" indent="0">
              <a:buNone/>
            </a:pPr>
            <a:r>
              <a:rPr lang="en-US" sz="4400" dirty="0">
                <a:solidFill>
                  <a:schemeClr val="accent5">
                    <a:lumMod val="50000"/>
                  </a:schemeClr>
                </a:solidFill>
              </a:rPr>
              <a:t>How is successful program completion determined? </a:t>
            </a:r>
          </a:p>
        </p:txBody>
      </p:sp>
      <p:sp>
        <p:nvSpPr>
          <p:cNvPr id="4" name="Content Placeholder 3"/>
          <p:cNvSpPr>
            <a:spLocks noGrp="1"/>
          </p:cNvSpPr>
          <p:nvPr>
            <p:ph sz="half" idx="2"/>
          </p:nvPr>
        </p:nvSpPr>
        <p:spPr/>
        <p:txBody>
          <a:bodyPr>
            <a:normAutofit fontScale="92500" lnSpcReduction="10000"/>
          </a:bodyPr>
          <a:lstStyle/>
          <a:p>
            <a:endParaRPr lang="en-US" dirty="0"/>
          </a:p>
          <a:p>
            <a:pPr>
              <a:buFont typeface="Wingdings" panose="05000000000000000000" pitchFamily="2" charset="2"/>
              <a:buChar char="ü"/>
            </a:pPr>
            <a:r>
              <a:rPr lang="en-US" dirty="0" smtClean="0">
                <a:solidFill>
                  <a:schemeClr val="tx1"/>
                </a:solidFill>
              </a:rPr>
              <a:t>A </a:t>
            </a:r>
            <a:r>
              <a:rPr lang="en-US" dirty="0">
                <a:solidFill>
                  <a:schemeClr val="tx1"/>
                </a:solidFill>
              </a:rPr>
              <a:t>written test must be passed to qualify for a license, certificate or </a:t>
            </a:r>
            <a:r>
              <a:rPr lang="en-US" dirty="0" smtClean="0">
                <a:solidFill>
                  <a:schemeClr val="tx1"/>
                </a:solidFill>
              </a:rPr>
              <a:t>credential </a:t>
            </a:r>
            <a:endParaRPr lang="en-US" dirty="0">
              <a:solidFill>
                <a:schemeClr val="tx1"/>
              </a:solidFill>
            </a:endParaRPr>
          </a:p>
          <a:p>
            <a:pPr>
              <a:buFont typeface="Wingdings" panose="05000000000000000000" pitchFamily="2" charset="2"/>
              <a:buChar char="ü"/>
            </a:pPr>
            <a:r>
              <a:rPr lang="en-US" dirty="0" smtClean="0">
                <a:solidFill>
                  <a:schemeClr val="tx1"/>
                </a:solidFill>
              </a:rPr>
              <a:t>A </a:t>
            </a:r>
            <a:r>
              <a:rPr lang="en-US" dirty="0">
                <a:solidFill>
                  <a:schemeClr val="tx1"/>
                </a:solidFill>
              </a:rPr>
              <a:t>practical skills test (if applicable) must be passed to qualify for a license, certificate or </a:t>
            </a:r>
            <a:r>
              <a:rPr lang="en-US" dirty="0" smtClean="0">
                <a:solidFill>
                  <a:schemeClr val="tx1"/>
                </a:solidFill>
              </a:rPr>
              <a:t>credential </a:t>
            </a:r>
            <a:endParaRPr lang="en-US" dirty="0">
              <a:solidFill>
                <a:schemeClr val="tx1"/>
              </a:solidFill>
            </a:endParaRPr>
          </a:p>
          <a:p>
            <a:pPr>
              <a:buFont typeface="Wingdings" panose="05000000000000000000" pitchFamily="2" charset="2"/>
              <a:buChar char="ü"/>
            </a:pPr>
            <a:r>
              <a:rPr lang="en-US" dirty="0" smtClean="0">
                <a:solidFill>
                  <a:schemeClr val="tx1"/>
                </a:solidFill>
              </a:rPr>
              <a:t>The </a:t>
            </a:r>
            <a:r>
              <a:rPr lang="en-US" dirty="0">
                <a:solidFill>
                  <a:schemeClr val="tx1"/>
                </a:solidFill>
              </a:rPr>
              <a:t>training program and courses have clearly stated pass-fail criteria that apply to all </a:t>
            </a:r>
            <a:r>
              <a:rPr lang="en-US" dirty="0" smtClean="0">
                <a:solidFill>
                  <a:schemeClr val="tx1"/>
                </a:solidFill>
              </a:rPr>
              <a:t>students </a:t>
            </a:r>
            <a:endParaRPr lang="en-US" dirty="0">
              <a:solidFill>
                <a:schemeClr val="tx1"/>
              </a:solidFill>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762000"/>
            <a:ext cx="1790700" cy="1152017"/>
          </a:xfrm>
          <a:prstGeom prst="rect">
            <a:avLst/>
          </a:prstGeom>
        </p:spPr>
      </p:pic>
    </p:spTree>
    <p:extLst>
      <p:ext uri="{BB962C8B-B14F-4D97-AF65-F5344CB8AC3E}">
        <p14:creationId xmlns:p14="http://schemas.microsoft.com/office/powerpoint/2010/main" val="3360073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28700"/>
            <a:ext cx="3962400"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057400"/>
            <a:ext cx="4038600" cy="3763963"/>
          </a:xfrm>
        </p:spPr>
        <p:txBody>
          <a:bodyPr>
            <a:normAutofit/>
          </a:bodyPr>
          <a:lstStyle/>
          <a:p>
            <a:pPr marL="0" indent="0">
              <a:buNone/>
            </a:pPr>
            <a:r>
              <a:rPr lang="en-US" sz="4000" dirty="0">
                <a:solidFill>
                  <a:schemeClr val="accent5">
                    <a:lumMod val="50000"/>
                  </a:schemeClr>
                </a:solidFill>
              </a:rPr>
              <a:t>Who issues the certificate or license? </a:t>
            </a:r>
          </a:p>
          <a:p>
            <a:pPr marL="0" indent="0">
              <a:buNone/>
            </a:pPr>
            <a:endParaRPr lang="en-US" dirty="0"/>
          </a:p>
        </p:txBody>
      </p:sp>
      <p:sp>
        <p:nvSpPr>
          <p:cNvPr id="4" name="Content Placeholder 3"/>
          <p:cNvSpPr>
            <a:spLocks noGrp="1"/>
          </p:cNvSpPr>
          <p:nvPr>
            <p:ph sz="half" idx="2"/>
          </p:nvPr>
        </p:nvSpPr>
        <p:spPr>
          <a:xfrm>
            <a:off x="4648200" y="2057400"/>
            <a:ext cx="4038600" cy="4068763"/>
          </a:xfrm>
        </p:spPr>
        <p:txBody>
          <a:bodyPr>
            <a:normAutofit/>
          </a:bodyPr>
          <a:lstStyle/>
          <a:p>
            <a:pPr>
              <a:buFont typeface="Wingdings" panose="05000000000000000000" pitchFamily="2" charset="2"/>
              <a:buChar char="ü"/>
            </a:pPr>
            <a:r>
              <a:rPr lang="en-US" dirty="0" smtClean="0">
                <a:solidFill>
                  <a:schemeClr val="tx1"/>
                </a:solidFill>
              </a:rPr>
              <a:t>Is the issuing party listed in United States Department of Labor (USDOL) Training and Employment Guidance Letter (TEGL) 15-10?</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5" y="838200"/>
            <a:ext cx="1562100" cy="1004951"/>
          </a:xfrm>
          <a:prstGeom prst="rect">
            <a:avLst/>
          </a:prstGeom>
        </p:spPr>
      </p:pic>
    </p:spTree>
    <p:extLst>
      <p:ext uri="{BB962C8B-B14F-4D97-AF65-F5344CB8AC3E}">
        <p14:creationId xmlns:p14="http://schemas.microsoft.com/office/powerpoint/2010/main" val="226011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91" y="444500"/>
            <a:ext cx="6347713" cy="1320800"/>
          </a:xfrm>
        </p:spPr>
        <p:txBody>
          <a:bodyPr/>
          <a:lstStyle/>
          <a:p>
            <a:r>
              <a:rPr lang="en-US" dirty="0" smtClean="0">
                <a:solidFill>
                  <a:schemeClr val="tx1"/>
                </a:solidFill>
              </a:rPr>
              <a:t>Issuing Parties</a:t>
            </a:r>
            <a:endParaRPr lang="en-US" dirty="0">
              <a:solidFill>
                <a:schemeClr val="tx1"/>
              </a:solidFill>
            </a:endParaRPr>
          </a:p>
        </p:txBody>
      </p:sp>
      <p:sp>
        <p:nvSpPr>
          <p:cNvPr id="3" name="Content Placeholder 2"/>
          <p:cNvSpPr>
            <a:spLocks noGrp="1"/>
          </p:cNvSpPr>
          <p:nvPr>
            <p:ph idx="1"/>
          </p:nvPr>
        </p:nvSpPr>
        <p:spPr>
          <a:xfrm>
            <a:off x="533400" y="1143000"/>
            <a:ext cx="8229600" cy="4525963"/>
          </a:xfrm>
        </p:spPr>
        <p:txBody>
          <a:bodyPr/>
          <a:lstStyle/>
          <a:p>
            <a:pPr marL="0" indent="0">
              <a:buNone/>
            </a:pPr>
            <a:endParaRPr lang="en-US" dirty="0" smtClean="0"/>
          </a:p>
          <a:p>
            <a:endParaRPr lang="en-US" dirty="0" smtClean="0"/>
          </a:p>
          <a:p>
            <a:endParaRPr lang="en-US" dirty="0"/>
          </a:p>
        </p:txBody>
      </p:sp>
      <p:graphicFrame>
        <p:nvGraphicFramePr>
          <p:cNvPr id="6" name="Diagram 5"/>
          <p:cNvGraphicFramePr/>
          <p:nvPr>
            <p:extLst>
              <p:ext uri="{D42A27DB-BD31-4B8C-83A1-F6EECF244321}">
                <p14:modId xmlns:p14="http://schemas.microsoft.com/office/powerpoint/2010/main" val="1491335441"/>
              </p:ext>
            </p:extLst>
          </p:nvPr>
        </p:nvGraphicFramePr>
        <p:xfrm>
          <a:off x="304800" y="1066800"/>
          <a:ext cx="83820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45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91" y="444500"/>
            <a:ext cx="6347713" cy="1320800"/>
          </a:xfrm>
        </p:spPr>
        <p:txBody>
          <a:bodyPr/>
          <a:lstStyle/>
          <a:p>
            <a:r>
              <a:rPr lang="en-US" dirty="0" smtClean="0">
                <a:solidFill>
                  <a:schemeClr val="tx1"/>
                </a:solidFill>
              </a:rPr>
              <a:t>Issuing Parties Continued</a:t>
            </a:r>
            <a:endParaRPr lang="en-US" dirty="0">
              <a:solidFill>
                <a:schemeClr val="tx1"/>
              </a:solidFill>
            </a:endParaRPr>
          </a:p>
        </p:txBody>
      </p:sp>
      <p:sp>
        <p:nvSpPr>
          <p:cNvPr id="3" name="Content Placeholder 2"/>
          <p:cNvSpPr>
            <a:spLocks noGrp="1"/>
          </p:cNvSpPr>
          <p:nvPr>
            <p:ph idx="1"/>
          </p:nvPr>
        </p:nvSpPr>
        <p:spPr>
          <a:xfrm>
            <a:off x="533400" y="1143000"/>
            <a:ext cx="8229600" cy="4525963"/>
          </a:xfrm>
        </p:spPr>
        <p:txBody>
          <a:bodyPr/>
          <a:lstStyle/>
          <a:p>
            <a:pPr marL="0" indent="0">
              <a:buNone/>
            </a:pPr>
            <a:endParaRPr lang="en-US" dirty="0" smtClean="0"/>
          </a:p>
          <a:p>
            <a:endParaRPr lang="en-US" dirty="0" smtClean="0"/>
          </a:p>
          <a:p>
            <a:endParaRPr lang="en-US" dirty="0"/>
          </a:p>
        </p:txBody>
      </p:sp>
      <p:graphicFrame>
        <p:nvGraphicFramePr>
          <p:cNvPr id="6" name="Diagram 5"/>
          <p:cNvGraphicFramePr/>
          <p:nvPr>
            <p:extLst>
              <p:ext uri="{D42A27DB-BD31-4B8C-83A1-F6EECF244321}">
                <p14:modId xmlns:p14="http://schemas.microsoft.com/office/powerpoint/2010/main" val="3047687857"/>
              </p:ext>
            </p:extLst>
          </p:nvPr>
        </p:nvGraphicFramePr>
        <p:xfrm>
          <a:off x="304800" y="1066800"/>
          <a:ext cx="83820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614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8000"/>
            <a:ext cx="6347713" cy="1320800"/>
          </a:xfrm>
        </p:spPr>
        <p:txBody>
          <a:bodyPr/>
          <a:lstStyle/>
          <a:p>
            <a:r>
              <a:rPr lang="en-US" dirty="0" smtClean="0">
                <a:solidFill>
                  <a:schemeClr val="tx1"/>
                </a:solidFill>
              </a:rPr>
              <a:t>Why Credentials Matter</a:t>
            </a:r>
            <a:endParaRPr lang="en-US" dirty="0">
              <a:solidFill>
                <a:schemeClr val="tx1"/>
              </a:solidFill>
            </a:endParaRPr>
          </a:p>
        </p:txBody>
      </p:sp>
      <p:sp>
        <p:nvSpPr>
          <p:cNvPr id="3" name="Content Placeholder 2"/>
          <p:cNvSpPr>
            <a:spLocks noGrp="1"/>
          </p:cNvSpPr>
          <p:nvPr>
            <p:ph idx="1"/>
          </p:nvPr>
        </p:nvSpPr>
        <p:spPr>
          <a:xfrm>
            <a:off x="457200" y="990600"/>
            <a:ext cx="8229600" cy="4525963"/>
          </a:xfrm>
        </p:spPr>
        <p:txBody>
          <a:bodyPr>
            <a:normAutofit/>
          </a:bodyPr>
          <a:lstStyle/>
          <a:p>
            <a:pPr marL="0" indent="0">
              <a:lnSpc>
                <a:spcPct val="100000"/>
              </a:lnSpc>
              <a:spcBef>
                <a:spcPts val="2400"/>
              </a:spcBef>
              <a:buNone/>
            </a:pPr>
            <a:r>
              <a:rPr lang="en-US" dirty="0">
                <a:solidFill>
                  <a:schemeClr val="tx1"/>
                </a:solidFill>
              </a:rPr>
              <a:t>By 2018, over two-thirds of American jobs will require some </a:t>
            </a:r>
            <a:r>
              <a:rPr lang="en-US" dirty="0" smtClean="0">
                <a:solidFill>
                  <a:schemeClr val="tx1"/>
                </a:solidFill>
              </a:rPr>
              <a:t>postsecondary </a:t>
            </a:r>
            <a:r>
              <a:rPr lang="en-US" dirty="0">
                <a:solidFill>
                  <a:schemeClr val="tx1"/>
                </a:solidFill>
              </a:rPr>
              <a:t>education or training, with nearly one-third of all jobs available to those with an associate’s degree</a:t>
            </a:r>
            <a:r>
              <a:rPr lang="en-US" dirty="0" smtClean="0">
                <a:solidFill>
                  <a:schemeClr val="tx1"/>
                </a:solidFill>
              </a:rPr>
              <a:t>.</a:t>
            </a:r>
            <a:endParaRPr lang="en-US" dirty="0">
              <a:solidFill>
                <a:schemeClr val="tx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048000"/>
            <a:ext cx="5638800" cy="3656589"/>
          </a:xfrm>
          <a:prstGeom prst="rect">
            <a:avLst/>
          </a:prstGeom>
        </p:spPr>
      </p:pic>
      <p:sp>
        <p:nvSpPr>
          <p:cNvPr id="5" name="TextBox 4"/>
          <p:cNvSpPr txBox="1"/>
          <p:nvPr/>
        </p:nvSpPr>
        <p:spPr>
          <a:xfrm>
            <a:off x="762000" y="3429000"/>
            <a:ext cx="2057400" cy="1754326"/>
          </a:xfrm>
          <a:prstGeom prst="rect">
            <a:avLst/>
          </a:prstGeom>
          <a:noFill/>
        </p:spPr>
        <p:txBody>
          <a:bodyPr wrap="square" rtlCol="0">
            <a:spAutoFit/>
          </a:bodyPr>
          <a:lstStyle/>
          <a:p>
            <a:r>
              <a:rPr lang="en-US" dirty="0">
                <a:solidFill>
                  <a:srgbClr val="0070C0"/>
                </a:solidFill>
              </a:rPr>
              <a:t>Which states will lead the nation in job openings requiring postsecondary education?</a:t>
            </a:r>
          </a:p>
        </p:txBody>
      </p:sp>
    </p:spTree>
    <p:extLst>
      <p:ext uri="{BB962C8B-B14F-4D97-AF65-F5344CB8AC3E}">
        <p14:creationId xmlns:p14="http://schemas.microsoft.com/office/powerpoint/2010/main" val="359127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324599" cy="762000"/>
          </a:xfrm>
        </p:spPr>
        <p:txBody>
          <a:bodyPr/>
          <a:lstStyle/>
          <a:p>
            <a:r>
              <a:rPr lang="en-US" dirty="0" smtClean="0">
                <a:solidFill>
                  <a:schemeClr val="tx1"/>
                </a:solidFill>
              </a:rPr>
              <a:t>Why Credentials Matter</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5105400" cy="5077619"/>
          </a:xfrm>
        </p:spPr>
      </p:pic>
      <p:sp>
        <p:nvSpPr>
          <p:cNvPr id="5" name="TextBox 4"/>
          <p:cNvSpPr txBox="1"/>
          <p:nvPr/>
        </p:nvSpPr>
        <p:spPr>
          <a:xfrm>
            <a:off x="5257800" y="1143000"/>
            <a:ext cx="3657600" cy="2923877"/>
          </a:xfrm>
          <a:prstGeom prst="rect">
            <a:avLst/>
          </a:prstGeom>
          <a:noFill/>
        </p:spPr>
        <p:txBody>
          <a:bodyPr wrap="square" rtlCol="0">
            <a:spAutoFit/>
          </a:bodyPr>
          <a:lstStyle/>
          <a:p>
            <a:pPr marL="274320" indent="-274320">
              <a:spcBef>
                <a:spcPts val="2400"/>
              </a:spcBef>
            </a:pPr>
            <a:r>
              <a:rPr lang="en-US" sz="2800" dirty="0" smtClean="0"/>
              <a:t>	</a:t>
            </a:r>
            <a:r>
              <a:rPr lang="en-US" sz="2600" dirty="0" smtClean="0"/>
              <a:t>Jobs requiring post-secondary education </a:t>
            </a:r>
            <a:r>
              <a:rPr lang="en-US" sz="2600" dirty="0"/>
              <a:t>pay a significant premium over many jobs open to those with just a high school degree.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736" y="4648200"/>
            <a:ext cx="3728089" cy="2013168"/>
          </a:xfrm>
          <a:prstGeom prst="rect">
            <a:avLst/>
          </a:prstGeom>
        </p:spPr>
      </p:pic>
    </p:spTree>
    <p:extLst>
      <p:ext uri="{BB962C8B-B14F-4D97-AF65-F5344CB8AC3E}">
        <p14:creationId xmlns:p14="http://schemas.microsoft.com/office/powerpoint/2010/main" val="2460705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4964" y="4648199"/>
            <a:ext cx="4724400" cy="1249363"/>
          </a:xfrm>
        </p:spPr>
        <p:txBody>
          <a:bodyPr>
            <a:noAutofit/>
          </a:bodyPr>
          <a:lstStyle/>
          <a:p>
            <a:r>
              <a:rPr lang="en-US" sz="2400" b="1" dirty="0">
                <a:solidFill>
                  <a:schemeClr val="accent2">
                    <a:lumMod val="50000"/>
                  </a:schemeClr>
                </a:solidFill>
                <a:latin typeface="Freestyle Script" panose="030804020302050B0404" pitchFamily="66" charset="0"/>
              </a:rPr>
              <a:t>Begin challenging your own assumptions. Your assumptions are your windows on the world. Scrub them off every once in while, or the light won't come in</a:t>
            </a:r>
            <a:r>
              <a:rPr lang="en-US" sz="2400" b="1" dirty="0" smtClean="0">
                <a:solidFill>
                  <a:schemeClr val="accent2">
                    <a:lumMod val="50000"/>
                  </a:schemeClr>
                </a:solidFill>
                <a:latin typeface="Freestyle Script" panose="030804020302050B0404" pitchFamily="66" charset="0"/>
              </a:rPr>
              <a:t>.</a:t>
            </a:r>
            <a:r>
              <a:rPr lang="en-US" sz="2400" b="1" dirty="0">
                <a:solidFill>
                  <a:schemeClr val="accent2">
                    <a:lumMod val="50000"/>
                  </a:schemeClr>
                </a:solidFill>
                <a:latin typeface="Freestyle Script" panose="030804020302050B0404" pitchFamily="66" charset="0"/>
              </a:rPr>
              <a:t> </a:t>
            </a:r>
            <a:r>
              <a:rPr lang="en-US" sz="2400" b="1" dirty="0" smtClean="0">
                <a:solidFill>
                  <a:schemeClr val="accent2">
                    <a:lumMod val="50000"/>
                  </a:schemeClr>
                </a:solidFill>
                <a:latin typeface="Freestyle Script" panose="030804020302050B0404" pitchFamily="66" charset="0"/>
              </a:rPr>
              <a:t>–Alan Alda</a:t>
            </a:r>
            <a:endParaRPr lang="en-US" sz="2400" b="1" dirty="0">
              <a:solidFill>
                <a:schemeClr val="accent2">
                  <a:lumMod val="50000"/>
                </a:schemeClr>
              </a:solidFill>
              <a:latin typeface="Freestyle Script" panose="030804020302050B0404" pitchFamily="66" charset="0"/>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1518" y="1371600"/>
            <a:ext cx="3417563" cy="4525963"/>
          </a:xfrm>
        </p:spPr>
      </p:pic>
      <p:sp>
        <p:nvSpPr>
          <p:cNvPr id="6" name="Content Placeholder 5"/>
          <p:cNvSpPr>
            <a:spLocks noGrp="1"/>
          </p:cNvSpPr>
          <p:nvPr>
            <p:ph sz="half" idx="2"/>
          </p:nvPr>
        </p:nvSpPr>
        <p:spPr>
          <a:xfrm>
            <a:off x="4648200" y="1371600"/>
            <a:ext cx="4038600" cy="4525963"/>
          </a:xfrm>
        </p:spPr>
        <p:txBody>
          <a:bodyPr>
            <a:normAutofit/>
          </a:bodyPr>
          <a:lstStyle/>
          <a:p>
            <a:pPr marL="0" indent="0">
              <a:buNone/>
            </a:pPr>
            <a:r>
              <a:rPr lang="en-US" dirty="0" smtClean="0">
                <a:solidFill>
                  <a:schemeClr val="tx1"/>
                </a:solidFill>
              </a:rPr>
              <a:t>Colleges </a:t>
            </a:r>
            <a:r>
              <a:rPr lang="en-US" dirty="0">
                <a:solidFill>
                  <a:schemeClr val="tx1"/>
                </a:solidFill>
              </a:rPr>
              <a:t>and universities represent only 35 percent of the entire postsecondary education and training system. </a:t>
            </a:r>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The </a:t>
            </a:r>
            <a:r>
              <a:rPr lang="en-US" dirty="0">
                <a:solidFill>
                  <a:schemeClr val="tx1"/>
                </a:solidFill>
              </a:rPr>
              <a:t>rest consists of </a:t>
            </a:r>
            <a:r>
              <a:rPr lang="en-US" dirty="0" smtClean="0">
                <a:solidFill>
                  <a:schemeClr val="tx1"/>
                </a:solidFill>
              </a:rPr>
              <a:t>on-the-job </a:t>
            </a:r>
            <a:r>
              <a:rPr lang="en-US" dirty="0">
                <a:solidFill>
                  <a:schemeClr val="tx1"/>
                </a:solidFill>
              </a:rPr>
              <a:t>training, formal employer-provided education programs, military training, apprenticeships, and a variety of other </a:t>
            </a:r>
            <a:r>
              <a:rPr lang="en-US" dirty="0" smtClean="0">
                <a:solidFill>
                  <a:schemeClr val="tx1"/>
                </a:solidFill>
              </a:rPr>
              <a:t>programs.</a:t>
            </a:r>
            <a:endParaRPr lang="en-US" dirty="0">
              <a:solidFill>
                <a:schemeClr val="tx1"/>
              </a:solidFill>
            </a:endParaRPr>
          </a:p>
        </p:txBody>
      </p:sp>
      <p:sp>
        <p:nvSpPr>
          <p:cNvPr id="2" name="TextBox 1"/>
          <p:cNvSpPr txBox="1"/>
          <p:nvPr/>
        </p:nvSpPr>
        <p:spPr>
          <a:xfrm>
            <a:off x="381000" y="6172200"/>
            <a:ext cx="4038600" cy="246221"/>
          </a:xfrm>
          <a:prstGeom prst="rect">
            <a:avLst/>
          </a:prstGeom>
          <a:noFill/>
        </p:spPr>
        <p:txBody>
          <a:bodyPr wrap="square" rtlCol="0">
            <a:spAutoFit/>
          </a:bodyPr>
          <a:lstStyle/>
          <a:p>
            <a:r>
              <a:rPr lang="en-US" sz="1000" dirty="0"/>
              <a:t>https://cew.georgetown.edu/wp-content/uploads/2014/12/fullreport.pdf</a:t>
            </a:r>
          </a:p>
        </p:txBody>
      </p:sp>
      <p:sp>
        <p:nvSpPr>
          <p:cNvPr id="4" name="TextBox 3"/>
          <p:cNvSpPr txBox="1"/>
          <p:nvPr/>
        </p:nvSpPr>
        <p:spPr>
          <a:xfrm>
            <a:off x="838200" y="304800"/>
            <a:ext cx="7391400" cy="646331"/>
          </a:xfrm>
          <a:prstGeom prst="rect">
            <a:avLst/>
          </a:prstGeom>
          <a:noFill/>
        </p:spPr>
        <p:txBody>
          <a:bodyPr wrap="square" rtlCol="0">
            <a:spAutoFit/>
          </a:bodyPr>
          <a:lstStyle/>
          <a:p>
            <a:pPr algn="ctr"/>
            <a:r>
              <a:rPr lang="en-US" sz="3600" dirty="0" smtClean="0">
                <a:latin typeface="+mj-lt"/>
              </a:rPr>
              <a:t>Higher Education Picture</a:t>
            </a:r>
            <a:endParaRPr lang="en-US" sz="3600" dirty="0">
              <a:latin typeface="+mj-lt"/>
            </a:endParaRPr>
          </a:p>
        </p:txBody>
      </p:sp>
    </p:spTree>
    <p:extLst>
      <p:ext uri="{BB962C8B-B14F-4D97-AF65-F5344CB8AC3E}">
        <p14:creationId xmlns:p14="http://schemas.microsoft.com/office/powerpoint/2010/main" val="3493037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8800"/>
            <a:ext cx="6347714" cy="1320800"/>
          </a:xfrm>
        </p:spPr>
        <p:txBody>
          <a:bodyPr/>
          <a:lstStyle/>
          <a:p>
            <a:pPr algn="ctr"/>
            <a:r>
              <a:rPr lang="en-US" dirty="0" smtClean="0">
                <a:solidFill>
                  <a:schemeClr val="tx1"/>
                </a:solidFill>
              </a:rPr>
              <a:t>National Dialogue</a:t>
            </a:r>
            <a:endParaRPr lang="en-US" dirty="0">
              <a:solidFill>
                <a:schemeClr val="tx1"/>
              </a:solidFill>
            </a:endParaRPr>
          </a:p>
        </p:txBody>
      </p:sp>
      <p:sp>
        <p:nvSpPr>
          <p:cNvPr id="3" name="Content Placeholder 2"/>
          <p:cNvSpPr>
            <a:spLocks noGrp="1"/>
          </p:cNvSpPr>
          <p:nvPr>
            <p:ph sz="half" idx="1"/>
          </p:nvPr>
        </p:nvSpPr>
        <p:spPr>
          <a:xfrm>
            <a:off x="457200" y="1295401"/>
            <a:ext cx="3733800" cy="4419599"/>
          </a:xfrm>
        </p:spPr>
        <p:txBody>
          <a:bodyPr>
            <a:normAutofit fontScale="62500" lnSpcReduction="20000"/>
          </a:bodyPr>
          <a:lstStyle/>
          <a:p>
            <a:pPr marL="0" indent="0">
              <a:buNone/>
            </a:pPr>
            <a:r>
              <a:rPr lang="en-US" sz="2600" b="1" dirty="0">
                <a:solidFill>
                  <a:schemeClr val="tx1"/>
                </a:solidFill>
              </a:rPr>
              <a:t>Growing Number </a:t>
            </a:r>
            <a:r>
              <a:rPr lang="en-US" sz="2600" b="1" dirty="0" smtClean="0">
                <a:solidFill>
                  <a:schemeClr val="tx1"/>
                </a:solidFill>
              </a:rPr>
              <a:t>&amp; </a:t>
            </a:r>
            <a:r>
              <a:rPr lang="en-US" sz="2600" b="1" dirty="0">
                <a:solidFill>
                  <a:schemeClr val="tx1"/>
                </a:solidFill>
              </a:rPr>
              <a:t>Type of Labor Market Credentials:</a:t>
            </a:r>
          </a:p>
          <a:p>
            <a:pPr marL="0" indent="0">
              <a:buNone/>
            </a:pPr>
            <a:r>
              <a:rPr lang="en-US" sz="2600" b="1" dirty="0">
                <a:solidFill>
                  <a:schemeClr val="tx1"/>
                </a:solidFill>
              </a:rPr>
              <a:t>- </a:t>
            </a:r>
            <a:r>
              <a:rPr lang="en-US" sz="2600" dirty="0">
                <a:solidFill>
                  <a:schemeClr val="tx1"/>
                </a:solidFill>
              </a:rPr>
              <a:t>Degrees     	 </a:t>
            </a:r>
            <a:r>
              <a:rPr lang="en-US" sz="2600" dirty="0" smtClean="0">
                <a:solidFill>
                  <a:schemeClr val="tx1"/>
                </a:solidFill>
              </a:rPr>
              <a:t>		</a:t>
            </a:r>
            <a:r>
              <a:rPr lang="en-US" sz="2600" b="1" dirty="0" smtClean="0">
                <a:solidFill>
                  <a:schemeClr val="tx1"/>
                </a:solidFill>
              </a:rPr>
              <a:t>- </a:t>
            </a:r>
            <a:r>
              <a:rPr lang="en-US" sz="2600" dirty="0" smtClean="0">
                <a:solidFill>
                  <a:schemeClr val="tx1"/>
                </a:solidFill>
              </a:rPr>
              <a:t>Diplomas</a:t>
            </a:r>
            <a:endParaRPr lang="en-US" sz="2600" dirty="0">
              <a:solidFill>
                <a:schemeClr val="tx1"/>
              </a:solidFill>
            </a:endParaRPr>
          </a:p>
          <a:p>
            <a:pPr marL="0" indent="0">
              <a:buNone/>
            </a:pPr>
            <a:r>
              <a:rPr lang="en-US" sz="2600" b="1" dirty="0">
                <a:solidFill>
                  <a:schemeClr val="tx1"/>
                </a:solidFill>
              </a:rPr>
              <a:t>- </a:t>
            </a:r>
            <a:r>
              <a:rPr lang="en-US" sz="2600" dirty="0">
                <a:solidFill>
                  <a:schemeClr val="tx1"/>
                </a:solidFill>
              </a:rPr>
              <a:t>Certifications 	</a:t>
            </a:r>
            <a:r>
              <a:rPr lang="en-US" sz="2600" dirty="0" smtClean="0">
                <a:solidFill>
                  <a:schemeClr val="tx1"/>
                </a:solidFill>
              </a:rPr>
              <a:t>	</a:t>
            </a:r>
            <a:r>
              <a:rPr lang="en-US" sz="2600" b="1" dirty="0" smtClean="0">
                <a:solidFill>
                  <a:schemeClr val="tx1"/>
                </a:solidFill>
              </a:rPr>
              <a:t>- </a:t>
            </a:r>
            <a:r>
              <a:rPr lang="en-US" sz="2600" dirty="0">
                <a:solidFill>
                  <a:schemeClr val="tx1"/>
                </a:solidFill>
              </a:rPr>
              <a:t>Licenses</a:t>
            </a:r>
          </a:p>
          <a:p>
            <a:pPr marL="0" indent="0">
              <a:buNone/>
            </a:pPr>
            <a:r>
              <a:rPr lang="en-US" sz="2600" b="1" dirty="0">
                <a:solidFill>
                  <a:schemeClr val="tx1"/>
                </a:solidFill>
              </a:rPr>
              <a:t>- </a:t>
            </a:r>
            <a:r>
              <a:rPr lang="en-US" sz="2600" dirty="0">
                <a:solidFill>
                  <a:schemeClr val="tx1"/>
                </a:solidFill>
              </a:rPr>
              <a:t>Apprenticeships   	 </a:t>
            </a:r>
            <a:r>
              <a:rPr lang="en-US" sz="2600" dirty="0" smtClean="0">
                <a:solidFill>
                  <a:schemeClr val="tx1"/>
                </a:solidFill>
              </a:rPr>
              <a:t> </a:t>
            </a:r>
            <a:endParaRPr lang="en-US" sz="2600" dirty="0">
              <a:solidFill>
                <a:schemeClr val="tx1"/>
              </a:solidFill>
            </a:endParaRPr>
          </a:p>
          <a:p>
            <a:pPr marL="0" indent="0">
              <a:buNone/>
            </a:pPr>
            <a:endParaRPr lang="en-US" sz="2600" dirty="0">
              <a:solidFill>
                <a:schemeClr val="tx1"/>
              </a:solidFill>
            </a:endParaRPr>
          </a:p>
          <a:p>
            <a:pPr marL="0" indent="0">
              <a:buNone/>
            </a:pPr>
            <a:r>
              <a:rPr lang="en-US" sz="2600" b="1" dirty="0">
                <a:solidFill>
                  <a:schemeClr val="tx1"/>
                </a:solidFill>
              </a:rPr>
              <a:t>Growing Uncertainty About </a:t>
            </a:r>
            <a:r>
              <a:rPr lang="en-US" sz="2600" b="1" dirty="0" smtClean="0">
                <a:solidFill>
                  <a:schemeClr val="tx1"/>
                </a:solidFill>
              </a:rPr>
              <a:t>Meaning</a:t>
            </a:r>
            <a:r>
              <a:rPr lang="en-US" sz="2600" b="1" dirty="0">
                <a:solidFill>
                  <a:schemeClr val="tx1"/>
                </a:solidFill>
              </a:rPr>
              <a:t>, Content, Quality, </a:t>
            </a:r>
            <a:r>
              <a:rPr lang="en-US" sz="2600" b="1" dirty="0" smtClean="0">
                <a:solidFill>
                  <a:schemeClr val="tx1"/>
                </a:solidFill>
              </a:rPr>
              <a:t>and Value</a:t>
            </a:r>
            <a:r>
              <a:rPr lang="en-US" sz="2600" b="1" dirty="0">
                <a:solidFill>
                  <a:schemeClr val="tx1"/>
                </a:solidFill>
              </a:rPr>
              <a:t>: </a:t>
            </a:r>
          </a:p>
          <a:p>
            <a:pPr marL="0" indent="0">
              <a:buNone/>
            </a:pPr>
            <a:r>
              <a:rPr lang="en-US" sz="2600" b="1" dirty="0">
                <a:solidFill>
                  <a:schemeClr val="tx1"/>
                </a:solidFill>
              </a:rPr>
              <a:t>- </a:t>
            </a:r>
            <a:r>
              <a:rPr lang="en-US" sz="2600" dirty="0">
                <a:solidFill>
                  <a:schemeClr val="tx1"/>
                </a:solidFill>
              </a:rPr>
              <a:t>Competency/Credit Hour</a:t>
            </a:r>
          </a:p>
          <a:p>
            <a:pPr marL="0" indent="0">
              <a:buNone/>
            </a:pPr>
            <a:r>
              <a:rPr lang="en-US" sz="2600" b="1" dirty="0">
                <a:solidFill>
                  <a:schemeClr val="tx1"/>
                </a:solidFill>
              </a:rPr>
              <a:t>- </a:t>
            </a:r>
            <a:r>
              <a:rPr lang="en-US" sz="2600" dirty="0">
                <a:solidFill>
                  <a:schemeClr val="tx1"/>
                </a:solidFill>
              </a:rPr>
              <a:t>Prior Learning</a:t>
            </a:r>
          </a:p>
          <a:p>
            <a:pPr marL="0" indent="0">
              <a:buNone/>
            </a:pPr>
            <a:r>
              <a:rPr lang="en-US" sz="2600" b="1" dirty="0">
                <a:solidFill>
                  <a:schemeClr val="tx1"/>
                </a:solidFill>
              </a:rPr>
              <a:t>- </a:t>
            </a:r>
            <a:r>
              <a:rPr lang="en-US" sz="2600" dirty="0">
                <a:solidFill>
                  <a:schemeClr val="tx1"/>
                </a:solidFill>
              </a:rPr>
              <a:t>Multiple Schools</a:t>
            </a:r>
          </a:p>
          <a:p>
            <a:pPr marL="0" indent="0">
              <a:buNone/>
            </a:pPr>
            <a:r>
              <a:rPr lang="en-US" sz="2600" b="1" dirty="0">
                <a:solidFill>
                  <a:schemeClr val="tx1"/>
                </a:solidFill>
              </a:rPr>
              <a:t>- </a:t>
            </a:r>
            <a:r>
              <a:rPr lang="en-US" sz="2600" dirty="0">
                <a:solidFill>
                  <a:schemeClr val="tx1"/>
                </a:solidFill>
              </a:rPr>
              <a:t>Application/Academic</a:t>
            </a:r>
          </a:p>
          <a:p>
            <a:pPr marL="0" indent="0">
              <a:buNone/>
            </a:pPr>
            <a:r>
              <a:rPr lang="en-US" sz="2600" b="1" dirty="0">
                <a:solidFill>
                  <a:schemeClr val="tx1"/>
                </a:solidFill>
              </a:rPr>
              <a:t>- </a:t>
            </a:r>
            <a:r>
              <a:rPr lang="en-US" sz="2600" dirty="0" smtClean="0">
                <a:solidFill>
                  <a:schemeClr val="tx1"/>
                </a:solidFill>
              </a:rPr>
              <a:t>Online</a:t>
            </a:r>
            <a:endParaRPr lang="en-US" sz="2600" dirty="0">
              <a:solidFill>
                <a:schemeClr val="tx1"/>
              </a:solidFill>
            </a:endParaRPr>
          </a:p>
          <a:p>
            <a:pPr marL="0" indent="0">
              <a:buNone/>
            </a:pPr>
            <a:r>
              <a:rPr lang="en-US" sz="2600" b="1" dirty="0">
                <a:solidFill>
                  <a:schemeClr val="tx1"/>
                </a:solidFill>
              </a:rPr>
              <a:t>- </a:t>
            </a:r>
            <a:r>
              <a:rPr lang="en-US" sz="2600" dirty="0">
                <a:solidFill>
                  <a:schemeClr val="tx1"/>
                </a:solidFill>
              </a:rPr>
              <a:t>Industry Recognized</a:t>
            </a: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4495800" y="1219200"/>
            <a:ext cx="4343400" cy="5257800"/>
          </a:xfrm>
        </p:spPr>
        <p:txBody>
          <a:bodyPr>
            <a:noAutofit/>
          </a:bodyPr>
          <a:lstStyle/>
          <a:p>
            <a:pPr marL="0" lvl="0" indent="0">
              <a:buClr>
                <a:prstClr val="black">
                  <a:lumMod val="85000"/>
                  <a:lumOff val="15000"/>
                </a:prstClr>
              </a:buClr>
              <a:buNone/>
            </a:pPr>
            <a:r>
              <a:rPr lang="en-US" sz="1600" b="1" dirty="0">
                <a:solidFill>
                  <a:schemeClr val="tx1"/>
                </a:solidFill>
              </a:rPr>
              <a:t>Lack of Common Language for Describing/Comparing Credentials Confuses: </a:t>
            </a:r>
          </a:p>
          <a:p>
            <a:pPr marL="0" lvl="0" indent="0">
              <a:lnSpc>
                <a:spcPct val="80000"/>
              </a:lnSpc>
              <a:buNone/>
            </a:pPr>
            <a:r>
              <a:rPr lang="en-US" sz="1600" dirty="0">
                <a:solidFill>
                  <a:schemeClr val="tx1"/>
                </a:solidFill>
              </a:rPr>
              <a:t>- Employers	- Educators</a:t>
            </a:r>
          </a:p>
          <a:p>
            <a:pPr marL="0" lvl="0" indent="0">
              <a:lnSpc>
                <a:spcPct val="80000"/>
              </a:lnSpc>
              <a:buNone/>
            </a:pPr>
            <a:r>
              <a:rPr lang="en-US" sz="1600" dirty="0">
                <a:solidFill>
                  <a:schemeClr val="tx1"/>
                </a:solidFill>
              </a:rPr>
              <a:t>- Students	- Job Seekers</a:t>
            </a:r>
          </a:p>
          <a:p>
            <a:pPr marL="0" lvl="0" indent="0">
              <a:lnSpc>
                <a:spcPct val="80000"/>
              </a:lnSpc>
              <a:buNone/>
            </a:pPr>
            <a:r>
              <a:rPr lang="en-US" sz="1600" dirty="0">
                <a:solidFill>
                  <a:schemeClr val="tx1"/>
                </a:solidFill>
              </a:rPr>
              <a:t>- Regulators	- Certifiers</a:t>
            </a:r>
          </a:p>
          <a:p>
            <a:pPr marL="0" lvl="0" indent="0">
              <a:buClr>
                <a:prstClr val="black">
                  <a:lumMod val="85000"/>
                  <a:lumOff val="15000"/>
                </a:prstClr>
              </a:buClr>
              <a:buNone/>
            </a:pPr>
            <a:endParaRPr lang="en-US" sz="1600" dirty="0">
              <a:solidFill>
                <a:schemeClr val="tx1"/>
              </a:solidFill>
            </a:endParaRPr>
          </a:p>
          <a:p>
            <a:pPr marL="0" lvl="0" indent="0">
              <a:buClr>
                <a:prstClr val="black">
                  <a:lumMod val="85000"/>
                  <a:lumOff val="15000"/>
                </a:prstClr>
              </a:buClr>
              <a:buNone/>
            </a:pPr>
            <a:r>
              <a:rPr lang="en-US" sz="1600" b="1" dirty="0">
                <a:solidFill>
                  <a:schemeClr val="tx1"/>
                </a:solidFill>
              </a:rPr>
              <a:t>Misalignment &amp; Inefficiencies:</a:t>
            </a:r>
          </a:p>
          <a:p>
            <a:pPr marL="0" indent="0">
              <a:spcBef>
                <a:spcPts val="0"/>
              </a:spcBef>
              <a:buClr>
                <a:prstClr val="black">
                  <a:lumMod val="85000"/>
                  <a:lumOff val="15000"/>
                </a:prstClr>
              </a:buClr>
              <a:buNone/>
            </a:pPr>
            <a:r>
              <a:rPr lang="en-US" sz="1600" dirty="0">
                <a:solidFill>
                  <a:schemeClr val="tx1"/>
                </a:solidFill>
              </a:rPr>
              <a:t>-  Misalignment of what industry says they </a:t>
            </a:r>
          </a:p>
          <a:p>
            <a:pPr marL="0" indent="0">
              <a:spcBef>
                <a:spcPts val="0"/>
              </a:spcBef>
              <a:buClr>
                <a:prstClr val="black">
                  <a:lumMod val="85000"/>
                  <a:lumOff val="15000"/>
                </a:prstClr>
              </a:buClr>
              <a:buNone/>
            </a:pPr>
            <a:r>
              <a:rPr lang="en-US" sz="1600" dirty="0">
                <a:solidFill>
                  <a:schemeClr val="tx1"/>
                </a:solidFill>
              </a:rPr>
              <a:t>   need, what educational opportunity  </a:t>
            </a:r>
          </a:p>
          <a:p>
            <a:pPr marL="0" indent="0">
              <a:spcBef>
                <a:spcPts val="0"/>
              </a:spcBef>
              <a:buClr>
                <a:prstClr val="black">
                  <a:lumMod val="85000"/>
                  <a:lumOff val="15000"/>
                </a:prstClr>
              </a:buClr>
              <a:buNone/>
            </a:pPr>
            <a:r>
              <a:rPr lang="en-US" sz="1600" dirty="0">
                <a:solidFill>
                  <a:schemeClr val="tx1"/>
                </a:solidFill>
              </a:rPr>
              <a:t>   /training produces (outcomes), and what   </a:t>
            </a:r>
          </a:p>
          <a:p>
            <a:pPr marL="0" indent="0">
              <a:spcBef>
                <a:spcPts val="0"/>
              </a:spcBef>
              <a:buClr>
                <a:prstClr val="black">
                  <a:lumMod val="85000"/>
                  <a:lumOff val="15000"/>
                </a:prstClr>
              </a:buClr>
              <a:buNone/>
            </a:pPr>
            <a:r>
              <a:rPr lang="en-US" sz="1600" dirty="0">
                <a:solidFill>
                  <a:schemeClr val="tx1"/>
                </a:solidFill>
              </a:rPr>
              <a:t>   the industrial credentialing organizations </a:t>
            </a:r>
          </a:p>
          <a:p>
            <a:pPr marL="0" indent="0">
              <a:spcBef>
                <a:spcPts val="0"/>
              </a:spcBef>
              <a:buClr>
                <a:prstClr val="black">
                  <a:lumMod val="85000"/>
                  <a:lumOff val="15000"/>
                </a:prstClr>
              </a:buClr>
              <a:buNone/>
            </a:pPr>
            <a:r>
              <a:rPr lang="en-US" sz="1600" dirty="0">
                <a:solidFill>
                  <a:schemeClr val="tx1"/>
                </a:solidFill>
              </a:rPr>
              <a:t>   test</a:t>
            </a:r>
          </a:p>
          <a:p>
            <a:pPr marL="0" indent="0">
              <a:buNone/>
            </a:pPr>
            <a:endParaRPr lang="en-US" sz="1800" dirty="0"/>
          </a:p>
        </p:txBody>
      </p:sp>
    </p:spTree>
    <p:extLst>
      <p:ext uri="{BB962C8B-B14F-4D97-AF65-F5344CB8AC3E}">
        <p14:creationId xmlns:p14="http://schemas.microsoft.com/office/powerpoint/2010/main" val="1326637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3952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09800"/>
            <a:ext cx="2438399" cy="1371600"/>
          </a:xfrm>
        </p:spPr>
        <p:txBody>
          <a:bodyPr>
            <a:noAutofit/>
          </a:bodyPr>
          <a:lstStyle/>
          <a:p>
            <a:r>
              <a:rPr lang="en-US" sz="4000" dirty="0" smtClean="0">
                <a:solidFill>
                  <a:schemeClr val="tx1"/>
                </a:solidFill>
              </a:rPr>
              <a:t>State and Local Dialogue</a:t>
            </a:r>
            <a:br>
              <a:rPr lang="en-US" sz="4000" dirty="0" smtClean="0">
                <a:solidFill>
                  <a:schemeClr val="tx1"/>
                </a:solidFill>
              </a:rPr>
            </a:br>
            <a:r>
              <a:rPr lang="en-US" sz="4000" dirty="0">
                <a:solidFill>
                  <a:schemeClr val="tx1"/>
                </a:solidFill>
              </a:rPr>
              <a:t/>
            </a:r>
            <a:br>
              <a:rPr lang="en-US" sz="4000" dirty="0">
                <a:solidFill>
                  <a:schemeClr val="tx1"/>
                </a:solidFill>
              </a:rPr>
            </a:br>
            <a:endParaRPr lang="en-US" sz="4000"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3352800" y="381000"/>
            <a:ext cx="5105400" cy="6240718"/>
          </a:xfrm>
          <a:prstGeom prst="rect">
            <a:avLst/>
          </a:prstGeom>
        </p:spPr>
      </p:pic>
    </p:spTree>
    <p:extLst>
      <p:ext uri="{BB962C8B-B14F-4D97-AF65-F5344CB8AC3E}">
        <p14:creationId xmlns:p14="http://schemas.microsoft.com/office/powerpoint/2010/main" val="3840174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6347713" cy="1320800"/>
          </a:xfrm>
        </p:spPr>
        <p:txBody>
          <a:bodyPr/>
          <a:lstStyle/>
          <a:p>
            <a:r>
              <a:rPr lang="en-US" dirty="0" smtClean="0">
                <a:solidFill>
                  <a:schemeClr val="tx1"/>
                </a:solidFill>
              </a:rPr>
              <a:t>Fast Facts</a:t>
            </a:r>
            <a:endParaRPr lang="en-US"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248400" cy="486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5943600"/>
            <a:ext cx="6248400" cy="369332"/>
          </a:xfrm>
          <a:prstGeom prst="rect">
            <a:avLst/>
          </a:prstGeom>
        </p:spPr>
        <p:txBody>
          <a:bodyPr wrap="square">
            <a:spAutoFit/>
          </a:bodyPr>
          <a:lstStyle/>
          <a:p>
            <a:pPr algn="ctr"/>
            <a:r>
              <a:rPr lang="en-US" dirty="0" smtClean="0">
                <a:hlinkClick r:id="rId3"/>
              </a:rPr>
              <a:t>Click here to give it a try</a:t>
            </a:r>
            <a:endParaRPr lang="en-US" dirty="0"/>
          </a:p>
        </p:txBody>
      </p:sp>
    </p:spTree>
    <p:extLst>
      <p:ext uri="{BB962C8B-B14F-4D97-AF65-F5344CB8AC3E}">
        <p14:creationId xmlns:p14="http://schemas.microsoft.com/office/powerpoint/2010/main" val="817923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400" y="176676"/>
            <a:ext cx="5123809" cy="6681324"/>
          </a:xfrm>
          <a:prstGeom prst="rect">
            <a:avLst/>
          </a:prstGeom>
        </p:spPr>
      </p:pic>
      <p:sp>
        <p:nvSpPr>
          <p:cNvPr id="8" name="Text Placeholder 7"/>
          <p:cNvSpPr>
            <a:spLocks noGrp="1"/>
          </p:cNvSpPr>
          <p:nvPr>
            <p:ph type="body" idx="1"/>
          </p:nvPr>
        </p:nvSpPr>
        <p:spPr>
          <a:xfrm>
            <a:off x="304800" y="2209800"/>
            <a:ext cx="2819400" cy="1600200"/>
          </a:xfrm>
          <a:solidFill>
            <a:schemeClr val="bg1"/>
          </a:solidFill>
        </p:spPr>
        <p:txBody>
          <a:bodyPr>
            <a:noAutofit/>
          </a:bodyPr>
          <a:lstStyle/>
          <a:p>
            <a:pPr algn="ctr"/>
            <a:endParaRPr lang="en-US" sz="3600" b="0" dirty="0" smtClean="0">
              <a:solidFill>
                <a:schemeClr val="tx1"/>
              </a:solidFill>
            </a:endParaRPr>
          </a:p>
          <a:p>
            <a:pPr algn="ctr"/>
            <a:endParaRPr lang="en-US" sz="3600" b="0" dirty="0">
              <a:solidFill>
                <a:schemeClr val="tx1"/>
              </a:solidFill>
            </a:endParaRPr>
          </a:p>
          <a:p>
            <a:pPr algn="ctr"/>
            <a:endParaRPr lang="en-US" sz="3600" b="0" dirty="0" smtClean="0">
              <a:solidFill>
                <a:schemeClr val="tx1"/>
              </a:solidFill>
            </a:endParaRPr>
          </a:p>
          <a:p>
            <a:pPr algn="ctr"/>
            <a:r>
              <a:rPr lang="en-US" sz="3600" b="0" dirty="0" smtClean="0">
                <a:solidFill>
                  <a:schemeClr val="tx1"/>
                </a:solidFill>
              </a:rPr>
              <a:t>Highlight:</a:t>
            </a:r>
            <a:endParaRPr lang="en-US" sz="3600" b="0" dirty="0">
              <a:solidFill>
                <a:schemeClr val="tx1"/>
              </a:solidFill>
            </a:endParaRPr>
          </a:p>
          <a:p>
            <a:pPr algn="ctr"/>
            <a:r>
              <a:rPr lang="en-US" sz="3600" b="0" dirty="0" smtClean="0">
                <a:solidFill>
                  <a:schemeClr val="tx1"/>
                </a:solidFill>
              </a:rPr>
              <a:t>Regional </a:t>
            </a:r>
          </a:p>
          <a:p>
            <a:pPr algn="ctr"/>
            <a:r>
              <a:rPr lang="en-US" sz="3600" b="0" dirty="0" smtClean="0">
                <a:solidFill>
                  <a:schemeClr val="tx1"/>
                </a:solidFill>
              </a:rPr>
              <a:t>Fast Facts</a:t>
            </a:r>
            <a:endParaRPr lang="en-US" sz="3600" b="0" dirty="0">
              <a:solidFill>
                <a:schemeClr val="tx1"/>
              </a:solidFill>
            </a:endParaRPr>
          </a:p>
        </p:txBody>
      </p:sp>
      <p:sp>
        <p:nvSpPr>
          <p:cNvPr id="12" name="Oval 11"/>
          <p:cNvSpPr/>
          <p:nvPr/>
        </p:nvSpPr>
        <p:spPr>
          <a:xfrm>
            <a:off x="6400800" y="4495800"/>
            <a:ext cx="9144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126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2381250" cy="1676400"/>
          </a:xfrm>
        </p:spPr>
        <p:txBody>
          <a:bodyPr>
            <a:normAutofit fontScale="90000"/>
          </a:bodyPr>
          <a:lstStyle/>
          <a:p>
            <a:r>
              <a:rPr lang="en-US" dirty="0" smtClean="0">
                <a:solidFill>
                  <a:schemeClr val="tx1"/>
                </a:solidFill>
              </a:rPr>
              <a:t>Highlight:</a:t>
            </a:r>
            <a:br>
              <a:rPr lang="en-US" dirty="0" smtClean="0">
                <a:solidFill>
                  <a:schemeClr val="tx1"/>
                </a:solidFill>
              </a:rPr>
            </a:br>
            <a:r>
              <a:rPr lang="en-US" dirty="0" smtClean="0">
                <a:solidFill>
                  <a:schemeClr val="tx1"/>
                </a:solidFill>
              </a:rPr>
              <a:t>Occupation</a:t>
            </a:r>
            <a:br>
              <a:rPr lang="en-US" dirty="0" smtClean="0">
                <a:solidFill>
                  <a:schemeClr val="tx1"/>
                </a:solidFill>
              </a:rPr>
            </a:br>
            <a:r>
              <a:rPr lang="en-US" dirty="0" smtClean="0">
                <a:solidFill>
                  <a:schemeClr val="tx1"/>
                </a:solidFill>
              </a:rPr>
              <a:t>Fast Facts</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3733800" y="294435"/>
            <a:ext cx="5180841" cy="6563566"/>
          </a:xfrm>
          <a:prstGeom prst="rect">
            <a:avLst/>
          </a:prstGeom>
        </p:spPr>
      </p:pic>
      <p:sp>
        <p:nvSpPr>
          <p:cNvPr id="4" name="Oval 3"/>
          <p:cNvSpPr/>
          <p:nvPr/>
        </p:nvSpPr>
        <p:spPr>
          <a:xfrm>
            <a:off x="3962400" y="2743200"/>
            <a:ext cx="21336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093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02433" y="228600"/>
            <a:ext cx="5160601" cy="6557524"/>
          </a:xfrm>
          <a:prstGeom prst="rect">
            <a:avLst/>
          </a:prstGeom>
        </p:spPr>
      </p:pic>
      <p:sp>
        <p:nvSpPr>
          <p:cNvPr id="4" name="TextBox 3"/>
          <p:cNvSpPr txBox="1"/>
          <p:nvPr/>
        </p:nvSpPr>
        <p:spPr>
          <a:xfrm>
            <a:off x="533400" y="2438400"/>
            <a:ext cx="2895600" cy="1077218"/>
          </a:xfrm>
          <a:prstGeom prst="rect">
            <a:avLst/>
          </a:prstGeom>
          <a:noFill/>
        </p:spPr>
        <p:txBody>
          <a:bodyPr wrap="square" rtlCol="0">
            <a:spAutoFit/>
          </a:bodyPr>
          <a:lstStyle/>
          <a:p>
            <a:r>
              <a:rPr lang="en-US" sz="3200" dirty="0" smtClean="0"/>
              <a:t>Career Path Option</a:t>
            </a:r>
            <a:endParaRPr lang="en-US" sz="3200" dirty="0"/>
          </a:p>
        </p:txBody>
      </p:sp>
    </p:spTree>
    <p:extLst>
      <p:ext uri="{BB962C8B-B14F-4D97-AF65-F5344CB8AC3E}">
        <p14:creationId xmlns:p14="http://schemas.microsoft.com/office/powerpoint/2010/main" val="2142169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172199" cy="1219200"/>
          </a:xfrm>
        </p:spPr>
        <p:txBody>
          <a:bodyPr>
            <a:normAutofit/>
          </a:bodyPr>
          <a:lstStyle/>
          <a:p>
            <a:r>
              <a:rPr lang="en-US" dirty="0" smtClean="0">
                <a:solidFill>
                  <a:schemeClr val="tx1"/>
                </a:solidFill>
              </a:rPr>
              <a:t>Is the occupation suitable</a:t>
            </a:r>
            <a:br>
              <a:rPr lang="en-US" dirty="0" smtClean="0">
                <a:solidFill>
                  <a:schemeClr val="tx1"/>
                </a:solidFill>
              </a:rPr>
            </a:br>
            <a:r>
              <a:rPr lang="en-US" dirty="0" smtClean="0">
                <a:solidFill>
                  <a:schemeClr val="tx1"/>
                </a:solidFill>
              </a:rPr>
              <a:t>for the individual?</a:t>
            </a:r>
            <a:endParaRPr lang="en-US"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78807" cy="395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618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2362199" cy="1066800"/>
          </a:xfrm>
        </p:spPr>
        <p:txBody>
          <a:bodyPr>
            <a:normAutofit/>
          </a:bodyPr>
          <a:lstStyle/>
          <a:p>
            <a:r>
              <a:rPr lang="en-US" sz="4800" dirty="0" smtClean="0">
                <a:solidFill>
                  <a:schemeClr val="tx1"/>
                </a:solidFill>
              </a:rPr>
              <a:t>Plan B</a:t>
            </a:r>
            <a:endParaRPr lang="en-US" sz="4800" dirty="0">
              <a:solidFill>
                <a:schemeClr val="tx1"/>
              </a:solidFill>
            </a:endParaRPr>
          </a:p>
        </p:txBody>
      </p:sp>
      <p:pic>
        <p:nvPicPr>
          <p:cNvPr id="4" name="Picture 3"/>
          <p:cNvPicPr>
            <a:picLocks noChangeAspect="1"/>
          </p:cNvPicPr>
          <p:nvPr/>
        </p:nvPicPr>
        <p:blipFill>
          <a:blip r:embed="rId2"/>
          <a:stretch>
            <a:fillRect/>
          </a:stretch>
        </p:blipFill>
        <p:spPr>
          <a:xfrm>
            <a:off x="3581400" y="310000"/>
            <a:ext cx="5167129" cy="6548000"/>
          </a:xfrm>
          <a:prstGeom prst="rect">
            <a:avLst/>
          </a:prstGeom>
        </p:spPr>
      </p:pic>
      <p:sp>
        <p:nvSpPr>
          <p:cNvPr id="5" name="Oval 4"/>
          <p:cNvSpPr/>
          <p:nvPr/>
        </p:nvSpPr>
        <p:spPr>
          <a:xfrm>
            <a:off x="7086600" y="1295400"/>
            <a:ext cx="6858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4157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5" name="Content Placeholder 4"/>
          <p:cNvSpPr>
            <a:spLocks noGrp="1"/>
          </p:cNvSpPr>
          <p:nvPr>
            <p:ph idx="1"/>
          </p:nvPr>
        </p:nvSpPr>
        <p:spPr/>
        <p:txBody>
          <a:bodyPr>
            <a:normAutofit/>
          </a:bodyPr>
          <a:lstStyle/>
          <a:p>
            <a:pPr marL="0" marR="0" indent="0">
              <a:spcBef>
                <a:spcPts val="0"/>
              </a:spcBef>
              <a:spcAft>
                <a:spcPts val="0"/>
              </a:spcAft>
              <a:buNone/>
            </a:pPr>
            <a:r>
              <a:rPr lang="en-US" b="1" dirty="0">
                <a:ea typeface="Calibri"/>
              </a:rPr>
              <a:t>Q</a:t>
            </a:r>
            <a:r>
              <a:rPr lang="en-US" dirty="0">
                <a:ea typeface="Calibri"/>
              </a:rPr>
              <a:t>: May the National Career Readiness Certificate (NCRC) be reported as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No.  </a:t>
            </a:r>
            <a:r>
              <a:rPr lang="en-US" dirty="0" smtClean="0">
                <a:ea typeface="Calibri"/>
              </a:rPr>
              <a:t>Per the USDOL:</a:t>
            </a:r>
            <a:endParaRPr lang="en-US" dirty="0">
              <a:ea typeface="Times New Roman"/>
            </a:endParaRPr>
          </a:p>
          <a:p>
            <a:pPr marL="0" marR="0" indent="0">
              <a:spcBef>
                <a:spcPts val="0"/>
              </a:spcBef>
              <a:spcAft>
                <a:spcPts val="0"/>
              </a:spcAft>
              <a:buNone/>
            </a:pPr>
            <a:r>
              <a:rPr lang="en-US" i="1" dirty="0">
                <a:ea typeface="Calibri"/>
              </a:rPr>
              <a:t>Training and Employment Guidance Letter 15-10 states work readiness certificates and Workforce Development Board issued certificates are not recognized as credentials.  The </a:t>
            </a:r>
            <a:r>
              <a:rPr lang="en-US" i="1" dirty="0" smtClean="0">
                <a:ea typeface="Calibri"/>
              </a:rPr>
              <a:t>USDOL </a:t>
            </a:r>
            <a:r>
              <a:rPr lang="en-US" i="1" dirty="0">
                <a:ea typeface="Calibri"/>
              </a:rPr>
              <a:t>considers the National Career Readiness Certificate (NCRC) to be work readiness and therefore </a:t>
            </a:r>
            <a:r>
              <a:rPr lang="en-US" i="1" dirty="0" smtClean="0">
                <a:ea typeface="Calibri"/>
              </a:rPr>
              <a:t>it cannot </a:t>
            </a:r>
            <a:r>
              <a:rPr lang="en-US" i="1" dirty="0">
                <a:ea typeface="Calibri"/>
              </a:rPr>
              <a:t>be counted as a credential</a:t>
            </a:r>
            <a:r>
              <a:rPr lang="en-US" i="1" dirty="0" smtClean="0">
                <a:ea typeface="Calibri"/>
              </a:rPr>
              <a:t>. </a:t>
            </a:r>
            <a:endParaRPr lang="en-US" dirty="0">
              <a:ea typeface="Times New Roman"/>
            </a:endParaRPr>
          </a:p>
          <a:p>
            <a:pPr marL="0" marR="0" indent="0">
              <a:spcBef>
                <a:spcPts val="0"/>
              </a:spcBef>
              <a:spcAft>
                <a:spcPts val="0"/>
              </a:spcAft>
              <a:buNone/>
            </a:pPr>
            <a:endParaRPr lang="en-US" dirty="0" smtClean="0">
              <a:ea typeface="Calibri"/>
            </a:endParaRPr>
          </a:p>
          <a:p>
            <a:endParaRPr lang="en-US" dirty="0"/>
          </a:p>
        </p:txBody>
      </p:sp>
    </p:spTree>
    <p:extLst>
      <p:ext uri="{BB962C8B-B14F-4D97-AF65-F5344CB8AC3E}">
        <p14:creationId xmlns:p14="http://schemas.microsoft.com/office/powerpoint/2010/main" val="13583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Frequently Asked Questions</a:t>
            </a:r>
            <a:endParaRPr lang="en-US" dirty="0">
              <a:solidFill>
                <a:schemeClr val="tx1"/>
              </a:solidFill>
            </a:endParaRPr>
          </a:p>
        </p:txBody>
      </p:sp>
      <p:sp>
        <p:nvSpPr>
          <p:cNvPr id="5" name="Content Placeholder 4"/>
          <p:cNvSpPr>
            <a:spLocks noGrp="1"/>
          </p:cNvSpPr>
          <p:nvPr>
            <p:ph idx="1"/>
          </p:nvPr>
        </p:nvSpPr>
        <p:spPr/>
        <p:txBody>
          <a:bodyPr/>
          <a:lstStyle/>
          <a:p>
            <a:pPr marL="0" marR="0" indent="0">
              <a:spcBef>
                <a:spcPts val="0"/>
              </a:spcBef>
              <a:spcAft>
                <a:spcPts val="0"/>
              </a:spcAft>
              <a:buNone/>
            </a:pPr>
            <a:r>
              <a:rPr lang="en-US" b="1" dirty="0">
                <a:ea typeface="Calibri"/>
              </a:rPr>
              <a:t>Q</a:t>
            </a:r>
            <a:r>
              <a:rPr lang="en-US" dirty="0">
                <a:ea typeface="Calibri"/>
              </a:rPr>
              <a:t>: Does completion of On-the-Job Training (OJT) count as a credential? </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Completion of an OJT does not automatically count as a credential. </a:t>
            </a:r>
            <a:r>
              <a:rPr lang="en-US" dirty="0" smtClean="0">
                <a:ea typeface="Calibri"/>
              </a:rPr>
              <a:t> If; </a:t>
            </a:r>
            <a:r>
              <a:rPr lang="en-US" dirty="0">
                <a:ea typeface="Calibri"/>
              </a:rPr>
              <a:t>however, the individual receives an </a:t>
            </a:r>
            <a:r>
              <a:rPr lang="en-US" dirty="0" smtClean="0">
                <a:ea typeface="Calibri"/>
              </a:rPr>
              <a:t>industry recognized </a:t>
            </a:r>
            <a:r>
              <a:rPr lang="en-US" dirty="0">
                <a:ea typeface="Calibri"/>
              </a:rPr>
              <a:t>certificate demonstrating attainment of technical or occupational skills as a result of the OJT, that certificate will count.</a:t>
            </a:r>
            <a:endParaRPr lang="en-US" dirty="0">
              <a:ea typeface="Times New Roman"/>
            </a:endParaRPr>
          </a:p>
          <a:p>
            <a:pPr marL="0" indent="0">
              <a:buNone/>
            </a:pPr>
            <a:endParaRPr lang="en-US" dirty="0"/>
          </a:p>
        </p:txBody>
      </p:sp>
    </p:spTree>
    <p:extLst>
      <p:ext uri="{BB962C8B-B14F-4D97-AF65-F5344CB8AC3E}">
        <p14:creationId xmlns:p14="http://schemas.microsoft.com/office/powerpoint/2010/main" val="17720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b="1" dirty="0">
                <a:ea typeface="Calibri"/>
              </a:rPr>
              <a:t>Q</a:t>
            </a:r>
            <a:r>
              <a:rPr lang="en-US" dirty="0">
                <a:ea typeface="Calibri"/>
              </a:rPr>
              <a:t>: Does a Cardiopulmonary Resuscitation (CPR) certificate or Occupational Safety and Health Administration (OSHA) certificate count as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No. </a:t>
            </a:r>
            <a:r>
              <a:rPr lang="en-US" dirty="0" smtClean="0">
                <a:ea typeface="Calibri"/>
              </a:rPr>
              <a:t> While </a:t>
            </a:r>
            <a:r>
              <a:rPr lang="en-US" dirty="0">
                <a:ea typeface="Calibri"/>
              </a:rPr>
              <a:t>CPR or OSHA training may provide benefit to participants as they begin to gain general knowledge about occupations and occupational standards, participants are unlikely to gain employment or advance within an occupation based solely upon receiving a CPR or OSHA </a:t>
            </a:r>
            <a:r>
              <a:rPr lang="en-US" dirty="0" smtClean="0">
                <a:ea typeface="Calibri"/>
              </a:rPr>
              <a:t>certificate.</a:t>
            </a:r>
            <a:endParaRPr lang="en-US" dirty="0">
              <a:ea typeface="Times New Roman"/>
            </a:endParaRPr>
          </a:p>
          <a:p>
            <a:pPr marL="0" indent="0">
              <a:buNone/>
            </a:pPr>
            <a:endParaRPr lang="en-US" dirty="0"/>
          </a:p>
        </p:txBody>
      </p:sp>
    </p:spTree>
    <p:extLst>
      <p:ext uri="{BB962C8B-B14F-4D97-AF65-F5344CB8AC3E}">
        <p14:creationId xmlns:p14="http://schemas.microsoft.com/office/powerpoint/2010/main" val="9879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733800"/>
            <a:ext cx="4762500" cy="3124200"/>
          </a:xfrm>
          <a:prstGeom prst="rect">
            <a:avLst/>
          </a:prstGeom>
        </p:spPr>
      </p:pic>
      <p:sp>
        <p:nvSpPr>
          <p:cNvPr id="2" name="Title 1"/>
          <p:cNvSpPr>
            <a:spLocks noGrp="1"/>
          </p:cNvSpPr>
          <p:nvPr>
            <p:ph type="title"/>
          </p:nvPr>
        </p:nvSpPr>
        <p:spPr>
          <a:xfrm>
            <a:off x="457200" y="609600"/>
            <a:ext cx="8229599" cy="1320800"/>
          </a:xfrm>
        </p:spPr>
        <p:txBody>
          <a:bodyPr>
            <a:noAutofit/>
          </a:bodyPr>
          <a:lstStyle/>
          <a:p>
            <a:r>
              <a:rPr lang="en-US" sz="3500" spc="-100" dirty="0">
                <a:solidFill>
                  <a:schemeClr val="tx1"/>
                </a:solidFill>
                <a:ea typeface="Calibri"/>
              </a:rPr>
              <a:t>What is an industry recognized credential?</a:t>
            </a:r>
            <a:r>
              <a:rPr lang="en-US" dirty="0">
                <a:solidFill>
                  <a:schemeClr val="tx1"/>
                </a:solidFill>
                <a:ea typeface="Times New Roman"/>
              </a:rPr>
              <a:t/>
            </a:r>
            <a:br>
              <a:rPr lang="en-US" dirty="0">
                <a:solidFill>
                  <a:schemeClr val="tx1"/>
                </a:solidFill>
                <a:ea typeface="Times New Roman"/>
              </a:rPr>
            </a:br>
            <a:endParaRPr lang="en-US" dirty="0">
              <a:solidFill>
                <a:schemeClr val="tx1"/>
              </a:solidFill>
            </a:endParaRPr>
          </a:p>
        </p:txBody>
      </p:sp>
      <p:sp>
        <p:nvSpPr>
          <p:cNvPr id="3" name="Content Placeholder 2"/>
          <p:cNvSpPr>
            <a:spLocks noGrp="1"/>
          </p:cNvSpPr>
          <p:nvPr>
            <p:ph idx="1"/>
          </p:nvPr>
        </p:nvSpPr>
        <p:spPr>
          <a:xfrm>
            <a:off x="457200" y="1752600"/>
            <a:ext cx="8229600" cy="4373563"/>
          </a:xfrm>
        </p:spPr>
        <p:txBody>
          <a:bodyPr>
            <a:normAutofit/>
          </a:bodyPr>
          <a:lstStyle/>
          <a:p>
            <a:pPr marL="0" marR="0" indent="0">
              <a:spcBef>
                <a:spcPts val="0"/>
              </a:spcBef>
              <a:spcAft>
                <a:spcPts val="0"/>
              </a:spcAft>
              <a:buNone/>
            </a:pPr>
            <a:r>
              <a:rPr lang="en-US" sz="2400" spc="-100" dirty="0" smtClean="0">
                <a:solidFill>
                  <a:schemeClr val="tx1"/>
                </a:solidFill>
                <a:ea typeface="Calibri"/>
              </a:rPr>
              <a:t>Industry </a:t>
            </a:r>
            <a:r>
              <a:rPr lang="en-US" sz="2400" spc="-100" dirty="0">
                <a:solidFill>
                  <a:schemeClr val="tx1"/>
                </a:solidFill>
                <a:ea typeface="Calibri"/>
              </a:rPr>
              <a:t>recognized credentials are sought or accepted by employers within the industry or sector involved, and are a recognized, preferred, or required credential for recruitment, screening, hiring, </a:t>
            </a:r>
            <a:r>
              <a:rPr lang="en-US" sz="2400" spc="-100" dirty="0" smtClean="0">
                <a:solidFill>
                  <a:schemeClr val="tx1"/>
                </a:solidFill>
                <a:ea typeface="Calibri"/>
              </a:rPr>
              <a:t>retention, </a:t>
            </a:r>
            <a:r>
              <a:rPr lang="en-US" sz="2400" spc="-100" dirty="0">
                <a:solidFill>
                  <a:schemeClr val="tx1"/>
                </a:solidFill>
                <a:ea typeface="Calibri"/>
              </a:rPr>
              <a:t>or advancement purposes.  </a:t>
            </a:r>
            <a:endParaRPr lang="en-US" sz="2400" dirty="0">
              <a:solidFill>
                <a:schemeClr val="tx1"/>
              </a:solidFill>
            </a:endParaRPr>
          </a:p>
        </p:txBody>
      </p:sp>
    </p:spTree>
    <p:extLst>
      <p:ext uri="{BB962C8B-B14F-4D97-AF65-F5344CB8AC3E}">
        <p14:creationId xmlns:p14="http://schemas.microsoft.com/office/powerpoint/2010/main" val="2451203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Frequently Asked Questions</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b="1" dirty="0">
                <a:ea typeface="Calibri"/>
              </a:rPr>
              <a:t>Q</a:t>
            </a:r>
            <a:r>
              <a:rPr lang="en-US" dirty="0">
                <a:ea typeface="Calibri"/>
              </a:rPr>
              <a:t>:  Does a ServSafe certificate count as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indent="0">
              <a:spcBef>
                <a:spcPts val="0"/>
              </a:spcBef>
              <a:buNone/>
            </a:pPr>
            <a:r>
              <a:rPr lang="en-US" b="1" dirty="0">
                <a:solidFill>
                  <a:srgbClr val="00B0F0"/>
                </a:solidFill>
                <a:ea typeface="Calibri"/>
              </a:rPr>
              <a:t>A</a:t>
            </a:r>
            <a:r>
              <a:rPr lang="en-US" b="1" dirty="0">
                <a:solidFill>
                  <a:srgbClr val="31849B"/>
                </a:solidFill>
                <a:ea typeface="Calibri"/>
              </a:rPr>
              <a:t>:</a:t>
            </a:r>
            <a:r>
              <a:rPr lang="en-US" dirty="0">
                <a:ea typeface="Calibri"/>
              </a:rPr>
              <a:t> There are multiple certificates and certifications from </a:t>
            </a:r>
            <a:r>
              <a:rPr lang="en-US" dirty="0" smtClean="0">
                <a:ea typeface="Calibri"/>
              </a:rPr>
              <a:t>ServSafe</a:t>
            </a:r>
            <a:r>
              <a:rPr lang="en-US" dirty="0">
                <a:ea typeface="Calibri"/>
              </a:rPr>
              <a:t>.  The Food Handler certification does not meet the required </a:t>
            </a:r>
            <a:r>
              <a:rPr lang="en-US" dirty="0" smtClean="0">
                <a:ea typeface="Calibri"/>
              </a:rPr>
              <a:t>USDOL </a:t>
            </a:r>
            <a:r>
              <a:rPr lang="en-US" dirty="0">
                <a:ea typeface="Calibri"/>
              </a:rPr>
              <a:t>criteria of </a:t>
            </a:r>
            <a:r>
              <a:rPr lang="en-US" dirty="0" smtClean="0">
                <a:ea typeface="Calibri"/>
              </a:rPr>
              <a:t>a credential</a:t>
            </a:r>
            <a:r>
              <a:rPr lang="en-US" dirty="0">
                <a:ea typeface="Calibri"/>
              </a:rPr>
              <a:t>. </a:t>
            </a:r>
            <a:r>
              <a:rPr lang="en-US" dirty="0" smtClean="0">
                <a:ea typeface="Calibri"/>
              </a:rPr>
              <a:t> Therefore, </a:t>
            </a:r>
            <a:r>
              <a:rPr lang="en-US" dirty="0">
                <a:ea typeface="Calibri"/>
              </a:rPr>
              <a:t>for those participants enrolled in WIOA, ServSafe Food Handler certificates may not be reported as credentials</a:t>
            </a:r>
            <a:r>
              <a:rPr lang="en-US" dirty="0" smtClean="0">
                <a:ea typeface="Calibri"/>
              </a:rPr>
              <a:t>.</a:t>
            </a:r>
            <a:endParaRPr lang="en-US" dirty="0">
              <a:ea typeface="Calibri"/>
            </a:endParaRPr>
          </a:p>
          <a:p>
            <a:pPr marL="0" marR="0" indent="0">
              <a:spcBef>
                <a:spcPts val="0"/>
              </a:spcBef>
              <a:spcAft>
                <a:spcPts val="0"/>
              </a:spcAft>
              <a:buNone/>
            </a:pPr>
            <a:endParaRPr lang="en-US" dirty="0" smtClean="0">
              <a:ea typeface="Calibri"/>
            </a:endParaRPr>
          </a:p>
          <a:p>
            <a:pPr marL="0" marR="0" indent="0">
              <a:spcBef>
                <a:spcPts val="0"/>
              </a:spcBef>
              <a:spcAft>
                <a:spcPts val="0"/>
              </a:spcAft>
              <a:buNone/>
            </a:pPr>
            <a:r>
              <a:rPr lang="en-US" dirty="0" smtClean="0">
                <a:ea typeface="Calibri"/>
              </a:rPr>
              <a:t>However, </a:t>
            </a:r>
            <a:r>
              <a:rPr lang="en-US" dirty="0">
                <a:ea typeface="Calibri"/>
              </a:rPr>
              <a:t>the ServSafe Food Protection Manager certification has been determined to meet the </a:t>
            </a:r>
            <a:r>
              <a:rPr lang="en-US" dirty="0" smtClean="0">
                <a:ea typeface="Calibri"/>
              </a:rPr>
              <a:t>USDOL </a:t>
            </a:r>
            <a:r>
              <a:rPr lang="en-US" dirty="0">
                <a:ea typeface="Calibri"/>
              </a:rPr>
              <a:t>definition for </a:t>
            </a:r>
            <a:r>
              <a:rPr lang="en-US" dirty="0" smtClean="0">
                <a:ea typeface="Calibri"/>
              </a:rPr>
              <a:t>a credential</a:t>
            </a:r>
            <a:r>
              <a:rPr lang="en-US" dirty="0">
                <a:ea typeface="Calibri"/>
              </a:rPr>
              <a:t>. </a:t>
            </a:r>
            <a:endParaRPr lang="en-US" dirty="0"/>
          </a:p>
        </p:txBody>
      </p:sp>
    </p:spTree>
    <p:extLst>
      <p:ext uri="{BB962C8B-B14F-4D97-AF65-F5344CB8AC3E}">
        <p14:creationId xmlns:p14="http://schemas.microsoft.com/office/powerpoint/2010/main" val="28705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1" spc="-100" dirty="0">
                <a:ea typeface="Calibri"/>
              </a:rPr>
              <a:t>Q</a:t>
            </a:r>
            <a:r>
              <a:rPr lang="en-US" spc="-100" dirty="0">
                <a:ea typeface="Calibri"/>
              </a:rPr>
              <a:t>: Does a National Retail Federation certification count as a credential?</a:t>
            </a:r>
            <a:endParaRPr lang="en-US" dirty="0">
              <a:ea typeface="Times New Roman"/>
            </a:endParaRPr>
          </a:p>
          <a:p>
            <a:pPr marL="0" marR="0" indent="0">
              <a:spcBef>
                <a:spcPts val="0"/>
              </a:spcBef>
              <a:spcAft>
                <a:spcPts val="0"/>
              </a:spcAft>
              <a:buNone/>
            </a:pPr>
            <a:r>
              <a:rPr lang="en-US" spc="-100" dirty="0">
                <a:ea typeface="Calibri"/>
              </a:rPr>
              <a:t> </a:t>
            </a:r>
            <a:endParaRPr lang="en-US" dirty="0">
              <a:ea typeface="Times New Roman"/>
            </a:endParaRPr>
          </a:p>
          <a:p>
            <a:pPr marL="0" marR="0" indent="0">
              <a:spcBef>
                <a:spcPts val="0"/>
              </a:spcBef>
              <a:spcAft>
                <a:spcPts val="0"/>
              </a:spcAft>
              <a:buNone/>
            </a:pPr>
            <a:r>
              <a:rPr lang="en-US" b="1" spc="-100" dirty="0">
                <a:solidFill>
                  <a:srgbClr val="00B0F0"/>
                </a:solidFill>
                <a:ea typeface="Calibri"/>
              </a:rPr>
              <a:t>A</a:t>
            </a:r>
            <a:r>
              <a:rPr lang="en-US" spc="-100" dirty="0">
                <a:ea typeface="Calibri"/>
              </a:rPr>
              <a:t>: Yes.  Per USDOL correspondence, this certification is an acceptable credential.</a:t>
            </a:r>
            <a:endParaRPr lang="en-US" dirty="0">
              <a:ea typeface="Times New Roman"/>
            </a:endParaRPr>
          </a:p>
          <a:p>
            <a:endParaRPr lang="en-US" dirty="0"/>
          </a:p>
        </p:txBody>
      </p:sp>
    </p:spTree>
    <p:extLst>
      <p:ext uri="{BB962C8B-B14F-4D97-AF65-F5344CB8AC3E}">
        <p14:creationId xmlns:p14="http://schemas.microsoft.com/office/powerpoint/2010/main" val="28551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1" spc="-100" dirty="0">
                <a:ea typeface="Calibri"/>
              </a:rPr>
              <a:t>Q</a:t>
            </a:r>
            <a:r>
              <a:rPr lang="en-US" spc="-100" dirty="0">
                <a:ea typeface="Calibri"/>
              </a:rPr>
              <a:t>: </a:t>
            </a:r>
            <a:r>
              <a:rPr lang="en-US" spc="-100" dirty="0" smtClean="0">
                <a:ea typeface="Calibri"/>
              </a:rPr>
              <a:t>Does completion of a Microsoft Word, Excel, or similar program count as a credential?</a:t>
            </a:r>
            <a:endParaRPr lang="en-US" dirty="0">
              <a:ea typeface="Times New Roman"/>
            </a:endParaRPr>
          </a:p>
          <a:p>
            <a:pPr marL="0" marR="0" indent="0">
              <a:spcBef>
                <a:spcPts val="0"/>
              </a:spcBef>
              <a:spcAft>
                <a:spcPts val="0"/>
              </a:spcAft>
              <a:buNone/>
            </a:pPr>
            <a:r>
              <a:rPr lang="en-US" spc="-100" dirty="0">
                <a:ea typeface="Calibri"/>
              </a:rPr>
              <a:t> </a:t>
            </a:r>
            <a:endParaRPr lang="en-US" dirty="0">
              <a:ea typeface="Times New Roman"/>
            </a:endParaRPr>
          </a:p>
          <a:p>
            <a:pPr marL="0" marR="0" indent="0">
              <a:spcBef>
                <a:spcPts val="0"/>
              </a:spcBef>
              <a:spcAft>
                <a:spcPts val="0"/>
              </a:spcAft>
              <a:buNone/>
            </a:pPr>
            <a:r>
              <a:rPr lang="en-US" b="1" spc="-100" dirty="0">
                <a:solidFill>
                  <a:srgbClr val="00B0F0"/>
                </a:solidFill>
                <a:ea typeface="Calibri"/>
              </a:rPr>
              <a:t>A</a:t>
            </a:r>
            <a:r>
              <a:rPr lang="en-US" spc="-100" dirty="0">
                <a:ea typeface="Calibri"/>
              </a:rPr>
              <a:t>: </a:t>
            </a:r>
            <a:r>
              <a:rPr lang="en-US" spc="-100" dirty="0" smtClean="0">
                <a:ea typeface="Calibri"/>
              </a:rPr>
              <a:t>No.  These single skill certificates do not count as credentials.  However, completion of the Microsoft Office Suite is an acceptable credential.</a:t>
            </a:r>
            <a:endParaRPr lang="en-US" dirty="0">
              <a:ea typeface="Times New Roman"/>
            </a:endParaRPr>
          </a:p>
          <a:p>
            <a:endParaRPr lang="en-US" dirty="0"/>
          </a:p>
        </p:txBody>
      </p:sp>
    </p:spTree>
    <p:extLst>
      <p:ext uri="{BB962C8B-B14F-4D97-AF65-F5344CB8AC3E}">
        <p14:creationId xmlns:p14="http://schemas.microsoft.com/office/powerpoint/2010/main" val="39717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Text Placeholder 3"/>
          <p:cNvSpPr>
            <a:spLocks noGrp="1"/>
          </p:cNvSpPr>
          <p:nvPr>
            <p:ph type="body" sz="quarter" idx="13"/>
          </p:nvPr>
        </p:nvSpPr>
        <p:spPr/>
        <p:txBody>
          <a:bodyPr/>
          <a:lstStyle/>
          <a:p>
            <a:endParaRPr lang="en-US" dirty="0"/>
          </a:p>
        </p:txBody>
      </p:sp>
      <p:sp>
        <p:nvSpPr>
          <p:cNvPr id="3" name="Subtitle 2"/>
          <p:cNvSpPr>
            <a:spLocks noGrp="1"/>
          </p:cNvSpPr>
          <p:nvPr>
            <p:ph type="body" idx="1"/>
          </p:nvPr>
        </p:nvSpPr>
        <p:spPr/>
        <p:txBody>
          <a:bodyPr>
            <a:normAutofit lnSpcReduction="10000"/>
          </a:bodyPr>
          <a:lstStyle/>
          <a:p>
            <a:r>
              <a:rPr lang="en-US" dirty="0" smtClean="0">
                <a:solidFill>
                  <a:srgbClr val="0070C0"/>
                </a:solidFill>
              </a:rPr>
              <a:t>Krista Johnson</a:t>
            </a:r>
          </a:p>
          <a:p>
            <a:r>
              <a:rPr lang="en-US" dirty="0" smtClean="0">
                <a:solidFill>
                  <a:srgbClr val="0070C0"/>
                </a:solidFill>
              </a:rPr>
              <a:t>Adult Services Section Manager</a:t>
            </a:r>
          </a:p>
          <a:p>
            <a:r>
              <a:rPr lang="en-US" dirty="0" smtClean="0">
                <a:solidFill>
                  <a:srgbClr val="0070C0"/>
                </a:solidFill>
              </a:rPr>
              <a:t>Michigan Talent Investment Agency</a:t>
            </a:r>
          </a:p>
          <a:p>
            <a:r>
              <a:rPr lang="en-US" dirty="0" smtClean="0">
                <a:solidFill>
                  <a:srgbClr val="0070C0"/>
                </a:solidFill>
              </a:rPr>
              <a:t>johnsonk2@michigan.gov</a:t>
            </a:r>
            <a:endParaRPr lang="en-US" dirty="0">
              <a:solidFill>
                <a:srgbClr val="0070C0"/>
              </a:solidFill>
            </a:endParaRPr>
          </a:p>
        </p:txBody>
      </p:sp>
    </p:spTree>
    <p:extLst>
      <p:ext uri="{BB962C8B-B14F-4D97-AF65-F5344CB8AC3E}">
        <p14:creationId xmlns:p14="http://schemas.microsoft.com/office/powerpoint/2010/main" val="148043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Defining Credentials</a:t>
            </a:r>
            <a:endParaRPr lang="en-US" dirty="0"/>
          </a:p>
        </p:txBody>
      </p:sp>
      <p:graphicFrame>
        <p:nvGraphicFramePr>
          <p:cNvPr id="4" name="Diagram 3"/>
          <p:cNvGraphicFramePr/>
          <p:nvPr>
            <p:extLst>
              <p:ext uri="{D42A27DB-BD31-4B8C-83A1-F6EECF244321}">
                <p14:modId xmlns:p14="http://schemas.microsoft.com/office/powerpoint/2010/main" val="3968825220"/>
              </p:ext>
            </p:extLst>
          </p:nvPr>
        </p:nvGraphicFramePr>
        <p:xfrm>
          <a:off x="304800" y="11430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78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685800"/>
          </a:xfrm>
        </p:spPr>
        <p:txBody>
          <a:bodyPr/>
          <a:lstStyle/>
          <a:p>
            <a:r>
              <a:rPr lang="en-US" dirty="0" smtClean="0"/>
              <a:t>Credential Criteria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02382675"/>
              </p:ext>
            </p:extLst>
          </p:nvPr>
        </p:nvGraphicFramePr>
        <p:xfrm>
          <a:off x="457200" y="792480"/>
          <a:ext cx="8229600" cy="6035040"/>
        </p:xfrm>
        <a:graphic>
          <a:graphicData uri="http://schemas.openxmlformats.org/drawingml/2006/table">
            <a:tbl>
              <a:tblPr firstRow="1" firstCol="1" bandRow="1">
                <a:tableStyleId>{7DF18680-E054-41AD-8BC1-D1AEF772440D}</a:tableStyleId>
              </a:tblPr>
              <a:tblGrid>
                <a:gridCol w="2054822"/>
                <a:gridCol w="2054822"/>
                <a:gridCol w="2138756"/>
                <a:gridCol w="1981200"/>
              </a:tblGrid>
              <a:tr h="446827">
                <a:tc>
                  <a:txBody>
                    <a:bodyPr/>
                    <a:lstStyle/>
                    <a:p>
                      <a:pPr marL="0" marR="0">
                        <a:spcBef>
                          <a:spcPts val="300"/>
                        </a:spcBef>
                        <a:spcAft>
                          <a:spcPts val="300"/>
                        </a:spcAft>
                      </a:pPr>
                      <a:r>
                        <a:rPr lang="en-US" sz="1600" dirty="0">
                          <a:effectLst/>
                        </a:rPr>
                        <a:t>1. </a:t>
                      </a:r>
                      <a:r>
                        <a:rPr lang="en-US" sz="1600" dirty="0" smtClean="0">
                          <a:effectLst/>
                        </a:rPr>
                        <a:t>Industry Recognized</a:t>
                      </a:r>
                      <a:endParaRPr lang="en-US" sz="1600" dirty="0">
                        <a:effectLst/>
                        <a:latin typeface="Times New Roman"/>
                        <a:ea typeface="Times New Roman"/>
                      </a:endParaRPr>
                    </a:p>
                  </a:txBody>
                  <a:tcPr marL="59727" marR="59727" marT="0" marB="0"/>
                </a:tc>
                <a:tc>
                  <a:txBody>
                    <a:bodyPr/>
                    <a:lstStyle/>
                    <a:p>
                      <a:pPr marL="0" marR="0">
                        <a:spcBef>
                          <a:spcPts val="300"/>
                        </a:spcBef>
                        <a:spcAft>
                          <a:spcPts val="300"/>
                        </a:spcAft>
                      </a:pPr>
                      <a:r>
                        <a:rPr lang="en-US" sz="1600" dirty="0">
                          <a:effectLst/>
                        </a:rPr>
                        <a:t>2. Portable</a:t>
                      </a:r>
                      <a:endParaRPr lang="en-US" sz="1600" dirty="0">
                        <a:effectLst/>
                        <a:latin typeface="Times New Roman"/>
                        <a:ea typeface="Times New Roman"/>
                      </a:endParaRPr>
                    </a:p>
                  </a:txBody>
                  <a:tcPr marL="59727" marR="59727" marT="0" marB="0"/>
                </a:tc>
                <a:tc>
                  <a:txBody>
                    <a:bodyPr/>
                    <a:lstStyle/>
                    <a:p>
                      <a:pPr marL="0" marR="0">
                        <a:spcBef>
                          <a:spcPts val="300"/>
                        </a:spcBef>
                        <a:spcAft>
                          <a:spcPts val="300"/>
                        </a:spcAft>
                      </a:pPr>
                      <a:r>
                        <a:rPr lang="en-US" sz="1600" dirty="0">
                          <a:effectLst/>
                        </a:rPr>
                        <a:t>3. </a:t>
                      </a:r>
                      <a:r>
                        <a:rPr lang="en-US" sz="1600" dirty="0" smtClean="0">
                          <a:effectLst/>
                        </a:rPr>
                        <a:t>Third-Party Validated/Accredited</a:t>
                      </a:r>
                      <a:endParaRPr lang="en-US" sz="1600" dirty="0">
                        <a:effectLst/>
                        <a:latin typeface="Times New Roman"/>
                        <a:ea typeface="Times New Roman"/>
                      </a:endParaRPr>
                    </a:p>
                  </a:txBody>
                  <a:tcPr marL="59727" marR="59727" marT="0" marB="0"/>
                </a:tc>
                <a:tc>
                  <a:txBody>
                    <a:bodyPr/>
                    <a:lstStyle/>
                    <a:p>
                      <a:pPr marL="0" marR="0">
                        <a:spcBef>
                          <a:spcPts val="300"/>
                        </a:spcBef>
                        <a:spcAft>
                          <a:spcPts val="300"/>
                        </a:spcAft>
                      </a:pPr>
                      <a:r>
                        <a:rPr lang="en-US" sz="1600" dirty="0">
                          <a:effectLst/>
                        </a:rPr>
                        <a:t>4. Stackable</a:t>
                      </a:r>
                      <a:endParaRPr lang="en-US" sz="1600" dirty="0">
                        <a:effectLst/>
                        <a:latin typeface="Times New Roman"/>
                        <a:ea typeface="Times New Roman"/>
                      </a:endParaRPr>
                    </a:p>
                  </a:txBody>
                  <a:tcPr marL="59727" marR="59727" marT="0" marB="0"/>
                </a:tc>
              </a:tr>
              <a:tr h="4887173">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Either created or endorsed by industry, a nationally-recognized industry association or organization that represents a large portion of the industry with clear preference among local employers and regional training programs.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A credential that is sought or accepted by companies within the industry for hiring or recruitment.</a:t>
                      </a:r>
                    </a:p>
                    <a:p>
                      <a:pPr marL="0" marR="0">
                        <a:spcBef>
                          <a:spcPts val="0"/>
                        </a:spcBef>
                        <a:spcAft>
                          <a:spcPts val="0"/>
                        </a:spcAft>
                      </a:pPr>
                      <a:r>
                        <a:rPr lang="en-US" sz="1400" dirty="0">
                          <a:effectLst/>
                        </a:rPr>
                        <a:t> </a:t>
                      </a:r>
                    </a:p>
                  </a:txBody>
                  <a:tcPr marL="59727" marR="59727" marT="0" marB="0"/>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Recognized and accepted in settings other than in which it was earned:</a:t>
                      </a:r>
                    </a:p>
                    <a:p>
                      <a:pPr marL="0" marR="0">
                        <a:spcBef>
                          <a:spcPts val="0"/>
                        </a:spcBef>
                        <a:spcAft>
                          <a:spcPts val="0"/>
                        </a:spcAft>
                      </a:pPr>
                      <a:r>
                        <a:rPr lang="en-US" sz="1400" dirty="0">
                          <a:effectLst/>
                        </a:rPr>
                        <a:t> </a:t>
                      </a:r>
                    </a:p>
                    <a:p>
                      <a:pPr marL="342900" marR="0" lvl="0" indent="-342900">
                        <a:spcBef>
                          <a:spcPts val="0"/>
                        </a:spcBef>
                        <a:spcAft>
                          <a:spcPts val="0"/>
                        </a:spcAft>
                        <a:buFont typeface="Symbol"/>
                        <a:buChar char=""/>
                      </a:pPr>
                      <a:r>
                        <a:rPr lang="en-US" sz="1400" dirty="0">
                          <a:effectLst/>
                        </a:rPr>
                        <a:t>In other geographic locations</a:t>
                      </a:r>
                    </a:p>
                    <a:p>
                      <a:pPr marL="342900" marR="0" lvl="0" indent="-342900">
                        <a:spcBef>
                          <a:spcPts val="0"/>
                        </a:spcBef>
                        <a:spcAft>
                          <a:spcPts val="0"/>
                        </a:spcAft>
                        <a:buFont typeface="Symbol"/>
                        <a:buChar char=""/>
                      </a:pPr>
                      <a:r>
                        <a:rPr lang="en-US" sz="1400" dirty="0">
                          <a:effectLst/>
                        </a:rPr>
                        <a:t>At other educational institutions</a:t>
                      </a:r>
                    </a:p>
                    <a:p>
                      <a:pPr marL="342900" marR="0" lvl="0" indent="-342900">
                        <a:spcBef>
                          <a:spcPts val="0"/>
                        </a:spcBef>
                        <a:spcAft>
                          <a:spcPts val="0"/>
                        </a:spcAft>
                        <a:buFont typeface="Symbol"/>
                        <a:buChar char=""/>
                      </a:pPr>
                      <a:r>
                        <a:rPr lang="en-US" sz="1400" dirty="0">
                          <a:effectLst/>
                        </a:rPr>
                        <a:t>By other industries</a:t>
                      </a:r>
                    </a:p>
                    <a:p>
                      <a:pPr marL="342900" marR="0" lvl="0" indent="-342900">
                        <a:spcBef>
                          <a:spcPts val="0"/>
                        </a:spcBef>
                        <a:spcAft>
                          <a:spcPts val="0"/>
                        </a:spcAft>
                        <a:buFont typeface="Symbol"/>
                        <a:buChar char=""/>
                      </a:pPr>
                      <a:r>
                        <a:rPr lang="en-US" sz="1400" dirty="0">
                          <a:effectLst/>
                        </a:rPr>
                        <a:t>By other companies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Recognized </a:t>
                      </a:r>
                      <a:r>
                        <a:rPr lang="en-US" sz="1400" dirty="0" smtClean="0">
                          <a:effectLst/>
                        </a:rPr>
                        <a:t>broadly, not </a:t>
                      </a:r>
                      <a:r>
                        <a:rPr lang="en-US" sz="1400" dirty="0">
                          <a:effectLst/>
                        </a:rPr>
                        <a:t>only </a:t>
                      </a:r>
                      <a:r>
                        <a:rPr lang="en-US" sz="1400" dirty="0" smtClean="0">
                          <a:effectLst/>
                        </a:rPr>
                        <a:t>locally, </a:t>
                      </a:r>
                      <a:r>
                        <a:rPr lang="en-US" sz="1400" dirty="0">
                          <a:effectLst/>
                        </a:rPr>
                        <a:t>among both employers and educational institutions, for the purposes of further education leading to additional advanced certificates.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59727" marR="59727" marT="0" marB="0"/>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Credentials are held to a higher standard of quality when they are accredited, for much the same reasons that the federal government requires third-party accreditation of colleges to be financial aid eligible.  </a:t>
                      </a: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59727" marR="59727" marT="0" marB="0"/>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A credential that is a part of a sequence of credentials that can be accumulated over time to build an individual’s qualifications and help them move along a career path to different and potentially higher-paying jobs.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In the most basic sense, this refers to the career pathways concept that credentials should be linked, with lower-level content stacking to upper-level content, allowing an individual to earn further education and progress to higher paying jobs over time. </a:t>
                      </a:r>
                    </a:p>
                  </a:txBody>
                  <a:tcPr marL="59727" marR="59727" marT="0" marB="0"/>
                </a:tc>
              </a:tr>
            </a:tbl>
          </a:graphicData>
        </a:graphic>
      </p:graphicFrame>
    </p:spTree>
    <p:extLst>
      <p:ext uri="{BB962C8B-B14F-4D97-AF65-F5344CB8AC3E}">
        <p14:creationId xmlns:p14="http://schemas.microsoft.com/office/powerpoint/2010/main" val="182223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134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143000"/>
            <a:ext cx="3962400" cy="1066800"/>
          </a:xfrm>
        </p:spPr>
        <p:txBody>
          <a:bodyPr>
            <a:normAutofit/>
          </a:bodyPr>
          <a:lstStyle/>
          <a:p>
            <a:r>
              <a:rPr lang="en-US" sz="4800" dirty="0" smtClean="0">
                <a:solidFill>
                  <a:schemeClr val="tx1"/>
                </a:solidFill>
              </a:rPr>
              <a:t>Ask Yourself</a:t>
            </a:r>
            <a:endParaRPr lang="en-US" sz="4800" dirty="0">
              <a:solidFill>
                <a:schemeClr val="tx1"/>
              </a:solidFill>
            </a:endParaRPr>
          </a:p>
        </p:txBody>
      </p:sp>
      <p:sp>
        <p:nvSpPr>
          <p:cNvPr id="3" name="Content Placeholder 2"/>
          <p:cNvSpPr>
            <a:spLocks noGrp="1"/>
          </p:cNvSpPr>
          <p:nvPr>
            <p:ph sz="half" idx="1"/>
          </p:nvPr>
        </p:nvSpPr>
        <p:spPr>
          <a:xfrm>
            <a:off x="457200" y="2209800"/>
            <a:ext cx="4038600" cy="3916363"/>
          </a:xfrm>
        </p:spPr>
        <p:txBody>
          <a:bodyPr/>
          <a:lstStyle/>
          <a:p>
            <a:pPr marL="0" indent="0">
              <a:buNone/>
            </a:pPr>
            <a:r>
              <a:rPr lang="en-US" sz="4000" dirty="0">
                <a:solidFill>
                  <a:schemeClr val="accent5">
                    <a:lumMod val="50000"/>
                  </a:schemeClr>
                </a:solidFill>
              </a:rPr>
              <a:t>Is the program comprised of more than one course?</a:t>
            </a:r>
          </a:p>
          <a:p>
            <a:pPr marL="0" indent="0">
              <a:buNone/>
            </a:pPr>
            <a:endParaRPr lang="en-US" dirty="0"/>
          </a:p>
        </p:txBody>
      </p:sp>
      <p:sp>
        <p:nvSpPr>
          <p:cNvPr id="4" name="Content Placeholder 3"/>
          <p:cNvSpPr>
            <a:spLocks noGrp="1"/>
          </p:cNvSpPr>
          <p:nvPr>
            <p:ph sz="half" idx="2"/>
          </p:nvPr>
        </p:nvSpPr>
        <p:spPr>
          <a:xfrm>
            <a:off x="4648200" y="2143125"/>
            <a:ext cx="4038600" cy="3983038"/>
          </a:xfrm>
        </p:spPr>
        <p:txBody>
          <a:bodyPr/>
          <a:lstStyle/>
          <a:p>
            <a:pPr>
              <a:buFont typeface="Wingdings" panose="05000000000000000000" pitchFamily="2" charset="2"/>
              <a:buChar char="ü"/>
            </a:pPr>
            <a:r>
              <a:rPr lang="en-US" dirty="0" smtClean="0">
                <a:solidFill>
                  <a:schemeClr val="tx1"/>
                </a:solidFill>
              </a:rPr>
              <a:t>Program descriptions in college or training provider catalogues</a:t>
            </a:r>
          </a:p>
          <a:p>
            <a:pPr>
              <a:buFont typeface="Wingdings" panose="05000000000000000000" pitchFamily="2" charset="2"/>
              <a:buChar char="ü"/>
            </a:pPr>
            <a:r>
              <a:rPr lang="en-US" dirty="0" smtClean="0">
                <a:solidFill>
                  <a:schemeClr val="tx1"/>
                </a:solidFill>
              </a:rPr>
              <a:t>Occupational licensing and certification requirements by the certifying agency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90600"/>
            <a:ext cx="1791490" cy="1152525"/>
          </a:xfrm>
          <a:prstGeom prst="rect">
            <a:avLst/>
          </a:prstGeom>
        </p:spPr>
      </p:pic>
    </p:spTree>
    <p:extLst>
      <p:ext uri="{BB962C8B-B14F-4D97-AF65-F5344CB8AC3E}">
        <p14:creationId xmlns:p14="http://schemas.microsoft.com/office/powerpoint/2010/main" val="1026745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6325"/>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362200"/>
            <a:ext cx="4038600" cy="3763963"/>
          </a:xfrm>
        </p:spPr>
        <p:txBody>
          <a:bodyPr>
            <a:normAutofit fontScale="85000" lnSpcReduction="10000"/>
          </a:bodyPr>
          <a:lstStyle/>
          <a:p>
            <a:pPr marL="0" indent="0">
              <a:buNone/>
            </a:pPr>
            <a:r>
              <a:rPr lang="en-US" sz="4400" dirty="0" smtClean="0">
                <a:solidFill>
                  <a:schemeClr val="accent5">
                    <a:lumMod val="50000"/>
                  </a:schemeClr>
                </a:solidFill>
              </a:rPr>
              <a:t>Does the training program have a clear structure and standardized mechanism of delivery?</a:t>
            </a:r>
          </a:p>
        </p:txBody>
      </p:sp>
      <p:sp>
        <p:nvSpPr>
          <p:cNvPr id="4" name="Content Placeholder 3"/>
          <p:cNvSpPr>
            <a:spLocks noGrp="1"/>
          </p:cNvSpPr>
          <p:nvPr>
            <p:ph sz="half" idx="2"/>
          </p:nvPr>
        </p:nvSpPr>
        <p:spPr>
          <a:xfrm>
            <a:off x="4648200" y="1828800"/>
            <a:ext cx="4038600" cy="4525963"/>
          </a:xfrm>
        </p:spPr>
        <p:txBody>
          <a:bodyPr>
            <a:normAutofit fontScale="85000" lnSpcReduction="10000"/>
          </a:bodyPr>
          <a:lstStyle/>
          <a:p>
            <a:endParaRPr lang="en-US" dirty="0"/>
          </a:p>
          <a:p>
            <a:pPr>
              <a:buFont typeface="Wingdings" panose="05000000000000000000" pitchFamily="2" charset="2"/>
              <a:buChar char="ü"/>
            </a:pPr>
            <a:r>
              <a:rPr lang="en-US" dirty="0" smtClean="0">
                <a:solidFill>
                  <a:schemeClr val="tx1"/>
                </a:solidFill>
              </a:rPr>
              <a:t>Lesson </a:t>
            </a:r>
            <a:r>
              <a:rPr lang="en-US" dirty="0">
                <a:solidFill>
                  <a:schemeClr val="tx1"/>
                </a:solidFill>
              </a:rPr>
              <a:t>plan(s</a:t>
            </a:r>
            <a:r>
              <a:rPr lang="en-US" dirty="0" smtClean="0">
                <a:solidFill>
                  <a:schemeClr val="tx1"/>
                </a:solidFill>
              </a:rPr>
              <a:t>) and curriculum </a:t>
            </a:r>
            <a:endParaRPr lang="en-US" dirty="0">
              <a:solidFill>
                <a:schemeClr val="tx1"/>
              </a:solidFill>
            </a:endParaRPr>
          </a:p>
          <a:p>
            <a:pPr>
              <a:buFont typeface="Wingdings" panose="05000000000000000000" pitchFamily="2" charset="2"/>
              <a:buChar char="ü"/>
            </a:pPr>
            <a:r>
              <a:rPr lang="en-US" dirty="0" smtClean="0">
                <a:solidFill>
                  <a:schemeClr val="tx1"/>
                </a:solidFill>
              </a:rPr>
              <a:t>Class </a:t>
            </a:r>
            <a:r>
              <a:rPr lang="en-US" dirty="0">
                <a:solidFill>
                  <a:schemeClr val="tx1"/>
                </a:solidFill>
              </a:rPr>
              <a:t>syllabus </a:t>
            </a:r>
          </a:p>
          <a:p>
            <a:pPr>
              <a:buFont typeface="Wingdings" panose="05000000000000000000" pitchFamily="2" charset="2"/>
              <a:buChar char="ü"/>
            </a:pPr>
            <a:r>
              <a:rPr lang="en-US" dirty="0" smtClean="0">
                <a:solidFill>
                  <a:schemeClr val="tx1"/>
                </a:solidFill>
              </a:rPr>
              <a:t>Prerequisites </a:t>
            </a:r>
            <a:r>
              <a:rPr lang="en-US" dirty="0">
                <a:solidFill>
                  <a:schemeClr val="tx1"/>
                </a:solidFill>
              </a:rPr>
              <a:t>- i.e., the program is completed through a series of training activities that build upon each other to expand the student's breadth and depth of knowledge and </a:t>
            </a:r>
            <a:r>
              <a:rPr lang="en-US" dirty="0" smtClean="0">
                <a:solidFill>
                  <a:schemeClr val="tx1"/>
                </a:solidFill>
              </a:rPr>
              <a:t>skills </a:t>
            </a:r>
            <a:endParaRPr lang="en-US" dirty="0">
              <a:solidFill>
                <a:schemeClr val="tx1"/>
              </a:solidFill>
            </a:endParaRPr>
          </a:p>
          <a:p>
            <a:pPr>
              <a:buFont typeface="Wingdings" panose="05000000000000000000" pitchFamily="2" charset="2"/>
              <a:buChar char="ü"/>
            </a:pPr>
            <a:r>
              <a:rPr lang="en-US" dirty="0" smtClean="0">
                <a:solidFill>
                  <a:schemeClr val="tx1"/>
                </a:solidFill>
              </a:rPr>
              <a:t>Evidence </a:t>
            </a:r>
            <a:r>
              <a:rPr lang="en-US" dirty="0">
                <a:solidFill>
                  <a:schemeClr val="tx1"/>
                </a:solidFill>
              </a:rPr>
              <a:t>based on lesson plans, curricula, etc. that instructors typically teach the course in the same sequence, according to the same schedule, each time the course is </a:t>
            </a:r>
            <a:r>
              <a:rPr lang="en-US" dirty="0" smtClean="0">
                <a:solidFill>
                  <a:schemeClr val="tx1"/>
                </a:solidFill>
              </a:rPr>
              <a:t>offered </a:t>
            </a:r>
            <a:endParaRPr lang="en-US" dirty="0">
              <a:solidFill>
                <a:schemeClr val="tx1"/>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930910"/>
            <a:ext cx="1528935" cy="983615"/>
          </a:xfrm>
          <a:prstGeom prst="rect">
            <a:avLst/>
          </a:prstGeom>
        </p:spPr>
      </p:pic>
    </p:spTree>
    <p:extLst>
      <p:ext uri="{BB962C8B-B14F-4D97-AF65-F5344CB8AC3E}">
        <p14:creationId xmlns:p14="http://schemas.microsoft.com/office/powerpoint/2010/main" val="187890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90600"/>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1828800"/>
            <a:ext cx="4038600" cy="4297363"/>
          </a:xfrm>
        </p:spPr>
        <p:txBody>
          <a:bodyPr>
            <a:normAutofit fontScale="40000" lnSpcReduction="20000"/>
          </a:bodyPr>
          <a:lstStyle/>
          <a:p>
            <a:pPr marL="0" indent="0">
              <a:buNone/>
            </a:pPr>
            <a:r>
              <a:rPr lang="en-US" sz="6300" dirty="0">
                <a:solidFill>
                  <a:schemeClr val="accent5">
                    <a:lumMod val="50000"/>
                  </a:schemeClr>
                </a:solidFill>
              </a:rPr>
              <a:t>Does the program fulfill a specific set of occupational requirements with clear and measurable goals and objectives</a:t>
            </a:r>
            <a:r>
              <a:rPr lang="en-US" sz="6300" dirty="0" smtClean="0">
                <a:solidFill>
                  <a:schemeClr val="accent5">
                    <a:lumMod val="50000"/>
                  </a:schemeClr>
                </a:solidFill>
              </a:rPr>
              <a:t>?</a:t>
            </a:r>
          </a:p>
          <a:p>
            <a:pPr marL="0" indent="0">
              <a:buNone/>
            </a:pPr>
            <a:endParaRPr lang="en-US" sz="6300" dirty="0" smtClean="0">
              <a:solidFill>
                <a:schemeClr val="accent5">
                  <a:lumMod val="50000"/>
                </a:schemeClr>
              </a:solidFill>
            </a:endParaRPr>
          </a:p>
          <a:p>
            <a:pPr marL="0" indent="0">
              <a:buNone/>
            </a:pPr>
            <a:r>
              <a:rPr lang="en-US" sz="6300" dirty="0" smtClean="0">
                <a:solidFill>
                  <a:schemeClr val="accent5">
                    <a:lumMod val="50000"/>
                  </a:schemeClr>
                </a:solidFill>
              </a:rPr>
              <a:t>Will the credential holder be able to function effectively on the first day on the job/early in employment with minimal supervision?</a:t>
            </a:r>
            <a:endParaRPr lang="en-US" sz="6300" dirty="0">
              <a:solidFill>
                <a:schemeClr val="accent5">
                  <a:lumMod val="50000"/>
                </a:schemeClr>
              </a:solidFill>
            </a:endParaRPr>
          </a:p>
          <a:p>
            <a:endParaRPr lang="en-US" sz="2400" dirty="0">
              <a:solidFill>
                <a:schemeClr val="accent5">
                  <a:lumMod val="50000"/>
                </a:schemeClr>
              </a:solidFill>
            </a:endParaRPr>
          </a:p>
        </p:txBody>
      </p:sp>
      <p:sp>
        <p:nvSpPr>
          <p:cNvPr id="5" name="Content Placeholder 4"/>
          <p:cNvSpPr>
            <a:spLocks noGrp="1"/>
          </p:cNvSpPr>
          <p:nvPr>
            <p:ph sz="half" idx="2"/>
          </p:nvPr>
        </p:nvSpPr>
        <p:spPr>
          <a:xfrm>
            <a:off x="4648200" y="1600200"/>
            <a:ext cx="4038600" cy="4800600"/>
          </a:xfrm>
        </p:spPr>
        <p:txBody>
          <a:bodyPr>
            <a:normAutofit fontScale="40000" lnSpcReduction="20000"/>
          </a:bodyPr>
          <a:lstStyle/>
          <a:p>
            <a:pPr>
              <a:buFont typeface="Wingdings" panose="05000000000000000000" pitchFamily="2" charset="2"/>
              <a:buChar char="ü"/>
            </a:pPr>
            <a:r>
              <a:rPr lang="en-US" sz="3300" dirty="0" smtClean="0"/>
              <a:t>Job </a:t>
            </a:r>
            <a:r>
              <a:rPr lang="en-US" sz="3300" dirty="0"/>
              <a:t>qualifications or pre-requisites (e.g., licensure, certification or any other evidence the prospective employee must provide as evidence of competency in order to be hired</a:t>
            </a:r>
            <a:r>
              <a:rPr lang="en-US" sz="3300" dirty="0" smtClean="0"/>
              <a:t>) </a:t>
            </a:r>
            <a:endParaRPr lang="en-US" sz="3300" dirty="0"/>
          </a:p>
          <a:p>
            <a:pPr>
              <a:buFont typeface="Wingdings" panose="05000000000000000000" pitchFamily="2" charset="2"/>
              <a:buChar char="ü"/>
            </a:pPr>
            <a:r>
              <a:rPr lang="en-US" sz="3300" dirty="0" smtClean="0"/>
              <a:t>Once </a:t>
            </a:r>
            <a:r>
              <a:rPr lang="en-US" sz="3300" dirty="0"/>
              <a:t>all training and testing is completed, what does the student obtain for his/her effort? (e.g., license to practice, certificates of competency, eligibility for higher levels of training and education</a:t>
            </a:r>
            <a:r>
              <a:rPr lang="en-US" sz="3300" dirty="0" smtClean="0"/>
              <a:t>) </a:t>
            </a:r>
            <a:endParaRPr lang="en-US" sz="3300" dirty="0"/>
          </a:p>
          <a:p>
            <a:pPr>
              <a:buFont typeface="Wingdings" panose="05000000000000000000" pitchFamily="2" charset="2"/>
              <a:buChar char="ü"/>
            </a:pPr>
            <a:r>
              <a:rPr lang="en-US" sz="3300" dirty="0" smtClean="0"/>
              <a:t>The </a:t>
            </a:r>
            <a:r>
              <a:rPr lang="en-US" sz="3300" dirty="0"/>
              <a:t>individual can perform the work required by the occupation without additional training immediately after </a:t>
            </a:r>
            <a:r>
              <a:rPr lang="en-US" sz="3300" dirty="0" smtClean="0"/>
              <a:t>hiring (e.g., an </a:t>
            </a:r>
            <a:r>
              <a:rPr lang="en-US" sz="3300" dirty="0"/>
              <a:t>emergency medical technician </a:t>
            </a:r>
            <a:r>
              <a:rPr lang="en-US" sz="3300" dirty="0" smtClean="0"/>
              <a:t>(</a:t>
            </a:r>
            <a:r>
              <a:rPr lang="en-US" sz="3300" dirty="0"/>
              <a:t>EMT) can perform Cardiopulmonary Resuscitation (CPR) on a patient at the time of hiring by an ambulance </a:t>
            </a:r>
            <a:r>
              <a:rPr lang="en-US" sz="3300" dirty="0" smtClean="0"/>
              <a:t>service) </a:t>
            </a:r>
            <a:endParaRPr lang="en-US" sz="33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57200"/>
            <a:ext cx="1673044" cy="1076325"/>
          </a:xfrm>
          <a:prstGeom prst="rect">
            <a:avLst/>
          </a:prstGeom>
        </p:spPr>
      </p:pic>
    </p:spTree>
    <p:extLst>
      <p:ext uri="{BB962C8B-B14F-4D97-AF65-F5344CB8AC3E}">
        <p14:creationId xmlns:p14="http://schemas.microsoft.com/office/powerpoint/2010/main" val="424326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14340</TotalTime>
  <Words>1241</Words>
  <Application>Microsoft Office PowerPoint</Application>
  <PresentationFormat>On-screen Show (4:3)</PresentationFormat>
  <Paragraphs>181</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Facet</vt:lpstr>
      <vt:lpstr>High-Quality Credentialing Under the Workforce Innovation and Opportunity Act (WIOA)</vt:lpstr>
      <vt:lpstr>PowerPoint Presentation</vt:lpstr>
      <vt:lpstr>What is an industry recognized credential? </vt:lpstr>
      <vt:lpstr>   Defining Credentials</vt:lpstr>
      <vt:lpstr>Credential Criteria </vt:lpstr>
      <vt:lpstr>PowerPoint Presentation</vt:lpstr>
      <vt:lpstr>Ask Yourself</vt:lpstr>
      <vt:lpstr>Ask Yourself</vt:lpstr>
      <vt:lpstr>Ask Yourself</vt:lpstr>
      <vt:lpstr>Ask Yourself</vt:lpstr>
      <vt:lpstr>Ask Yourself</vt:lpstr>
      <vt:lpstr>Ask Yourself</vt:lpstr>
      <vt:lpstr>Ask Yourself</vt:lpstr>
      <vt:lpstr>Issuing Parties</vt:lpstr>
      <vt:lpstr>Issuing Parties Continued</vt:lpstr>
      <vt:lpstr>Why Credentials Matter</vt:lpstr>
      <vt:lpstr>Why Credentials Matter</vt:lpstr>
      <vt:lpstr>Begin challenging your own assumptions. Your assumptions are your windows on the world. Scrub them off every once in while, or the light won't come in. –Alan Alda</vt:lpstr>
      <vt:lpstr>National Dialogue</vt:lpstr>
      <vt:lpstr>State and Local Dialogue  </vt:lpstr>
      <vt:lpstr>Fast Facts</vt:lpstr>
      <vt:lpstr>PowerPoint Presentation</vt:lpstr>
      <vt:lpstr>Highlight: Occupation Fast Facts</vt:lpstr>
      <vt:lpstr>PowerPoint Presentation</vt:lpstr>
      <vt:lpstr>Is the occupation suitable for the individual?</vt:lpstr>
      <vt:lpstr>Plan B</vt:lpstr>
      <vt:lpstr>Frequently Asked Questions</vt:lpstr>
      <vt:lpstr>Frequently Asked Questions</vt:lpstr>
      <vt:lpstr>Frequently Asked Questions</vt:lpstr>
      <vt:lpstr>Frequently Asked Questions</vt:lpstr>
      <vt:lpstr>Frequently Asked Questions</vt:lpstr>
      <vt:lpstr>Frequently Asked Questions</vt:lpstr>
      <vt:lpstr>Questions?</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Blanche, Cindy (WDA)</dc:creator>
  <cp:lastModifiedBy>MACAE Office</cp:lastModifiedBy>
  <cp:revision>234</cp:revision>
  <cp:lastPrinted>2017-04-11T14:47:08Z</cp:lastPrinted>
  <dcterms:created xsi:type="dcterms:W3CDTF">2013-04-17T17:41:18Z</dcterms:created>
  <dcterms:modified xsi:type="dcterms:W3CDTF">2017-05-22T13:37:31Z</dcterms:modified>
</cp:coreProperties>
</file>