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257" r:id="rId6"/>
    <p:sldId id="272" r:id="rId7"/>
    <p:sldId id="282" r:id="rId8"/>
    <p:sldId id="283" r:id="rId9"/>
    <p:sldId id="284" r:id="rId10"/>
    <p:sldId id="265" r:id="rId11"/>
    <p:sldId id="285" r:id="rId12"/>
    <p:sldId id="262" r:id="rId13"/>
    <p:sldId id="288" r:id="rId14"/>
    <p:sldId id="290" r:id="rId15"/>
    <p:sldId id="280" r:id="rId16"/>
    <p:sldId id="28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280" autoAdjust="0"/>
  </p:normalViewPr>
  <p:slideViewPr>
    <p:cSldViewPr>
      <p:cViewPr varScale="1">
        <p:scale>
          <a:sx n="74" d="100"/>
          <a:sy n="74" d="100"/>
        </p:scale>
        <p:origin x="378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10/29/2018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10/29/2018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4FCECA-8D4A-4338-A56F-073A9481D3DA}"/>
              </a:ext>
            </a:extLst>
          </p:cNvPr>
          <p:cNvSpPr/>
          <p:nvPr/>
        </p:nvSpPr>
        <p:spPr>
          <a:xfrm>
            <a:off x="5755598" y="1110737"/>
            <a:ext cx="1862508" cy="3939540"/>
          </a:xfrm>
          <a:prstGeom prst="rect">
            <a:avLst/>
          </a:prstGeom>
          <a:noFill/>
          <a:effectLst>
            <a:softEdge rad="9144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j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43F5C-0A72-496A-9CC8-00BDD78C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598" y="1468877"/>
            <a:ext cx="3928692" cy="3733800"/>
          </a:xfrm>
        </p:spPr>
        <p:txBody>
          <a:bodyPr>
            <a:noAutofit/>
          </a:bodyPr>
          <a:lstStyle/>
          <a:p>
            <a:r>
              <a:rPr lang="en-US" sz="25000" dirty="0">
                <a:solidFill>
                  <a:schemeClr val="accent3">
                    <a:lumMod val="75000"/>
                  </a:schemeClr>
                </a:solidFill>
                <a:latin typeface="Bodoni MT" panose="02070603080606020203" pitchFamily="18" charset="0"/>
              </a:rPr>
              <a:t>c</a:t>
            </a:r>
            <a:endParaRPr lang="en-US" sz="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C04099-7610-4634-AEA3-0E9402A4D786}"/>
              </a:ext>
            </a:extLst>
          </p:cNvPr>
          <p:cNvSpPr txBox="1"/>
          <p:nvPr/>
        </p:nvSpPr>
        <p:spPr>
          <a:xfrm>
            <a:off x="3656012" y="5202677"/>
            <a:ext cx="5638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Life Success</a:t>
            </a:r>
          </a:p>
        </p:txBody>
      </p:sp>
    </p:spTree>
    <p:extLst>
      <p:ext uri="{BB962C8B-B14F-4D97-AF65-F5344CB8AC3E}">
        <p14:creationId xmlns:p14="http://schemas.microsoft.com/office/powerpoint/2010/main" val="26611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5FFDB-A2FF-43A1-9F84-983A9409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5D70A1-9EA0-457C-A0C4-2BB1BA3993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671D9A-EBBE-4C4E-821D-47BD0983B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2" y="457200"/>
            <a:ext cx="10287000" cy="5257800"/>
          </a:xfrm>
        </p:spPr>
        <p:txBody>
          <a:bodyPr>
            <a:normAutofit/>
          </a:bodyPr>
          <a:lstStyle/>
          <a:p>
            <a:r>
              <a:rPr lang="en-US" sz="2800" b="1" dirty="0"/>
              <a:t>STRATEGIES TO INCREASE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SET THE INTENTION TO CREATE AN ENVIRONMENT BASED ON COMPASSION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 STAFF IN COMPASSIONATE 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REINFORCE WHAT IS POSITIVE AND COACH OUT THE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PEER REINFORCEMENT WITH BOTH STAFF AND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COMMIT TO AN ENVIRONMENT THAT IS SAFE,KIND, AND PRODUCTIVE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04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SELF-CARE: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BALANCE-LIFE/HOME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FOCUS ON HAPPINESS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BEING KIND TO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STEP OUTSIDE OF YOURSELF-OBSERVE YOUR OWN THOUGHTS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SURROUNDING YOURSELF WITH OTHERS WHO INSPIRE YOU TO BE YOUR BEST.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653E7-2EA4-4150-943D-EFC73649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914400"/>
            <a:ext cx="11125200" cy="3429000"/>
          </a:xfrm>
        </p:spPr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233141-6535-4C6E-9C4E-EED6E5CCD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512" y="457200"/>
            <a:ext cx="10896600" cy="3352800"/>
          </a:xfrm>
        </p:spPr>
        <p:txBody>
          <a:bodyPr>
            <a:normAutofit fontScale="25000" lnSpcReduction="20000"/>
          </a:bodyPr>
          <a:lstStyle/>
          <a:p>
            <a:r>
              <a:rPr lang="en-US" sz="12300" dirty="0"/>
              <a:t>CLOSING THOUGHTS: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1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144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4400" dirty="0"/>
              <a:t>BE IN THE MOMENT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4400" dirty="0"/>
              <a:t>IT’S BETTER TO LOVE THAN BE RIGHT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4400" dirty="0"/>
              <a:t>BE A SPECTATOR TO YOUR OWN THOUGHTS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4400" dirty="0"/>
              <a:t>BE GRATEFUL FOR ONE THING EVERYDAY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4400" dirty="0"/>
              <a:t>BE OF SERVICE TO OTHERS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74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C91ED-E059-4C59-AB8D-7396F09D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12" y="-609600"/>
            <a:ext cx="38100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179E26-C63C-411C-833C-2129C8E0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828800"/>
            <a:ext cx="96773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 I LOVE GOING TO WORK AND I LOVE COMING HOME!” </a:t>
            </a:r>
          </a:p>
          <a:p>
            <a:pPr marL="0" indent="0">
              <a:buNone/>
            </a:pPr>
            <a:r>
              <a:rPr lang="en-US" sz="4000" dirty="0"/>
              <a:t>Jeff Weiner CEO LinkedIn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ADD3FA-B8B0-4277-BB69-AF18A8D5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Compassionate Leadership</a:t>
            </a:r>
            <a:br>
              <a:rPr lang="en-US" dirty="0"/>
            </a:br>
            <a:r>
              <a:rPr lang="en-US" sz="2000" dirty="0"/>
              <a:t>How To Increase Student Success-Going To The Next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Judith Malinowski LLP</a:t>
            </a:r>
          </a:p>
          <a:p>
            <a:r>
              <a:rPr lang="en-US" dirty="0"/>
              <a:t>JC life Success 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209800"/>
            <a:ext cx="96012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CONVICTION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73CDB-19A9-4CAF-B61A-2627A038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2514600"/>
            <a:ext cx="9601200" cy="1143000"/>
          </a:xfrm>
        </p:spPr>
        <p:txBody>
          <a:bodyPr>
            <a:noAutofit/>
          </a:bodyPr>
          <a:lstStyle/>
          <a:p>
            <a:r>
              <a:rPr lang="en-US" sz="5400" dirty="0"/>
              <a:t>What Is Compassion and What is Compassionate Leadership?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A51B92-E48E-4812-9D79-287076C6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91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20BF5-A0DB-44E6-B390-5A04A9D3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Compassion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10DB7-6B87-4560-AEDF-99E777B5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Walking the Walk-Live Compassionately Be A Compassionate Person</a:t>
            </a:r>
          </a:p>
          <a:p>
            <a:endParaRPr lang="en-US" sz="3200" dirty="0"/>
          </a:p>
          <a:p>
            <a:pPr marL="452438" indent="-457200">
              <a:buFont typeface="+mj-lt"/>
              <a:buAutoNum type="arabicPeriod"/>
            </a:pPr>
            <a:r>
              <a:rPr lang="en-US" sz="3200" dirty="0"/>
              <a:t>Being Mindful-Put Yourself In The Other Person’s Shoes. </a:t>
            </a:r>
          </a:p>
          <a:p>
            <a:pPr marL="452438" indent="-457200">
              <a:buFont typeface="+mj-lt"/>
              <a:buAutoNum type="arabicPeriod"/>
            </a:pPr>
            <a:r>
              <a:rPr lang="en-US" sz="3200" dirty="0"/>
              <a:t>Be Conscious</a:t>
            </a:r>
          </a:p>
          <a:p>
            <a:pPr marL="452438" indent="-457200">
              <a:buFont typeface="+mj-lt"/>
              <a:buAutoNum type="arabicPeriod"/>
            </a:pPr>
            <a:r>
              <a:rPr lang="en-US" sz="3200" dirty="0"/>
              <a:t>Let Go of Being Right-Righting Reflex</a:t>
            </a:r>
            <a:endParaRPr lang="en-US" dirty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E17A0-C825-47E5-8542-7BB0C25D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Compassionate Leadership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8340B-7548-4362-BD0F-62D36FEB1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3200" dirty="0"/>
              <a:t>Members Come First</a:t>
            </a:r>
          </a:p>
          <a:p>
            <a:r>
              <a:rPr lang="en-US" sz="3200" dirty="0"/>
              <a:t> Relationships Matter</a:t>
            </a:r>
          </a:p>
          <a:p>
            <a:r>
              <a:rPr lang="en-US" sz="3200" dirty="0"/>
              <a:t> Open, Honest, and Constructive Communication    (Manifest Transparency)</a:t>
            </a:r>
          </a:p>
          <a:p>
            <a:r>
              <a:rPr lang="en-US" sz="3200" dirty="0"/>
              <a:t> Demand Excellence=Achieving Results</a:t>
            </a:r>
          </a:p>
          <a:p>
            <a:r>
              <a:rPr lang="en-US" sz="3200" dirty="0"/>
              <a:t> Act Like A Stakeholder</a:t>
            </a:r>
          </a:p>
          <a:p>
            <a:r>
              <a:rPr lang="en-US" sz="3200" dirty="0"/>
              <a:t> Take Intelligent Risks</a:t>
            </a:r>
          </a:p>
          <a:p>
            <a:pPr marL="457200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3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pPr algn="ctr"/>
            <a:r>
              <a:rPr lang="en-US" b="1" dirty="0"/>
              <a:t>ROLLING THIS OUT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25299C-22D6-42F2-95AD-5B430354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057400"/>
            <a:ext cx="9601200" cy="41148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800" dirty="0"/>
              <a:t>STARTS WITH YOU-(mirror) </a:t>
            </a:r>
          </a:p>
          <a:p>
            <a:pPr marL="457200" indent="-457200"/>
            <a:r>
              <a:rPr lang="en-US" sz="2800" dirty="0"/>
              <a:t>HOW ARE YOU DEVELOPING TALENT?ARE YOU OFFERING OPORTUNITIES FOR STAFF AND STUDENTS? </a:t>
            </a:r>
          </a:p>
          <a:p>
            <a:pPr marL="457200" indent="-457200"/>
            <a:r>
              <a:rPr lang="en-US" sz="2800" dirty="0"/>
              <a:t>ARE YOU MENTORING YOUR STAFF? </a:t>
            </a:r>
          </a:p>
          <a:p>
            <a:pPr marL="457200" indent="-457200"/>
            <a:r>
              <a:rPr lang="en-US" sz="2800" dirty="0"/>
              <a:t>COMPASSIONATE TRANSITIONING.</a:t>
            </a:r>
          </a:p>
          <a:p>
            <a:pPr marL="457200" indent="-457200"/>
            <a:r>
              <a:rPr lang="en-US" sz="2800" dirty="0"/>
              <a:t>CONSTANTLY REINFORCING BEHAVIORS YOU WANT TO SEE HAPPEN AGAIN-”WHAT GETS RECOGNIZED GETS REPEATED!” </a:t>
            </a:r>
          </a:p>
          <a:p>
            <a:pPr marL="457200" indent="-457200"/>
            <a:r>
              <a:rPr lang="en-US" sz="2800" dirty="0"/>
              <a:t>POWER OF PROJECTION-LEADERS INSPIRE/MANAGERS MANAGE. </a:t>
            </a:r>
          </a:p>
          <a:p>
            <a:pPr marL="457200" indent="-457200"/>
            <a:endParaRPr lang="en-US" sz="2800" dirty="0"/>
          </a:p>
          <a:p>
            <a:pPr marL="457200" indent="-457200"/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57E38A9-5AF5-4997-8BA1-1117104C9897}"/>
              </a:ext>
            </a:extLst>
          </p:cNvPr>
          <p:cNvSpPr txBox="1">
            <a:spLocks/>
          </p:cNvSpPr>
          <p:nvPr/>
        </p:nvSpPr>
        <p:spPr>
          <a:xfrm>
            <a:off x="1293813" y="2918298"/>
            <a:ext cx="9601200" cy="2949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076F4-4339-4311-82C5-EAEDCF2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900" b="1" dirty="0"/>
              <a:t>INSPIRATION COMES FROM: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DDBABA-9E3F-404C-AEEE-0C31B5C2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CLARITY OF ONE’S VISION</a:t>
            </a:r>
          </a:p>
          <a:p>
            <a:r>
              <a:rPr lang="en-US" sz="4400" dirty="0"/>
              <a:t>COURAGE OF ONE’S CONVICTION</a:t>
            </a:r>
          </a:p>
          <a:p>
            <a:r>
              <a:rPr lang="en-US" sz="4400" dirty="0"/>
              <a:t>ABILITY TO COMMUNICATE THIS</a:t>
            </a:r>
          </a:p>
        </p:txBody>
      </p:sp>
    </p:spTree>
    <p:extLst>
      <p:ext uri="{BB962C8B-B14F-4D97-AF65-F5344CB8AC3E}">
        <p14:creationId xmlns:p14="http://schemas.microsoft.com/office/powerpoint/2010/main" val="2557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8424" y="3276600"/>
            <a:ext cx="10591800" cy="2286000"/>
          </a:xfrm>
        </p:spPr>
        <p:txBody>
          <a:bodyPr/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ACTION-WALKING IT OUT-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THE WAY WE TREAT OTHERS IS A REFLECTION OF WHO WE ARE SUCCESS IS TO EXPAND THE WORD’S WISDOM AND COMPASSION. 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THE COMMUNITY I WANT TO BE A PART OF; DREAMS BIG, GETS THINGS DONE, AND HAS FUN!!!</a:t>
            </a:r>
          </a:p>
        </p:txBody>
      </p:sp>
      <p:sp>
        <p:nvSpPr>
          <p:cNvPr id="8" name="Picture Placeholder 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70012" y="7467600"/>
            <a:ext cx="5943601" cy="6858000"/>
          </a:xfrm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1412" y="1219200"/>
            <a:ext cx="10591800" cy="53340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u="sng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332</TotalTime>
  <Words>278</Words>
  <Application>Microsoft Office PowerPoint</Application>
  <PresentationFormat>Custom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Bodoni MT</vt:lpstr>
      <vt:lpstr>Euphemia</vt:lpstr>
      <vt:lpstr>Segoe UI Black</vt:lpstr>
      <vt:lpstr>Serenity 16x9</vt:lpstr>
      <vt:lpstr>c</vt:lpstr>
      <vt:lpstr>Compassionate Leadership How To Increase Student Success-Going To The Next Level</vt:lpstr>
      <vt:lpstr>  </vt:lpstr>
      <vt:lpstr>What Is Compassion and What is Compassionate Leadership? </vt:lpstr>
      <vt:lpstr>Compassion Is:</vt:lpstr>
      <vt:lpstr>Compassionate Leadership Is:</vt:lpstr>
      <vt:lpstr>ROLLING THIS OUT:</vt:lpstr>
      <vt:lpstr>  INSPIRATION COMES FROM: </vt:lpstr>
      <vt:lpstr>     ACTION-WALKING IT OUT-  THE WAY WE TREAT OTHERS IS A REFLECTION OF WHO WE ARE SUCCESS IS TO EXPAND THE WORD’S WISDOM AND COMPASSION.   THE COMMUNITY I WANT TO BE A PART OF; DREAMS BIG, GETS THINGS DONE, AND HAS FUN!!!</vt:lpstr>
      <vt:lpstr>PowerPoint Presentation</vt:lpstr>
      <vt:lpstr> -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Eliminating Blocks To The Success Of Your Student Population</dc:title>
  <dc:creator>Malinowski, Judith</dc:creator>
  <cp:lastModifiedBy>esl</cp:lastModifiedBy>
  <cp:revision>28</cp:revision>
  <dcterms:created xsi:type="dcterms:W3CDTF">2018-08-07T15:07:10Z</dcterms:created>
  <dcterms:modified xsi:type="dcterms:W3CDTF">2018-10-29T17:43:52Z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