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64" r:id="rId2"/>
    <p:sldId id="268" r:id="rId3"/>
    <p:sldId id="257" r:id="rId4"/>
    <p:sldId id="262" r:id="rId5"/>
    <p:sldId id="269" r:id="rId6"/>
    <p:sldId id="271" r:id="rId7"/>
    <p:sldId id="261" r:id="rId8"/>
    <p:sldId id="275" r:id="rId9"/>
    <p:sldId id="270" r:id="rId10"/>
    <p:sldId id="273" r:id="rId11"/>
    <p:sldId id="263" r:id="rId12"/>
    <p:sldId id="272" r:id="rId13"/>
    <p:sldId id="260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73E0D164-8E79-4BEE-801F-9DD21CCEDE2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DB186E3F-6F0B-49F2-AAB5-E9E8D3D6634E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7177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D164-8E79-4BEE-801F-9DD21CCEDE2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6E3F-6F0B-49F2-AAB5-E9E8D3D6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73E0D164-8E79-4BEE-801F-9DD21CCEDE2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DB186E3F-6F0B-49F2-AAB5-E9E8D3D6634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7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D164-8E79-4BEE-801F-9DD21CCEDE2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6E3F-6F0B-49F2-AAB5-E9E8D3D6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1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3E0D164-8E79-4BEE-801F-9DD21CCEDE2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186E3F-6F0B-49F2-AAB5-E9E8D3D6634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942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D164-8E79-4BEE-801F-9DD21CCEDE2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6E3F-6F0B-49F2-AAB5-E9E8D3D6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3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D164-8E79-4BEE-801F-9DD21CCEDE2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6E3F-6F0B-49F2-AAB5-E9E8D3D6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8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D164-8E79-4BEE-801F-9DD21CCEDE2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6E3F-6F0B-49F2-AAB5-E9E8D3D6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7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D164-8E79-4BEE-801F-9DD21CCEDE2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6E3F-6F0B-49F2-AAB5-E9E8D3D6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390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73E0D164-8E79-4BEE-801F-9DD21CCEDE2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DB186E3F-6F0B-49F2-AAB5-E9E8D3D6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288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73E0D164-8E79-4BEE-801F-9DD21CCEDE2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DB186E3F-6F0B-49F2-AAB5-E9E8D3D6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8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3E0D164-8E79-4BEE-801F-9DD21CCEDE2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B186E3F-6F0B-49F2-AAB5-E9E8D3D6634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82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D510A3-747F-4C17-87AD-A1A607DE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26" y="1118660"/>
            <a:ext cx="8467724" cy="52493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MACAE Fall Conference 2019: Reaching Higher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/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Awards Recognition 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/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Thursday, October 17, 2019</a:t>
            </a:r>
          </a:p>
        </p:txBody>
      </p:sp>
    </p:spTree>
    <p:extLst>
      <p:ext uri="{BB962C8B-B14F-4D97-AF65-F5344CB8AC3E}">
        <p14:creationId xmlns:p14="http://schemas.microsoft.com/office/powerpoint/2010/main" val="325923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024" y="3201593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6000" dirty="0"/>
              <a:t>Trail Blazer</a:t>
            </a:r>
          </a:p>
        </p:txBody>
      </p:sp>
    </p:spTree>
    <p:extLst>
      <p:ext uri="{BB962C8B-B14F-4D97-AF65-F5344CB8AC3E}">
        <p14:creationId xmlns:p14="http://schemas.microsoft.com/office/powerpoint/2010/main" val="7475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F5C4964-2B7E-4B79-997B-3F4FF3B09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41CCC2DF-9B64-4AD5-9D3B-E9165DDD94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A84C4C7F-9B81-4DF4-BFD1-9A4A8988F8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3DC49E10-BF5A-413B-B929-A3A2EEA4CD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5" name="Freeform 57">
            <a:extLst>
              <a:ext uri="{FF2B5EF4-FFF2-40B4-BE49-F238E27FC236}">
                <a16:creationId xmlns:a16="http://schemas.microsoft.com/office/drawing/2014/main" xmlns="" id="{4C99D49E-2BAF-489F-A5F6-6B484E232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BBE7040-4A1B-4F7D-A576-C1CC7361A2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8" name="Freeform 206">
              <a:extLst>
                <a:ext uri="{FF2B5EF4-FFF2-40B4-BE49-F238E27FC236}">
                  <a16:creationId xmlns:a16="http://schemas.microsoft.com/office/drawing/2014/main" xmlns="" id="{A5C39BD9-8F21-4C56-830A-49B31CA6C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9" name="Freeform 211">
              <a:extLst>
                <a:ext uri="{FF2B5EF4-FFF2-40B4-BE49-F238E27FC236}">
                  <a16:creationId xmlns:a16="http://schemas.microsoft.com/office/drawing/2014/main" xmlns="" id="{33D7514E-4DA7-4B17-B932-12DB88EAA8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43787B3C-7589-4D19-98F6-25F0E6BA81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A0231D3-CC2F-409A-B036-FB2246FC7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A06624E-E443-4592-9AED-7CE218BD24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6" name="Rounded Rectangle 7">
            <a:extLst>
              <a:ext uri="{FF2B5EF4-FFF2-40B4-BE49-F238E27FC236}">
                <a16:creationId xmlns:a16="http://schemas.microsoft.com/office/drawing/2014/main" xmlns="" id="{B2B25AC6-3D3C-49A0-A553-59EEF68B89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467784" y="467784"/>
            <a:ext cx="11260976" cy="5922963"/>
          </a:xfrm>
          <a:prstGeom prst="roundRect">
            <a:avLst>
              <a:gd name="adj" fmla="val 52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xmlns="" id="{D6104D2A-F099-4832-8DA3-B58F77502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434" y="474134"/>
            <a:ext cx="11260976" cy="5922963"/>
          </a:xfrm>
          <a:custGeom>
            <a:avLst/>
            <a:gdLst>
              <a:gd name="connsiteX0" fmla="*/ 336522 w 11260976"/>
              <a:gd name="connsiteY0" fmla="*/ 196832 h 5922963"/>
              <a:gd name="connsiteX1" fmla="*/ 209530 w 11260976"/>
              <a:gd name="connsiteY1" fmla="*/ 323824 h 5922963"/>
              <a:gd name="connsiteX2" fmla="*/ 209530 w 11260976"/>
              <a:gd name="connsiteY2" fmla="*/ 5586441 h 5922963"/>
              <a:gd name="connsiteX3" fmla="*/ 336522 w 11260976"/>
              <a:gd name="connsiteY3" fmla="*/ 5713433 h 5922963"/>
              <a:gd name="connsiteX4" fmla="*/ 10938742 w 11260976"/>
              <a:gd name="connsiteY4" fmla="*/ 5713433 h 5922963"/>
              <a:gd name="connsiteX5" fmla="*/ 11065734 w 11260976"/>
              <a:gd name="connsiteY5" fmla="*/ 5586441 h 5922963"/>
              <a:gd name="connsiteX6" fmla="*/ 11065734 w 11260976"/>
              <a:gd name="connsiteY6" fmla="*/ 323824 h 5922963"/>
              <a:gd name="connsiteX7" fmla="*/ 10938742 w 11260976"/>
              <a:gd name="connsiteY7" fmla="*/ 196832 h 5922963"/>
              <a:gd name="connsiteX8" fmla="*/ 309593 w 11260976"/>
              <a:gd name="connsiteY8" fmla="*/ 0 h 5922963"/>
              <a:gd name="connsiteX9" fmla="*/ 10951383 w 11260976"/>
              <a:gd name="connsiteY9" fmla="*/ 0 h 5922963"/>
              <a:gd name="connsiteX10" fmla="*/ 11260976 w 11260976"/>
              <a:gd name="connsiteY10" fmla="*/ 309593 h 5922963"/>
              <a:gd name="connsiteX11" fmla="*/ 11260976 w 11260976"/>
              <a:gd name="connsiteY11" fmla="*/ 5613370 h 5922963"/>
              <a:gd name="connsiteX12" fmla="*/ 10951383 w 11260976"/>
              <a:gd name="connsiteY12" fmla="*/ 5922963 h 5922963"/>
              <a:gd name="connsiteX13" fmla="*/ 309593 w 11260976"/>
              <a:gd name="connsiteY13" fmla="*/ 5922963 h 5922963"/>
              <a:gd name="connsiteX14" fmla="*/ 0 w 11260976"/>
              <a:gd name="connsiteY14" fmla="*/ 5613370 h 5922963"/>
              <a:gd name="connsiteX15" fmla="*/ 0 w 11260976"/>
              <a:gd name="connsiteY15" fmla="*/ 309593 h 5922963"/>
              <a:gd name="connsiteX16" fmla="*/ 309593 w 11260976"/>
              <a:gd name="connsiteY16" fmla="*/ 0 h 59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60976" h="5922963">
                <a:moveTo>
                  <a:pt x="336522" y="196832"/>
                </a:moveTo>
                <a:cubicBezTo>
                  <a:pt x="266386" y="196832"/>
                  <a:pt x="209530" y="253688"/>
                  <a:pt x="209530" y="323824"/>
                </a:cubicBezTo>
                <a:lnTo>
                  <a:pt x="209530" y="5586441"/>
                </a:lnTo>
                <a:cubicBezTo>
                  <a:pt x="209530" y="5656577"/>
                  <a:pt x="266386" y="5713433"/>
                  <a:pt x="336522" y="5713433"/>
                </a:cubicBezTo>
                <a:lnTo>
                  <a:pt x="10938742" y="5713433"/>
                </a:lnTo>
                <a:cubicBezTo>
                  <a:pt x="11008878" y="5713433"/>
                  <a:pt x="11065734" y="5656577"/>
                  <a:pt x="11065734" y="5586441"/>
                </a:cubicBezTo>
                <a:lnTo>
                  <a:pt x="11065734" y="323824"/>
                </a:lnTo>
                <a:cubicBezTo>
                  <a:pt x="11065734" y="253688"/>
                  <a:pt x="11008878" y="196832"/>
                  <a:pt x="10938742" y="196832"/>
                </a:cubicBezTo>
                <a:close/>
                <a:moveTo>
                  <a:pt x="309593" y="0"/>
                </a:moveTo>
                <a:lnTo>
                  <a:pt x="10951383" y="0"/>
                </a:lnTo>
                <a:cubicBezTo>
                  <a:pt x="11122366" y="0"/>
                  <a:pt x="11260976" y="138610"/>
                  <a:pt x="11260976" y="309593"/>
                </a:cubicBezTo>
                <a:lnTo>
                  <a:pt x="11260976" y="5613370"/>
                </a:lnTo>
                <a:cubicBezTo>
                  <a:pt x="11260976" y="5784353"/>
                  <a:pt x="11122366" y="5922963"/>
                  <a:pt x="10951383" y="5922963"/>
                </a:cubicBezTo>
                <a:lnTo>
                  <a:pt x="309593" y="5922963"/>
                </a:lnTo>
                <a:cubicBezTo>
                  <a:pt x="138610" y="5922963"/>
                  <a:pt x="0" y="5784353"/>
                  <a:pt x="0" y="5613370"/>
                </a:cubicBezTo>
                <a:lnTo>
                  <a:pt x="0" y="309593"/>
                </a:lnTo>
                <a:cubicBezTo>
                  <a:pt x="0" y="138610"/>
                  <a:pt x="138610" y="0"/>
                  <a:pt x="30959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xmlns="" id="{12D811BC-E69A-41B2-93E5-2F7219C76C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0964" y="670965"/>
            <a:ext cx="10856204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235" y="1023867"/>
            <a:ext cx="4702249" cy="3349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n-US" sz="3900" dirty="0">
                <a:solidFill>
                  <a:srgbClr val="FEFCF7"/>
                </a:solidFill>
              </a:rPr>
              <a:t> Trail Blazer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68236" y="2257425"/>
            <a:ext cx="4708598" cy="37257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930"/>
              </a:spcBef>
              <a:buNone/>
            </a:pPr>
            <a:endParaRPr lang="en-US" sz="3500" dirty="0">
              <a:solidFill>
                <a:srgbClr val="FEFCF7"/>
              </a:solidFill>
            </a:endParaRPr>
          </a:p>
          <a:p>
            <a:pPr marL="0" indent="0" algn="ctr">
              <a:lnSpc>
                <a:spcPct val="130000"/>
              </a:lnSpc>
              <a:spcBef>
                <a:spcPts val="930"/>
              </a:spcBef>
              <a:buNone/>
            </a:pPr>
            <a:r>
              <a:rPr lang="en-US" sz="3500" dirty="0">
                <a:solidFill>
                  <a:srgbClr val="FEFCF7"/>
                </a:solidFill>
              </a:rPr>
              <a:t>Katie Thompson</a:t>
            </a:r>
          </a:p>
          <a:p>
            <a:pPr marL="0" indent="0">
              <a:lnSpc>
                <a:spcPct val="130000"/>
              </a:lnSpc>
              <a:spcBef>
                <a:spcPts val="930"/>
              </a:spcBef>
              <a:buNone/>
            </a:pPr>
            <a:endParaRPr lang="en-US" sz="2000" dirty="0">
              <a:solidFill>
                <a:srgbClr val="FEFCF7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930"/>
              </a:spcBef>
              <a:buNone/>
            </a:pPr>
            <a:endParaRPr lang="en-US" sz="2000" dirty="0">
              <a:solidFill>
                <a:srgbClr val="FEFCF7"/>
              </a:solidFill>
            </a:endParaRPr>
          </a:p>
          <a:p>
            <a:pPr marL="0" indent="0" algn="ctr">
              <a:lnSpc>
                <a:spcPct val="130000"/>
              </a:lnSpc>
              <a:spcBef>
                <a:spcPts val="930"/>
              </a:spcBef>
              <a:buNone/>
            </a:pPr>
            <a:r>
              <a:rPr lang="en-US" sz="2000" dirty="0">
                <a:solidFill>
                  <a:srgbClr val="FEFCF7"/>
                </a:solidFill>
              </a:rPr>
              <a:t>Integrated Education and Training Coordinator, </a:t>
            </a:r>
          </a:p>
          <a:p>
            <a:pPr marL="0" indent="0" algn="ctr">
              <a:lnSpc>
                <a:spcPct val="130000"/>
              </a:lnSpc>
              <a:spcBef>
                <a:spcPts val="930"/>
              </a:spcBef>
              <a:buNone/>
            </a:pPr>
            <a:r>
              <a:rPr lang="en-US" sz="2000" dirty="0">
                <a:solidFill>
                  <a:srgbClr val="FEFCF7"/>
                </a:solidFill>
              </a:rPr>
              <a:t>Troy Continuing Education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54B60D76-4B4C-459C-A0A8-89D092FD2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81100" y="4629095"/>
            <a:ext cx="69494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 Same Side Corner Rectangle 3">
            <a:extLst>
              <a:ext uri="{FF2B5EF4-FFF2-40B4-BE49-F238E27FC236}">
                <a16:creationId xmlns:a16="http://schemas.microsoft.com/office/drawing/2014/main" xmlns="" id="{55D1FBB0-B8BB-4A78-9540-167908817C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056458" y="710510"/>
            <a:ext cx="5516601" cy="5437518"/>
          </a:xfrm>
          <a:prstGeom prst="round2SameRect">
            <a:avLst>
              <a:gd name="adj1" fmla="val 2412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B158A9-C2F7-4E96-A0F3-EACB60C23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807" y="1293376"/>
            <a:ext cx="3349088" cy="428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1959" y="821432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6000" dirty="0"/>
              <a:t>Trail Blazer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370441" y="3491055"/>
            <a:ext cx="3529959" cy="3283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Michigan Automotive Compressor, Inc.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1E5D6E-FACA-49C4-A255-1B73BB711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25" y="238792"/>
            <a:ext cx="3928150" cy="29461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3045FA-14F6-40F1-9290-92201FDA9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809" y="2185890"/>
            <a:ext cx="4241183" cy="276032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xmlns="" id="{1391F65A-2708-45AB-A106-C43EEA22C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76166"/>
            <a:ext cx="1088991" cy="1139252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9404E6C-AC33-4D92-AF4F-66AA55DE9D7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792700" y="5518838"/>
            <a:ext cx="1916243" cy="13348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BBE5891-F3D9-4370-B4E5-4EF93DE86C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1" y="3676735"/>
            <a:ext cx="4051577" cy="30386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5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22704" y="1372584"/>
            <a:ext cx="5823389" cy="3882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20" y="2744277"/>
            <a:ext cx="8770571" cy="1560716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Lifetime Achievement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301" y="5198426"/>
            <a:ext cx="6606471" cy="10269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Howard</a:t>
            </a:r>
            <a:r>
              <a:rPr lang="en-US" sz="4000" dirty="0" smtClean="0"/>
              <a:t> </a:t>
            </a:r>
            <a:r>
              <a:rPr lang="en-US" sz="4000" dirty="0"/>
              <a:t>Weaver</a:t>
            </a:r>
          </a:p>
        </p:txBody>
      </p:sp>
    </p:spTree>
    <p:extLst>
      <p:ext uri="{BB962C8B-B14F-4D97-AF65-F5344CB8AC3E}">
        <p14:creationId xmlns:p14="http://schemas.microsoft.com/office/powerpoint/2010/main" val="6759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6881CB0-1221-43BE-BE77-866AB4D554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CBD77A15-12B8-4FAB-A167-E0D60E5C92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A5D0DD1E-3DFD-459C-AF93-74007A3D12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xmlns="" id="{C1E32EF0-93A9-42DF-953A-1574E58C58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2" name="Freeform 57">
            <a:extLst>
              <a:ext uri="{FF2B5EF4-FFF2-40B4-BE49-F238E27FC236}">
                <a16:creationId xmlns:a16="http://schemas.microsoft.com/office/drawing/2014/main" xmlns="" id="{57AEB73D-F521-4B19-820F-12DB6BCC8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73F2476-AF66-478D-98AC-4E572A85CC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5" name="Freeform 206">
              <a:extLst>
                <a:ext uri="{FF2B5EF4-FFF2-40B4-BE49-F238E27FC236}">
                  <a16:creationId xmlns:a16="http://schemas.microsoft.com/office/drawing/2014/main" xmlns="" id="{C1FF5215-F946-48D6-BA7C-5BCEBE2D16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211">
              <a:extLst>
                <a:ext uri="{FF2B5EF4-FFF2-40B4-BE49-F238E27FC236}">
                  <a16:creationId xmlns:a16="http://schemas.microsoft.com/office/drawing/2014/main" xmlns="" id="{E9B1CB7D-F5B1-40C6-9E55-F1314B9B58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BA0F5362-ECD6-4C1D-9DFE-15BF709451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A420AC1-9DFB-4806-AB5E-CFD3432E3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99FD464-BBF4-4AF0-BF01-7F8848124F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94580DAE-FA9C-4749-B517-14F9562435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xmlns="" id="{97D6EE69-4BE4-42B7-A74A-C6000998EC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xmlns="" id="{93EB3562-7FD7-4D4E-B600-10C5DBC590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26" name="Freeform 159">
            <a:extLst>
              <a:ext uri="{FF2B5EF4-FFF2-40B4-BE49-F238E27FC236}">
                <a16:creationId xmlns:a16="http://schemas.microsoft.com/office/drawing/2014/main" xmlns="" id="{17B0E5A8-6AF1-417B-A7C3-E7DB7651FA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2452688" y="1262063"/>
            <a:ext cx="7286625" cy="4333875"/>
          </a:xfrm>
          <a:custGeom>
            <a:avLst/>
            <a:gdLst/>
            <a:ahLst/>
            <a:cxnLst/>
            <a:rect l="0" t="0" r="r" b="b"/>
            <a:pathLst>
              <a:path w="4590" h="2730">
                <a:moveTo>
                  <a:pt x="200" y="0"/>
                </a:moveTo>
                <a:lnTo>
                  <a:pt x="4390" y="0"/>
                </a:lnTo>
                <a:lnTo>
                  <a:pt x="4430" y="4"/>
                </a:lnTo>
                <a:lnTo>
                  <a:pt x="4468" y="15"/>
                </a:lnTo>
                <a:lnTo>
                  <a:pt x="4501" y="33"/>
                </a:lnTo>
                <a:lnTo>
                  <a:pt x="4532" y="59"/>
                </a:lnTo>
                <a:lnTo>
                  <a:pt x="4555" y="88"/>
                </a:lnTo>
                <a:lnTo>
                  <a:pt x="4575" y="123"/>
                </a:lnTo>
                <a:lnTo>
                  <a:pt x="4586" y="160"/>
                </a:lnTo>
                <a:lnTo>
                  <a:pt x="4590" y="201"/>
                </a:lnTo>
                <a:lnTo>
                  <a:pt x="4590" y="2529"/>
                </a:lnTo>
                <a:lnTo>
                  <a:pt x="4586" y="2570"/>
                </a:lnTo>
                <a:lnTo>
                  <a:pt x="4575" y="2607"/>
                </a:lnTo>
                <a:lnTo>
                  <a:pt x="4555" y="2642"/>
                </a:lnTo>
                <a:lnTo>
                  <a:pt x="4532" y="2672"/>
                </a:lnTo>
                <a:lnTo>
                  <a:pt x="4501" y="2697"/>
                </a:lnTo>
                <a:lnTo>
                  <a:pt x="4468" y="2715"/>
                </a:lnTo>
                <a:lnTo>
                  <a:pt x="4430" y="2726"/>
                </a:lnTo>
                <a:lnTo>
                  <a:pt x="4390" y="2730"/>
                </a:lnTo>
                <a:lnTo>
                  <a:pt x="200" y="2730"/>
                </a:lnTo>
                <a:lnTo>
                  <a:pt x="160" y="2726"/>
                </a:lnTo>
                <a:lnTo>
                  <a:pt x="122" y="2715"/>
                </a:lnTo>
                <a:lnTo>
                  <a:pt x="89" y="2697"/>
                </a:lnTo>
                <a:lnTo>
                  <a:pt x="58" y="2672"/>
                </a:lnTo>
                <a:lnTo>
                  <a:pt x="35" y="2642"/>
                </a:lnTo>
                <a:lnTo>
                  <a:pt x="15" y="2607"/>
                </a:lnTo>
                <a:lnTo>
                  <a:pt x="4" y="2570"/>
                </a:lnTo>
                <a:lnTo>
                  <a:pt x="0" y="2529"/>
                </a:lnTo>
                <a:lnTo>
                  <a:pt x="0" y="201"/>
                </a:lnTo>
                <a:lnTo>
                  <a:pt x="4" y="160"/>
                </a:lnTo>
                <a:lnTo>
                  <a:pt x="15" y="123"/>
                </a:lnTo>
                <a:lnTo>
                  <a:pt x="35" y="88"/>
                </a:lnTo>
                <a:lnTo>
                  <a:pt x="58" y="59"/>
                </a:lnTo>
                <a:lnTo>
                  <a:pt x="89" y="33"/>
                </a:lnTo>
                <a:lnTo>
                  <a:pt x="122" y="15"/>
                </a:lnTo>
                <a:lnTo>
                  <a:pt x="160" y="4"/>
                </a:lnTo>
                <a:lnTo>
                  <a:pt x="200" y="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28" name="Freeform 164">
            <a:extLst>
              <a:ext uri="{FF2B5EF4-FFF2-40B4-BE49-F238E27FC236}">
                <a16:creationId xmlns:a16="http://schemas.microsoft.com/office/drawing/2014/main" xmlns="" id="{EE40C302-D1B9-4040-9A63-CC77E5C7C0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2643188" y="1452563"/>
            <a:ext cx="6905625" cy="3952875"/>
          </a:xfrm>
          <a:custGeom>
            <a:avLst/>
            <a:gdLst/>
            <a:ahLst/>
            <a:cxnLst/>
            <a:rect l="0" t="0" r="r" b="b"/>
            <a:pathLst>
              <a:path w="4350" h="2490">
                <a:moveTo>
                  <a:pt x="80" y="28"/>
                </a:moveTo>
                <a:lnTo>
                  <a:pt x="63" y="30"/>
                </a:lnTo>
                <a:lnTo>
                  <a:pt x="50" y="38"/>
                </a:lnTo>
                <a:lnTo>
                  <a:pt x="38" y="49"/>
                </a:lnTo>
                <a:lnTo>
                  <a:pt x="30" y="63"/>
                </a:lnTo>
                <a:lnTo>
                  <a:pt x="28" y="79"/>
                </a:lnTo>
                <a:lnTo>
                  <a:pt x="28" y="2411"/>
                </a:lnTo>
                <a:lnTo>
                  <a:pt x="30" y="2427"/>
                </a:lnTo>
                <a:lnTo>
                  <a:pt x="38" y="2441"/>
                </a:lnTo>
                <a:lnTo>
                  <a:pt x="50" y="2452"/>
                </a:lnTo>
                <a:lnTo>
                  <a:pt x="63" y="2460"/>
                </a:lnTo>
                <a:lnTo>
                  <a:pt x="80" y="2462"/>
                </a:lnTo>
                <a:lnTo>
                  <a:pt x="4270" y="2462"/>
                </a:lnTo>
                <a:lnTo>
                  <a:pt x="4287" y="2460"/>
                </a:lnTo>
                <a:lnTo>
                  <a:pt x="4300" y="2452"/>
                </a:lnTo>
                <a:lnTo>
                  <a:pt x="4312" y="2441"/>
                </a:lnTo>
                <a:lnTo>
                  <a:pt x="4320" y="2427"/>
                </a:lnTo>
                <a:lnTo>
                  <a:pt x="4322" y="2411"/>
                </a:lnTo>
                <a:lnTo>
                  <a:pt x="4322" y="79"/>
                </a:lnTo>
                <a:lnTo>
                  <a:pt x="4320" y="63"/>
                </a:lnTo>
                <a:lnTo>
                  <a:pt x="4312" y="49"/>
                </a:lnTo>
                <a:lnTo>
                  <a:pt x="4300" y="38"/>
                </a:lnTo>
                <a:lnTo>
                  <a:pt x="4287" y="30"/>
                </a:lnTo>
                <a:lnTo>
                  <a:pt x="4270" y="28"/>
                </a:lnTo>
                <a:lnTo>
                  <a:pt x="80" y="28"/>
                </a:lnTo>
                <a:close/>
                <a:moveTo>
                  <a:pt x="80" y="0"/>
                </a:moveTo>
                <a:lnTo>
                  <a:pt x="4270" y="0"/>
                </a:lnTo>
                <a:lnTo>
                  <a:pt x="4295" y="4"/>
                </a:lnTo>
                <a:lnTo>
                  <a:pt x="4317" y="16"/>
                </a:lnTo>
                <a:lnTo>
                  <a:pt x="4334" y="33"/>
                </a:lnTo>
                <a:lnTo>
                  <a:pt x="4346" y="54"/>
                </a:lnTo>
                <a:lnTo>
                  <a:pt x="4350" y="79"/>
                </a:lnTo>
                <a:lnTo>
                  <a:pt x="4350" y="2411"/>
                </a:lnTo>
                <a:lnTo>
                  <a:pt x="4346" y="2436"/>
                </a:lnTo>
                <a:lnTo>
                  <a:pt x="4334" y="2457"/>
                </a:lnTo>
                <a:lnTo>
                  <a:pt x="4317" y="2474"/>
                </a:lnTo>
                <a:lnTo>
                  <a:pt x="4295" y="2486"/>
                </a:lnTo>
                <a:lnTo>
                  <a:pt x="4270" y="2490"/>
                </a:lnTo>
                <a:lnTo>
                  <a:pt x="80" y="2490"/>
                </a:lnTo>
                <a:lnTo>
                  <a:pt x="55" y="2486"/>
                </a:lnTo>
                <a:lnTo>
                  <a:pt x="33" y="2474"/>
                </a:lnTo>
                <a:lnTo>
                  <a:pt x="16" y="2457"/>
                </a:lnTo>
                <a:lnTo>
                  <a:pt x="4" y="2436"/>
                </a:lnTo>
                <a:lnTo>
                  <a:pt x="0" y="2411"/>
                </a:lnTo>
                <a:lnTo>
                  <a:pt x="0" y="79"/>
                </a:lnTo>
                <a:lnTo>
                  <a:pt x="4" y="54"/>
                </a:lnTo>
                <a:lnTo>
                  <a:pt x="16" y="33"/>
                </a:lnTo>
                <a:lnTo>
                  <a:pt x="33" y="16"/>
                </a:lnTo>
                <a:lnTo>
                  <a:pt x="55" y="4"/>
                </a:lnTo>
                <a:lnTo>
                  <a:pt x="8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D510A3-747F-4C17-87AD-A1A607DE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952" y="1830579"/>
            <a:ext cx="5873748" cy="35748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-US" sz="2700" dirty="0">
                <a:solidFill>
                  <a:schemeClr val="tx2"/>
                </a:solidFill>
              </a:rPr>
              <a:t>MACAE Fall Conference 2019: Reaching Higher</a:t>
            </a:r>
            <a:br>
              <a:rPr lang="en-US" sz="2700" dirty="0">
                <a:solidFill>
                  <a:schemeClr val="tx2"/>
                </a:solidFill>
              </a:rPr>
            </a:br>
            <a:r>
              <a:rPr lang="en-US" sz="2700" dirty="0">
                <a:solidFill>
                  <a:schemeClr val="tx2"/>
                </a:solidFill>
              </a:rPr>
              <a:t/>
            </a:r>
            <a:br>
              <a:rPr lang="en-US" sz="2700" dirty="0">
                <a:solidFill>
                  <a:schemeClr val="tx2"/>
                </a:solidFill>
              </a:rPr>
            </a:br>
            <a:r>
              <a:rPr lang="en-US" sz="2700" dirty="0">
                <a:solidFill>
                  <a:schemeClr val="tx2"/>
                </a:solidFill>
              </a:rPr>
              <a:t>Awards Recognition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652C93F-C061-46CA-B0A1-95DBD37857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10200" y="3862794"/>
            <a:ext cx="13716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454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1BCFA19B-56FF-42E6-86E2-D0B10856B829}"/>
              </a:ext>
            </a:extLst>
          </p:cNvPr>
          <p:cNvSpPr txBox="1">
            <a:spLocks/>
          </p:cNvSpPr>
          <p:nvPr/>
        </p:nvSpPr>
        <p:spPr>
          <a:xfrm>
            <a:off x="3124938" y="342900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Program Advocate</a:t>
            </a:r>
          </a:p>
        </p:txBody>
      </p:sp>
    </p:spTree>
    <p:extLst>
      <p:ext uri="{BB962C8B-B14F-4D97-AF65-F5344CB8AC3E}">
        <p14:creationId xmlns:p14="http://schemas.microsoft.com/office/powerpoint/2010/main" val="31923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F5C4964-2B7E-4B79-997B-3F4FF3B09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41CCC2DF-9B64-4AD5-9D3B-E9165DDD94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A84C4C7F-9B81-4DF4-BFD1-9A4A8988F8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3DC49E10-BF5A-413B-B929-A3A2EEA4CD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6" name="Freeform 57">
            <a:extLst>
              <a:ext uri="{FF2B5EF4-FFF2-40B4-BE49-F238E27FC236}">
                <a16:creationId xmlns:a16="http://schemas.microsoft.com/office/drawing/2014/main" xmlns="" id="{4C99D49E-2BAF-489F-A5F6-6B484E232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BBE7040-4A1B-4F7D-A576-C1CC7361A2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9" name="Freeform 206">
              <a:extLst>
                <a:ext uri="{FF2B5EF4-FFF2-40B4-BE49-F238E27FC236}">
                  <a16:creationId xmlns:a16="http://schemas.microsoft.com/office/drawing/2014/main" xmlns="" id="{A5C39BD9-8F21-4C56-830A-49B31CA6C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0" name="Freeform 211">
              <a:extLst>
                <a:ext uri="{FF2B5EF4-FFF2-40B4-BE49-F238E27FC236}">
                  <a16:creationId xmlns:a16="http://schemas.microsoft.com/office/drawing/2014/main" xmlns="" id="{33D7514E-4DA7-4B17-B932-12DB88EAA8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43787B3C-7589-4D19-98F6-25F0E6BA81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839984D-81E8-4FA7-A2AE-FAE49E2D60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0BFD7AF-DB0E-4093-A947-38E04E17C8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duotone>
              <a:srgbClr val="484A56"/>
              <a:srgbClr val="484A56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7" name="Rounded Rectangle 7">
            <a:extLst>
              <a:ext uri="{FF2B5EF4-FFF2-40B4-BE49-F238E27FC236}">
                <a16:creationId xmlns:a16="http://schemas.microsoft.com/office/drawing/2014/main" xmlns="" id="{E946E7A3-5639-43CA-9FA4-AD710A604B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7784" y="467784"/>
            <a:ext cx="11260976" cy="5922963"/>
          </a:xfrm>
          <a:prstGeom prst="roundRect">
            <a:avLst>
              <a:gd name="adj" fmla="val 52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xmlns="" id="{CD87BC91-E8B6-4AF8-987B-0876B46094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434" y="474134"/>
            <a:ext cx="11260976" cy="5922963"/>
          </a:xfrm>
          <a:custGeom>
            <a:avLst/>
            <a:gdLst>
              <a:gd name="connsiteX0" fmla="*/ 336522 w 11260976"/>
              <a:gd name="connsiteY0" fmla="*/ 196832 h 5922963"/>
              <a:gd name="connsiteX1" fmla="*/ 209530 w 11260976"/>
              <a:gd name="connsiteY1" fmla="*/ 323824 h 5922963"/>
              <a:gd name="connsiteX2" fmla="*/ 209530 w 11260976"/>
              <a:gd name="connsiteY2" fmla="*/ 5586441 h 5922963"/>
              <a:gd name="connsiteX3" fmla="*/ 336522 w 11260976"/>
              <a:gd name="connsiteY3" fmla="*/ 5713433 h 5922963"/>
              <a:gd name="connsiteX4" fmla="*/ 10938742 w 11260976"/>
              <a:gd name="connsiteY4" fmla="*/ 5713433 h 5922963"/>
              <a:gd name="connsiteX5" fmla="*/ 11065734 w 11260976"/>
              <a:gd name="connsiteY5" fmla="*/ 5586441 h 5922963"/>
              <a:gd name="connsiteX6" fmla="*/ 11065734 w 11260976"/>
              <a:gd name="connsiteY6" fmla="*/ 323824 h 5922963"/>
              <a:gd name="connsiteX7" fmla="*/ 10938742 w 11260976"/>
              <a:gd name="connsiteY7" fmla="*/ 196832 h 5922963"/>
              <a:gd name="connsiteX8" fmla="*/ 309593 w 11260976"/>
              <a:gd name="connsiteY8" fmla="*/ 0 h 5922963"/>
              <a:gd name="connsiteX9" fmla="*/ 10951383 w 11260976"/>
              <a:gd name="connsiteY9" fmla="*/ 0 h 5922963"/>
              <a:gd name="connsiteX10" fmla="*/ 11260976 w 11260976"/>
              <a:gd name="connsiteY10" fmla="*/ 309593 h 5922963"/>
              <a:gd name="connsiteX11" fmla="*/ 11260976 w 11260976"/>
              <a:gd name="connsiteY11" fmla="*/ 5613370 h 5922963"/>
              <a:gd name="connsiteX12" fmla="*/ 10951383 w 11260976"/>
              <a:gd name="connsiteY12" fmla="*/ 5922963 h 5922963"/>
              <a:gd name="connsiteX13" fmla="*/ 309593 w 11260976"/>
              <a:gd name="connsiteY13" fmla="*/ 5922963 h 5922963"/>
              <a:gd name="connsiteX14" fmla="*/ 0 w 11260976"/>
              <a:gd name="connsiteY14" fmla="*/ 5613370 h 5922963"/>
              <a:gd name="connsiteX15" fmla="*/ 0 w 11260976"/>
              <a:gd name="connsiteY15" fmla="*/ 309593 h 5922963"/>
              <a:gd name="connsiteX16" fmla="*/ 309593 w 11260976"/>
              <a:gd name="connsiteY16" fmla="*/ 0 h 59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60976" h="5922963">
                <a:moveTo>
                  <a:pt x="336522" y="196832"/>
                </a:moveTo>
                <a:cubicBezTo>
                  <a:pt x="266386" y="196832"/>
                  <a:pt x="209530" y="253688"/>
                  <a:pt x="209530" y="323824"/>
                </a:cubicBezTo>
                <a:lnTo>
                  <a:pt x="209530" y="5586441"/>
                </a:lnTo>
                <a:cubicBezTo>
                  <a:pt x="209530" y="5656577"/>
                  <a:pt x="266386" y="5713433"/>
                  <a:pt x="336522" y="5713433"/>
                </a:cubicBezTo>
                <a:lnTo>
                  <a:pt x="10938742" y="5713433"/>
                </a:lnTo>
                <a:cubicBezTo>
                  <a:pt x="11008878" y="5713433"/>
                  <a:pt x="11065734" y="5656577"/>
                  <a:pt x="11065734" y="5586441"/>
                </a:cubicBezTo>
                <a:lnTo>
                  <a:pt x="11065734" y="323824"/>
                </a:lnTo>
                <a:cubicBezTo>
                  <a:pt x="11065734" y="253688"/>
                  <a:pt x="11008878" y="196832"/>
                  <a:pt x="10938742" y="196832"/>
                </a:cubicBezTo>
                <a:close/>
                <a:moveTo>
                  <a:pt x="309593" y="0"/>
                </a:moveTo>
                <a:lnTo>
                  <a:pt x="10951383" y="0"/>
                </a:lnTo>
                <a:cubicBezTo>
                  <a:pt x="11122366" y="0"/>
                  <a:pt x="11260976" y="138610"/>
                  <a:pt x="11260976" y="309593"/>
                </a:cubicBezTo>
                <a:lnTo>
                  <a:pt x="11260976" y="5613370"/>
                </a:lnTo>
                <a:cubicBezTo>
                  <a:pt x="11260976" y="5784353"/>
                  <a:pt x="11122366" y="5922963"/>
                  <a:pt x="10951383" y="5922963"/>
                </a:cubicBezTo>
                <a:lnTo>
                  <a:pt x="309593" y="5922963"/>
                </a:lnTo>
                <a:cubicBezTo>
                  <a:pt x="138610" y="5922963"/>
                  <a:pt x="0" y="5784353"/>
                  <a:pt x="0" y="5613370"/>
                </a:cubicBezTo>
                <a:lnTo>
                  <a:pt x="0" y="309593"/>
                </a:lnTo>
                <a:cubicBezTo>
                  <a:pt x="0" y="138610"/>
                  <a:pt x="138610" y="0"/>
                  <a:pt x="30959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8">
            <a:extLst>
              <a:ext uri="{FF2B5EF4-FFF2-40B4-BE49-F238E27FC236}">
                <a16:creationId xmlns:a16="http://schemas.microsoft.com/office/drawing/2014/main" xmlns="" id="{8FD62E48-BA23-4410-9A32-B0CCE32296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0964" y="670965"/>
            <a:ext cx="10856204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9E6F3A3-B8C6-4384-AABD-A68103E9AD00}"/>
              </a:ext>
            </a:extLst>
          </p:cNvPr>
          <p:cNvSpPr txBox="1">
            <a:spLocks/>
          </p:cNvSpPr>
          <p:nvPr/>
        </p:nvSpPr>
        <p:spPr>
          <a:xfrm>
            <a:off x="765436" y="1331755"/>
            <a:ext cx="5228948" cy="10572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en-US" sz="3900" dirty="0"/>
              <a:t>Program Advocate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77376" y="5045391"/>
            <a:ext cx="4560542" cy="10377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930"/>
              </a:spcBef>
              <a:buNone/>
            </a:pP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Fruitport Adult and Alternative Education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59023B07-5A41-4E85-987E-E8701462C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81100" y="4629095"/>
            <a:ext cx="694944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 Same Side Corner Rectangle 16">
            <a:extLst>
              <a:ext uri="{FF2B5EF4-FFF2-40B4-BE49-F238E27FC236}">
                <a16:creationId xmlns:a16="http://schemas.microsoft.com/office/drawing/2014/main" xmlns="" id="{6C38FAA7-6D4E-43B3-B226-6EFF20B1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067661" y="721713"/>
            <a:ext cx="5494196" cy="5437518"/>
          </a:xfrm>
          <a:prstGeom prst="round2SameRect">
            <a:avLst>
              <a:gd name="adj1" fmla="val 2412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20">
            <a:extLst>
              <a:ext uri="{FF2B5EF4-FFF2-40B4-BE49-F238E27FC236}">
                <a16:creationId xmlns:a16="http://schemas.microsoft.com/office/drawing/2014/main" xmlns="" id="{6EB972FF-7EEA-4EC9-B869-8E2DEDF902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3820" y="693372"/>
            <a:ext cx="10856204" cy="5494195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ounded Rectangle 26">
            <a:extLst>
              <a:ext uri="{FF2B5EF4-FFF2-40B4-BE49-F238E27FC236}">
                <a16:creationId xmlns:a16="http://schemas.microsoft.com/office/drawing/2014/main" xmlns="" id="{81047AE6-E076-4340-BE94-C7A705BCDB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62464" y="1308487"/>
            <a:ext cx="4152160" cy="4285867"/>
          </a:xfrm>
          <a:prstGeom prst="roundRect">
            <a:avLst>
              <a:gd name="adj" fmla="val 2462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BBDD3E-1C66-4F22-A0A4-70E643FBE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22" y="1710793"/>
            <a:ext cx="3495124" cy="3495124"/>
          </a:xfrm>
          <a:prstGeom prst="rect">
            <a:avLst/>
          </a:prstGeom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xmlns="" id="{734374EB-F216-4CD4-B30E-9CA2C441554C}"/>
              </a:ext>
            </a:extLst>
          </p:cNvPr>
          <p:cNvSpPr txBox="1">
            <a:spLocks/>
          </p:cNvSpPr>
          <p:nvPr/>
        </p:nvSpPr>
        <p:spPr>
          <a:xfrm>
            <a:off x="1153953" y="3044368"/>
            <a:ext cx="4560542" cy="10377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930"/>
              </a:spcBef>
              <a:buNone/>
            </a:pP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Brenda Baker </a:t>
            </a:r>
          </a:p>
        </p:txBody>
      </p:sp>
    </p:spTree>
    <p:extLst>
      <p:ext uri="{BB962C8B-B14F-4D97-AF65-F5344CB8AC3E}">
        <p14:creationId xmlns:p14="http://schemas.microsoft.com/office/powerpoint/2010/main" val="194187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960" y="332921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Support Staff</a:t>
            </a:r>
          </a:p>
        </p:txBody>
      </p:sp>
    </p:spTree>
    <p:extLst>
      <p:ext uri="{BB962C8B-B14F-4D97-AF65-F5344CB8AC3E}">
        <p14:creationId xmlns:p14="http://schemas.microsoft.com/office/powerpoint/2010/main" val="122989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FF5C4964-2B7E-4B79-997B-3F4FF3B09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xmlns="" id="{41CCC2DF-9B64-4AD5-9D3B-E9165DDD94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xmlns="" id="{A84C4C7F-9B81-4DF4-BFD1-9A4A8988F8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xmlns="" id="{3DC49E10-BF5A-413B-B929-A3A2EEA4CD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4" name="Freeform 57">
            <a:extLst>
              <a:ext uri="{FF2B5EF4-FFF2-40B4-BE49-F238E27FC236}">
                <a16:creationId xmlns:a16="http://schemas.microsoft.com/office/drawing/2014/main" xmlns="" id="{4C99D49E-2BAF-489F-A5F6-6B484E232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1BBE7040-4A1B-4F7D-A576-C1CC7361A2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47" name="Freeform 206">
              <a:extLst>
                <a:ext uri="{FF2B5EF4-FFF2-40B4-BE49-F238E27FC236}">
                  <a16:creationId xmlns:a16="http://schemas.microsoft.com/office/drawing/2014/main" xmlns="" id="{A5C39BD9-8F21-4C56-830A-49B31CA6C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8" name="Freeform 211">
              <a:extLst>
                <a:ext uri="{FF2B5EF4-FFF2-40B4-BE49-F238E27FC236}">
                  <a16:creationId xmlns:a16="http://schemas.microsoft.com/office/drawing/2014/main" xmlns="" id="{33D7514E-4DA7-4B17-B932-12DB88EAA8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43787B3C-7589-4D19-98F6-25F0E6BA81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xmlns="" id="{B822CABD-D601-401B-91F7-5452703B31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C37A9743-E767-4585-B074-802B44602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  <p:sp>
        <p:nvSpPr>
          <p:cNvPr id="55" name="Rounded Rectangle 7">
            <a:extLst>
              <a:ext uri="{FF2B5EF4-FFF2-40B4-BE49-F238E27FC236}">
                <a16:creationId xmlns:a16="http://schemas.microsoft.com/office/drawing/2014/main" xmlns="" id="{E6395C23-FB28-401C-AA16-85099174DF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467784" y="467784"/>
            <a:ext cx="11260976" cy="5922963"/>
          </a:xfrm>
          <a:prstGeom prst="roundRect">
            <a:avLst>
              <a:gd name="adj" fmla="val 52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18">
            <a:extLst>
              <a:ext uri="{FF2B5EF4-FFF2-40B4-BE49-F238E27FC236}">
                <a16:creationId xmlns:a16="http://schemas.microsoft.com/office/drawing/2014/main" xmlns="" id="{25E72703-09FD-4701-9620-1F23FFA69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434" y="474134"/>
            <a:ext cx="11260976" cy="5922963"/>
          </a:xfrm>
          <a:custGeom>
            <a:avLst/>
            <a:gdLst>
              <a:gd name="connsiteX0" fmla="*/ 336522 w 11260976"/>
              <a:gd name="connsiteY0" fmla="*/ 196832 h 5922963"/>
              <a:gd name="connsiteX1" fmla="*/ 209530 w 11260976"/>
              <a:gd name="connsiteY1" fmla="*/ 323824 h 5922963"/>
              <a:gd name="connsiteX2" fmla="*/ 209530 w 11260976"/>
              <a:gd name="connsiteY2" fmla="*/ 5586441 h 5922963"/>
              <a:gd name="connsiteX3" fmla="*/ 336522 w 11260976"/>
              <a:gd name="connsiteY3" fmla="*/ 5713433 h 5922963"/>
              <a:gd name="connsiteX4" fmla="*/ 10938742 w 11260976"/>
              <a:gd name="connsiteY4" fmla="*/ 5713433 h 5922963"/>
              <a:gd name="connsiteX5" fmla="*/ 11065734 w 11260976"/>
              <a:gd name="connsiteY5" fmla="*/ 5586441 h 5922963"/>
              <a:gd name="connsiteX6" fmla="*/ 11065734 w 11260976"/>
              <a:gd name="connsiteY6" fmla="*/ 323824 h 5922963"/>
              <a:gd name="connsiteX7" fmla="*/ 10938742 w 11260976"/>
              <a:gd name="connsiteY7" fmla="*/ 196832 h 5922963"/>
              <a:gd name="connsiteX8" fmla="*/ 309593 w 11260976"/>
              <a:gd name="connsiteY8" fmla="*/ 0 h 5922963"/>
              <a:gd name="connsiteX9" fmla="*/ 10951383 w 11260976"/>
              <a:gd name="connsiteY9" fmla="*/ 0 h 5922963"/>
              <a:gd name="connsiteX10" fmla="*/ 11260976 w 11260976"/>
              <a:gd name="connsiteY10" fmla="*/ 309593 h 5922963"/>
              <a:gd name="connsiteX11" fmla="*/ 11260976 w 11260976"/>
              <a:gd name="connsiteY11" fmla="*/ 5613370 h 5922963"/>
              <a:gd name="connsiteX12" fmla="*/ 10951383 w 11260976"/>
              <a:gd name="connsiteY12" fmla="*/ 5922963 h 5922963"/>
              <a:gd name="connsiteX13" fmla="*/ 309593 w 11260976"/>
              <a:gd name="connsiteY13" fmla="*/ 5922963 h 5922963"/>
              <a:gd name="connsiteX14" fmla="*/ 0 w 11260976"/>
              <a:gd name="connsiteY14" fmla="*/ 5613370 h 5922963"/>
              <a:gd name="connsiteX15" fmla="*/ 0 w 11260976"/>
              <a:gd name="connsiteY15" fmla="*/ 309593 h 5922963"/>
              <a:gd name="connsiteX16" fmla="*/ 309593 w 11260976"/>
              <a:gd name="connsiteY16" fmla="*/ 0 h 59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60976" h="5922963">
                <a:moveTo>
                  <a:pt x="336522" y="196832"/>
                </a:moveTo>
                <a:cubicBezTo>
                  <a:pt x="266386" y="196832"/>
                  <a:pt x="209530" y="253688"/>
                  <a:pt x="209530" y="323824"/>
                </a:cubicBezTo>
                <a:lnTo>
                  <a:pt x="209530" y="5586441"/>
                </a:lnTo>
                <a:cubicBezTo>
                  <a:pt x="209530" y="5656577"/>
                  <a:pt x="266386" y="5713433"/>
                  <a:pt x="336522" y="5713433"/>
                </a:cubicBezTo>
                <a:lnTo>
                  <a:pt x="10938742" y="5713433"/>
                </a:lnTo>
                <a:cubicBezTo>
                  <a:pt x="11008878" y="5713433"/>
                  <a:pt x="11065734" y="5656577"/>
                  <a:pt x="11065734" y="5586441"/>
                </a:cubicBezTo>
                <a:lnTo>
                  <a:pt x="11065734" y="323824"/>
                </a:lnTo>
                <a:cubicBezTo>
                  <a:pt x="11065734" y="253688"/>
                  <a:pt x="11008878" y="196832"/>
                  <a:pt x="10938742" y="196832"/>
                </a:cubicBezTo>
                <a:close/>
                <a:moveTo>
                  <a:pt x="309593" y="0"/>
                </a:moveTo>
                <a:lnTo>
                  <a:pt x="10951383" y="0"/>
                </a:lnTo>
                <a:cubicBezTo>
                  <a:pt x="11122366" y="0"/>
                  <a:pt x="11260976" y="138610"/>
                  <a:pt x="11260976" y="309593"/>
                </a:cubicBezTo>
                <a:lnTo>
                  <a:pt x="11260976" y="5613370"/>
                </a:lnTo>
                <a:cubicBezTo>
                  <a:pt x="11260976" y="5784353"/>
                  <a:pt x="11122366" y="5922963"/>
                  <a:pt x="10951383" y="5922963"/>
                </a:cubicBezTo>
                <a:lnTo>
                  <a:pt x="309593" y="5922963"/>
                </a:lnTo>
                <a:cubicBezTo>
                  <a:pt x="138610" y="5922963"/>
                  <a:pt x="0" y="5784353"/>
                  <a:pt x="0" y="5613370"/>
                </a:cubicBezTo>
                <a:lnTo>
                  <a:pt x="0" y="309593"/>
                </a:lnTo>
                <a:cubicBezTo>
                  <a:pt x="0" y="138610"/>
                  <a:pt x="138610" y="0"/>
                  <a:pt x="30959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5CD9225-5AA7-4D13-863B-588BF6AFE9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81100" y="4629095"/>
            <a:ext cx="69494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8">
            <a:extLst>
              <a:ext uri="{FF2B5EF4-FFF2-40B4-BE49-F238E27FC236}">
                <a16:creationId xmlns:a16="http://schemas.microsoft.com/office/drawing/2014/main" xmlns="" id="{8E989CBF-2165-4650-99DC-DFE11469DF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0964" y="670965"/>
            <a:ext cx="10856204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236" y="1023867"/>
            <a:ext cx="3256185" cy="3349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5000"/>
              </a:lnSpc>
            </a:pPr>
            <a:r>
              <a:rPr lang="en-US" sz="3600">
                <a:solidFill>
                  <a:srgbClr val="FEFCF7"/>
                </a:solidFill>
              </a:rPr>
              <a:t>Support Staff</a:t>
            </a:r>
            <a:br>
              <a:rPr lang="en-US" sz="3600">
                <a:solidFill>
                  <a:srgbClr val="FEFCF7"/>
                </a:solidFill>
              </a:rPr>
            </a:br>
            <a:r>
              <a:rPr lang="en-US" sz="3600">
                <a:solidFill>
                  <a:srgbClr val="FEFCF7"/>
                </a:solidFill>
              </a:rPr>
              <a:t/>
            </a:r>
            <a:br>
              <a:rPr lang="en-US" sz="3600">
                <a:solidFill>
                  <a:srgbClr val="FEFCF7"/>
                </a:solidFill>
              </a:rPr>
            </a:br>
            <a:r>
              <a:rPr lang="en-US" sz="3600">
                <a:solidFill>
                  <a:srgbClr val="FEFCF7"/>
                </a:solidFill>
              </a:rPr>
              <a:t/>
            </a:r>
            <a:br>
              <a:rPr lang="en-US" sz="3600">
                <a:solidFill>
                  <a:srgbClr val="FEFCF7"/>
                </a:solidFill>
              </a:rPr>
            </a:br>
            <a:r>
              <a:rPr lang="en-US" sz="3600">
                <a:solidFill>
                  <a:srgbClr val="FEFCF7"/>
                </a:solidFill>
              </a:rPr>
              <a:t>Michelle VanSloten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68236" y="4945377"/>
            <a:ext cx="3242993" cy="10377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930"/>
              </a:spcBef>
              <a:buNone/>
            </a:pPr>
            <a:endParaRPr lang="en-US" sz="1400">
              <a:solidFill>
                <a:srgbClr val="FEFCF7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930"/>
              </a:spcBef>
              <a:buNone/>
            </a:pPr>
            <a:r>
              <a:rPr lang="en-US" sz="1400">
                <a:solidFill>
                  <a:srgbClr val="FEFCF7"/>
                </a:solidFill>
              </a:rPr>
              <a:t>Consolidated Community School Services</a:t>
            </a:r>
          </a:p>
        </p:txBody>
      </p:sp>
      <p:sp>
        <p:nvSpPr>
          <p:cNvPr id="63" name="Round Same Side Corner Rectangle 3">
            <a:extLst>
              <a:ext uri="{FF2B5EF4-FFF2-40B4-BE49-F238E27FC236}">
                <a16:creationId xmlns:a16="http://schemas.microsoft.com/office/drawing/2014/main" xmlns="" id="{E3B85F0F-9D5D-4097-8547-12291ED0B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326462" y="-19485"/>
            <a:ext cx="5516601" cy="6897510"/>
          </a:xfrm>
          <a:prstGeom prst="round2SameRect">
            <a:avLst>
              <a:gd name="adj1" fmla="val 2412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ounded Rectangle 19">
            <a:extLst>
              <a:ext uri="{FF2B5EF4-FFF2-40B4-BE49-F238E27FC236}">
                <a16:creationId xmlns:a16="http://schemas.microsoft.com/office/drawing/2014/main" xmlns="" id="{C39ECD2C-DFBF-4475-988B-8AF6B716F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82437" y="1308487"/>
            <a:ext cx="5632187" cy="4285867"/>
          </a:xfrm>
          <a:prstGeom prst="roundRect">
            <a:avLst>
              <a:gd name="adj" fmla="val 2462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4C8D72-4778-47ED-A83A-21CDB7F66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85" y="1552018"/>
            <a:ext cx="2707754" cy="361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9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3947" y="321639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Outstanding Educator </a:t>
            </a:r>
          </a:p>
        </p:txBody>
      </p:sp>
    </p:spTree>
    <p:extLst>
      <p:ext uri="{BB962C8B-B14F-4D97-AF65-F5344CB8AC3E}">
        <p14:creationId xmlns:p14="http://schemas.microsoft.com/office/powerpoint/2010/main" val="406491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F5C4964-2B7E-4B79-997B-3F4FF3B09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41CCC2DF-9B64-4AD5-9D3B-E9165DDD94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A84C4C7F-9B81-4DF4-BFD1-9A4A8988F8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3DC49E10-BF5A-413B-B929-A3A2EEA4CD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5" name="Freeform 57">
            <a:extLst>
              <a:ext uri="{FF2B5EF4-FFF2-40B4-BE49-F238E27FC236}">
                <a16:creationId xmlns:a16="http://schemas.microsoft.com/office/drawing/2014/main" xmlns="" id="{4C99D49E-2BAF-489F-A5F6-6B484E232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BBE7040-4A1B-4F7D-A576-C1CC7361A2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8" name="Freeform 206">
              <a:extLst>
                <a:ext uri="{FF2B5EF4-FFF2-40B4-BE49-F238E27FC236}">
                  <a16:creationId xmlns:a16="http://schemas.microsoft.com/office/drawing/2014/main" xmlns="" id="{A5C39BD9-8F21-4C56-830A-49B31CA6C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9" name="Freeform 211">
              <a:extLst>
                <a:ext uri="{FF2B5EF4-FFF2-40B4-BE49-F238E27FC236}">
                  <a16:creationId xmlns:a16="http://schemas.microsoft.com/office/drawing/2014/main" xmlns="" id="{33D7514E-4DA7-4B17-B932-12DB88EAA8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43787B3C-7589-4D19-98F6-25F0E6BA81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A0231D3-CC2F-409A-B036-FB2246FC7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A06624E-E443-4592-9AED-7CE218BD24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6" name="Rounded Rectangle 7">
            <a:extLst>
              <a:ext uri="{FF2B5EF4-FFF2-40B4-BE49-F238E27FC236}">
                <a16:creationId xmlns:a16="http://schemas.microsoft.com/office/drawing/2014/main" xmlns="" id="{B2B25AC6-3D3C-49A0-A553-59EEF68B89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467784" y="467784"/>
            <a:ext cx="11260976" cy="5922963"/>
          </a:xfrm>
          <a:prstGeom prst="roundRect">
            <a:avLst>
              <a:gd name="adj" fmla="val 52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xmlns="" id="{D6104D2A-F099-4832-8DA3-B58F77502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434" y="474134"/>
            <a:ext cx="11260976" cy="5922963"/>
          </a:xfrm>
          <a:custGeom>
            <a:avLst/>
            <a:gdLst>
              <a:gd name="connsiteX0" fmla="*/ 336522 w 11260976"/>
              <a:gd name="connsiteY0" fmla="*/ 196832 h 5922963"/>
              <a:gd name="connsiteX1" fmla="*/ 209530 w 11260976"/>
              <a:gd name="connsiteY1" fmla="*/ 323824 h 5922963"/>
              <a:gd name="connsiteX2" fmla="*/ 209530 w 11260976"/>
              <a:gd name="connsiteY2" fmla="*/ 5586441 h 5922963"/>
              <a:gd name="connsiteX3" fmla="*/ 336522 w 11260976"/>
              <a:gd name="connsiteY3" fmla="*/ 5713433 h 5922963"/>
              <a:gd name="connsiteX4" fmla="*/ 10938742 w 11260976"/>
              <a:gd name="connsiteY4" fmla="*/ 5713433 h 5922963"/>
              <a:gd name="connsiteX5" fmla="*/ 11065734 w 11260976"/>
              <a:gd name="connsiteY5" fmla="*/ 5586441 h 5922963"/>
              <a:gd name="connsiteX6" fmla="*/ 11065734 w 11260976"/>
              <a:gd name="connsiteY6" fmla="*/ 323824 h 5922963"/>
              <a:gd name="connsiteX7" fmla="*/ 10938742 w 11260976"/>
              <a:gd name="connsiteY7" fmla="*/ 196832 h 5922963"/>
              <a:gd name="connsiteX8" fmla="*/ 309593 w 11260976"/>
              <a:gd name="connsiteY8" fmla="*/ 0 h 5922963"/>
              <a:gd name="connsiteX9" fmla="*/ 10951383 w 11260976"/>
              <a:gd name="connsiteY9" fmla="*/ 0 h 5922963"/>
              <a:gd name="connsiteX10" fmla="*/ 11260976 w 11260976"/>
              <a:gd name="connsiteY10" fmla="*/ 309593 h 5922963"/>
              <a:gd name="connsiteX11" fmla="*/ 11260976 w 11260976"/>
              <a:gd name="connsiteY11" fmla="*/ 5613370 h 5922963"/>
              <a:gd name="connsiteX12" fmla="*/ 10951383 w 11260976"/>
              <a:gd name="connsiteY12" fmla="*/ 5922963 h 5922963"/>
              <a:gd name="connsiteX13" fmla="*/ 309593 w 11260976"/>
              <a:gd name="connsiteY13" fmla="*/ 5922963 h 5922963"/>
              <a:gd name="connsiteX14" fmla="*/ 0 w 11260976"/>
              <a:gd name="connsiteY14" fmla="*/ 5613370 h 5922963"/>
              <a:gd name="connsiteX15" fmla="*/ 0 w 11260976"/>
              <a:gd name="connsiteY15" fmla="*/ 309593 h 5922963"/>
              <a:gd name="connsiteX16" fmla="*/ 309593 w 11260976"/>
              <a:gd name="connsiteY16" fmla="*/ 0 h 59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60976" h="5922963">
                <a:moveTo>
                  <a:pt x="336522" y="196832"/>
                </a:moveTo>
                <a:cubicBezTo>
                  <a:pt x="266386" y="196832"/>
                  <a:pt x="209530" y="253688"/>
                  <a:pt x="209530" y="323824"/>
                </a:cubicBezTo>
                <a:lnTo>
                  <a:pt x="209530" y="5586441"/>
                </a:lnTo>
                <a:cubicBezTo>
                  <a:pt x="209530" y="5656577"/>
                  <a:pt x="266386" y="5713433"/>
                  <a:pt x="336522" y="5713433"/>
                </a:cubicBezTo>
                <a:lnTo>
                  <a:pt x="10938742" y="5713433"/>
                </a:lnTo>
                <a:cubicBezTo>
                  <a:pt x="11008878" y="5713433"/>
                  <a:pt x="11065734" y="5656577"/>
                  <a:pt x="11065734" y="5586441"/>
                </a:cubicBezTo>
                <a:lnTo>
                  <a:pt x="11065734" y="323824"/>
                </a:lnTo>
                <a:cubicBezTo>
                  <a:pt x="11065734" y="253688"/>
                  <a:pt x="11008878" y="196832"/>
                  <a:pt x="10938742" y="196832"/>
                </a:cubicBezTo>
                <a:close/>
                <a:moveTo>
                  <a:pt x="309593" y="0"/>
                </a:moveTo>
                <a:lnTo>
                  <a:pt x="10951383" y="0"/>
                </a:lnTo>
                <a:cubicBezTo>
                  <a:pt x="11122366" y="0"/>
                  <a:pt x="11260976" y="138610"/>
                  <a:pt x="11260976" y="309593"/>
                </a:cubicBezTo>
                <a:lnTo>
                  <a:pt x="11260976" y="5613370"/>
                </a:lnTo>
                <a:cubicBezTo>
                  <a:pt x="11260976" y="5784353"/>
                  <a:pt x="11122366" y="5922963"/>
                  <a:pt x="10951383" y="5922963"/>
                </a:cubicBezTo>
                <a:lnTo>
                  <a:pt x="309593" y="5922963"/>
                </a:lnTo>
                <a:cubicBezTo>
                  <a:pt x="138610" y="5922963"/>
                  <a:pt x="0" y="5784353"/>
                  <a:pt x="0" y="5613370"/>
                </a:cubicBezTo>
                <a:lnTo>
                  <a:pt x="0" y="309593"/>
                </a:lnTo>
                <a:cubicBezTo>
                  <a:pt x="0" y="138610"/>
                  <a:pt x="138610" y="0"/>
                  <a:pt x="30959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xmlns="" id="{12D811BC-E69A-41B2-93E5-2F7219C76C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0964" y="670965"/>
            <a:ext cx="10856204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235" y="1023868"/>
            <a:ext cx="4838871" cy="14885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n-US" sz="3900" dirty="0">
                <a:solidFill>
                  <a:srgbClr val="FEFCF7"/>
                </a:solidFill>
              </a:rPr>
              <a:t>Outstanding Educator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37109" y="3204755"/>
            <a:ext cx="3793678" cy="1037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930"/>
              </a:spcBef>
              <a:buNone/>
            </a:pPr>
            <a:r>
              <a:rPr lang="en-US" sz="3600" dirty="0">
                <a:solidFill>
                  <a:srgbClr val="FEFCF7"/>
                </a:solidFill>
              </a:rPr>
              <a:t>Candace Clayton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54B60D76-4B4C-459C-A0A8-89D092FD2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81100" y="4629095"/>
            <a:ext cx="69494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 Same Side Corner Rectangle 3">
            <a:extLst>
              <a:ext uri="{FF2B5EF4-FFF2-40B4-BE49-F238E27FC236}">
                <a16:creationId xmlns:a16="http://schemas.microsoft.com/office/drawing/2014/main" xmlns="" id="{55D1FBB0-B8BB-4A78-9540-167908817C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056458" y="710510"/>
            <a:ext cx="5516601" cy="5437518"/>
          </a:xfrm>
          <a:prstGeom prst="round2SameRect">
            <a:avLst>
              <a:gd name="adj1" fmla="val 2412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A2C6B6C-85C2-4A24-B007-BF9E6346B4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t="29230" r="17928" b="26584"/>
          <a:stretch/>
        </p:blipFill>
        <p:spPr>
          <a:xfrm rot="5400000">
            <a:off x="6044147" y="2017452"/>
            <a:ext cx="5187651" cy="2823098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3A02982F-6543-4AD8-9D64-6E22F443AFFE}"/>
              </a:ext>
            </a:extLst>
          </p:cNvPr>
          <p:cNvSpPr txBox="1">
            <a:spLocks/>
          </p:cNvSpPr>
          <p:nvPr/>
        </p:nvSpPr>
        <p:spPr>
          <a:xfrm>
            <a:off x="970694" y="4765883"/>
            <a:ext cx="5012856" cy="1037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930"/>
              </a:spcBef>
              <a:buNone/>
            </a:pPr>
            <a:r>
              <a:rPr lang="en-US" sz="3200" dirty="0">
                <a:solidFill>
                  <a:srgbClr val="FEFCF7"/>
                </a:solidFill>
              </a:rPr>
              <a:t>Kalamazoo Public Schools Adult Education</a:t>
            </a:r>
          </a:p>
        </p:txBody>
      </p:sp>
    </p:spTree>
    <p:extLst>
      <p:ext uri="{BB962C8B-B14F-4D97-AF65-F5344CB8AC3E}">
        <p14:creationId xmlns:p14="http://schemas.microsoft.com/office/powerpoint/2010/main" val="309145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3947" y="321639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Outstanding Educator </a:t>
            </a:r>
          </a:p>
        </p:txBody>
      </p:sp>
    </p:spTree>
    <p:extLst>
      <p:ext uri="{BB962C8B-B14F-4D97-AF65-F5344CB8AC3E}">
        <p14:creationId xmlns:p14="http://schemas.microsoft.com/office/powerpoint/2010/main" val="282804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F5C4964-2B7E-4B79-997B-3F4FF3B09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41CCC2DF-9B64-4AD5-9D3B-E9165DDD94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A84C4C7F-9B81-4DF4-BFD1-9A4A8988F8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3DC49E10-BF5A-413B-B929-A3A2EEA4CD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5" name="Freeform 57">
            <a:extLst>
              <a:ext uri="{FF2B5EF4-FFF2-40B4-BE49-F238E27FC236}">
                <a16:creationId xmlns:a16="http://schemas.microsoft.com/office/drawing/2014/main" xmlns="" id="{4C99D49E-2BAF-489F-A5F6-6B484E232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BBE7040-4A1B-4F7D-A576-C1CC7361A2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8" name="Freeform 206">
              <a:extLst>
                <a:ext uri="{FF2B5EF4-FFF2-40B4-BE49-F238E27FC236}">
                  <a16:creationId xmlns:a16="http://schemas.microsoft.com/office/drawing/2014/main" xmlns="" id="{A5C39BD9-8F21-4C56-830A-49B31CA6C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9" name="Freeform 211">
              <a:extLst>
                <a:ext uri="{FF2B5EF4-FFF2-40B4-BE49-F238E27FC236}">
                  <a16:creationId xmlns:a16="http://schemas.microsoft.com/office/drawing/2014/main" xmlns="" id="{33D7514E-4DA7-4B17-B932-12DB88EAA8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43787B3C-7589-4D19-98F6-25F0E6BA81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A0231D3-CC2F-409A-B036-FB2246FC7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A06624E-E443-4592-9AED-7CE218BD24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6" name="Rounded Rectangle 7">
            <a:extLst>
              <a:ext uri="{FF2B5EF4-FFF2-40B4-BE49-F238E27FC236}">
                <a16:creationId xmlns:a16="http://schemas.microsoft.com/office/drawing/2014/main" xmlns="" id="{B2B25AC6-3D3C-49A0-A553-59EEF68B89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467784" y="467784"/>
            <a:ext cx="11260976" cy="5922963"/>
          </a:xfrm>
          <a:prstGeom prst="roundRect">
            <a:avLst>
              <a:gd name="adj" fmla="val 52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xmlns="" id="{D6104D2A-F099-4832-8DA3-B58F77502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434" y="474134"/>
            <a:ext cx="11260976" cy="5922963"/>
          </a:xfrm>
          <a:custGeom>
            <a:avLst/>
            <a:gdLst>
              <a:gd name="connsiteX0" fmla="*/ 336522 w 11260976"/>
              <a:gd name="connsiteY0" fmla="*/ 196832 h 5922963"/>
              <a:gd name="connsiteX1" fmla="*/ 209530 w 11260976"/>
              <a:gd name="connsiteY1" fmla="*/ 323824 h 5922963"/>
              <a:gd name="connsiteX2" fmla="*/ 209530 w 11260976"/>
              <a:gd name="connsiteY2" fmla="*/ 5586441 h 5922963"/>
              <a:gd name="connsiteX3" fmla="*/ 336522 w 11260976"/>
              <a:gd name="connsiteY3" fmla="*/ 5713433 h 5922963"/>
              <a:gd name="connsiteX4" fmla="*/ 10938742 w 11260976"/>
              <a:gd name="connsiteY4" fmla="*/ 5713433 h 5922963"/>
              <a:gd name="connsiteX5" fmla="*/ 11065734 w 11260976"/>
              <a:gd name="connsiteY5" fmla="*/ 5586441 h 5922963"/>
              <a:gd name="connsiteX6" fmla="*/ 11065734 w 11260976"/>
              <a:gd name="connsiteY6" fmla="*/ 323824 h 5922963"/>
              <a:gd name="connsiteX7" fmla="*/ 10938742 w 11260976"/>
              <a:gd name="connsiteY7" fmla="*/ 196832 h 5922963"/>
              <a:gd name="connsiteX8" fmla="*/ 309593 w 11260976"/>
              <a:gd name="connsiteY8" fmla="*/ 0 h 5922963"/>
              <a:gd name="connsiteX9" fmla="*/ 10951383 w 11260976"/>
              <a:gd name="connsiteY9" fmla="*/ 0 h 5922963"/>
              <a:gd name="connsiteX10" fmla="*/ 11260976 w 11260976"/>
              <a:gd name="connsiteY10" fmla="*/ 309593 h 5922963"/>
              <a:gd name="connsiteX11" fmla="*/ 11260976 w 11260976"/>
              <a:gd name="connsiteY11" fmla="*/ 5613370 h 5922963"/>
              <a:gd name="connsiteX12" fmla="*/ 10951383 w 11260976"/>
              <a:gd name="connsiteY12" fmla="*/ 5922963 h 5922963"/>
              <a:gd name="connsiteX13" fmla="*/ 309593 w 11260976"/>
              <a:gd name="connsiteY13" fmla="*/ 5922963 h 5922963"/>
              <a:gd name="connsiteX14" fmla="*/ 0 w 11260976"/>
              <a:gd name="connsiteY14" fmla="*/ 5613370 h 5922963"/>
              <a:gd name="connsiteX15" fmla="*/ 0 w 11260976"/>
              <a:gd name="connsiteY15" fmla="*/ 309593 h 5922963"/>
              <a:gd name="connsiteX16" fmla="*/ 309593 w 11260976"/>
              <a:gd name="connsiteY16" fmla="*/ 0 h 59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60976" h="5922963">
                <a:moveTo>
                  <a:pt x="336522" y="196832"/>
                </a:moveTo>
                <a:cubicBezTo>
                  <a:pt x="266386" y="196832"/>
                  <a:pt x="209530" y="253688"/>
                  <a:pt x="209530" y="323824"/>
                </a:cubicBezTo>
                <a:lnTo>
                  <a:pt x="209530" y="5586441"/>
                </a:lnTo>
                <a:cubicBezTo>
                  <a:pt x="209530" y="5656577"/>
                  <a:pt x="266386" y="5713433"/>
                  <a:pt x="336522" y="5713433"/>
                </a:cubicBezTo>
                <a:lnTo>
                  <a:pt x="10938742" y="5713433"/>
                </a:lnTo>
                <a:cubicBezTo>
                  <a:pt x="11008878" y="5713433"/>
                  <a:pt x="11065734" y="5656577"/>
                  <a:pt x="11065734" y="5586441"/>
                </a:cubicBezTo>
                <a:lnTo>
                  <a:pt x="11065734" y="323824"/>
                </a:lnTo>
                <a:cubicBezTo>
                  <a:pt x="11065734" y="253688"/>
                  <a:pt x="11008878" y="196832"/>
                  <a:pt x="10938742" y="196832"/>
                </a:cubicBezTo>
                <a:close/>
                <a:moveTo>
                  <a:pt x="309593" y="0"/>
                </a:moveTo>
                <a:lnTo>
                  <a:pt x="10951383" y="0"/>
                </a:lnTo>
                <a:cubicBezTo>
                  <a:pt x="11122366" y="0"/>
                  <a:pt x="11260976" y="138610"/>
                  <a:pt x="11260976" y="309593"/>
                </a:cubicBezTo>
                <a:lnTo>
                  <a:pt x="11260976" y="5613370"/>
                </a:lnTo>
                <a:cubicBezTo>
                  <a:pt x="11260976" y="5784353"/>
                  <a:pt x="11122366" y="5922963"/>
                  <a:pt x="10951383" y="5922963"/>
                </a:cubicBezTo>
                <a:lnTo>
                  <a:pt x="309593" y="5922963"/>
                </a:lnTo>
                <a:cubicBezTo>
                  <a:pt x="138610" y="5922963"/>
                  <a:pt x="0" y="5784353"/>
                  <a:pt x="0" y="5613370"/>
                </a:cubicBezTo>
                <a:lnTo>
                  <a:pt x="0" y="309593"/>
                </a:lnTo>
                <a:cubicBezTo>
                  <a:pt x="0" y="138610"/>
                  <a:pt x="138610" y="0"/>
                  <a:pt x="30959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xmlns="" id="{12D811BC-E69A-41B2-93E5-2F7219C76C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0964" y="670965"/>
            <a:ext cx="10856204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236" y="1023868"/>
            <a:ext cx="3793678" cy="15097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n-US" sz="3900" dirty="0">
                <a:solidFill>
                  <a:srgbClr val="FEFCF7"/>
                </a:solidFill>
              </a:rPr>
              <a:t>Outstanding Educator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8572" y="2886552"/>
            <a:ext cx="3793678" cy="301709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930"/>
              </a:spcBef>
              <a:buNone/>
            </a:pPr>
            <a:r>
              <a:rPr lang="en-US" sz="3000" dirty="0">
                <a:solidFill>
                  <a:srgbClr val="FEFCF7"/>
                </a:solidFill>
              </a:rPr>
              <a:t>Patricia Heitman </a:t>
            </a:r>
          </a:p>
          <a:p>
            <a:pPr marL="0" indent="0">
              <a:lnSpc>
                <a:spcPct val="130000"/>
              </a:lnSpc>
              <a:spcBef>
                <a:spcPts val="930"/>
              </a:spcBef>
              <a:buNone/>
            </a:pPr>
            <a:endParaRPr lang="en-US" sz="2000" dirty="0">
              <a:solidFill>
                <a:srgbClr val="FEFCF7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930"/>
              </a:spcBef>
              <a:buNone/>
            </a:pPr>
            <a:endParaRPr lang="en-US" sz="2000" dirty="0">
              <a:solidFill>
                <a:srgbClr val="FEFCF7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930"/>
              </a:spcBef>
              <a:buNone/>
            </a:pPr>
            <a:endParaRPr lang="en-US" sz="2000" dirty="0">
              <a:solidFill>
                <a:srgbClr val="FEFCF7"/>
              </a:solidFill>
            </a:endParaRPr>
          </a:p>
          <a:p>
            <a:pPr marL="0" indent="0" algn="ctr">
              <a:lnSpc>
                <a:spcPct val="130000"/>
              </a:lnSpc>
              <a:spcBef>
                <a:spcPts val="930"/>
              </a:spcBef>
              <a:buNone/>
            </a:pPr>
            <a:r>
              <a:rPr lang="en-US" sz="2000" dirty="0">
                <a:solidFill>
                  <a:srgbClr val="FEFCF7"/>
                </a:solidFill>
              </a:rPr>
              <a:t>Mt. Pleasant Community  Education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54B60D76-4B4C-459C-A0A8-89D092FD2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81100" y="4629095"/>
            <a:ext cx="69494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 Same Side Corner Rectangle 3">
            <a:extLst>
              <a:ext uri="{FF2B5EF4-FFF2-40B4-BE49-F238E27FC236}">
                <a16:creationId xmlns:a16="http://schemas.microsoft.com/office/drawing/2014/main" xmlns="" id="{55D1FBB0-B8BB-4A78-9540-167908817C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056458" y="710510"/>
            <a:ext cx="5516601" cy="5437518"/>
          </a:xfrm>
          <a:prstGeom prst="round2SameRect">
            <a:avLst>
              <a:gd name="adj1" fmla="val 2412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EF7684-2C4C-4178-983A-5144B48A3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384" y="1293376"/>
            <a:ext cx="3929935" cy="428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86</Words>
  <Application>Microsoft Office PowerPoint</Application>
  <PresentationFormat>Custom</PresentationFormat>
  <Paragraphs>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Feathered</vt:lpstr>
      <vt:lpstr>MACAE Fall Conference 2019: Reaching Higher  Awards Recognition   Thursday, October 17, 2019</vt:lpstr>
      <vt:lpstr>PowerPoint Presentation</vt:lpstr>
      <vt:lpstr>PowerPoint Presentation</vt:lpstr>
      <vt:lpstr>Support Staff</vt:lpstr>
      <vt:lpstr>Support Staff   Michelle VanSloten </vt:lpstr>
      <vt:lpstr>Outstanding Educator </vt:lpstr>
      <vt:lpstr>Outstanding Educator </vt:lpstr>
      <vt:lpstr>Outstanding Educator </vt:lpstr>
      <vt:lpstr>Outstanding Educator </vt:lpstr>
      <vt:lpstr> Trail Blazer</vt:lpstr>
      <vt:lpstr> Trail Blazer</vt:lpstr>
      <vt:lpstr> Trail Blazer</vt:lpstr>
      <vt:lpstr>Lifetime Achievement Award</vt:lpstr>
      <vt:lpstr>MACAE Fall Conference 2019: Reaching Higher  Awards Recognition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MACAE Fall Conference 2019: Reaching Higher  Awards Recognition   Thursday, October 17, 2019</dc:title>
  <dc:creator>Patrick Brown</dc:creator>
  <cp:lastModifiedBy>Kelly Vella</cp:lastModifiedBy>
  <cp:revision>6</cp:revision>
  <dcterms:created xsi:type="dcterms:W3CDTF">2019-10-10T17:42:53Z</dcterms:created>
  <dcterms:modified xsi:type="dcterms:W3CDTF">2019-10-14T16:04:10Z</dcterms:modified>
</cp:coreProperties>
</file>